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93" r:id="rId4"/>
    <p:sldId id="298" r:id="rId5"/>
    <p:sldId id="268" r:id="rId6"/>
    <p:sldId id="296" r:id="rId7"/>
    <p:sldId id="295" r:id="rId8"/>
    <p:sldId id="297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14" r:id="rId17"/>
    <p:sldId id="306" r:id="rId18"/>
    <p:sldId id="307" r:id="rId19"/>
    <p:sldId id="308" r:id="rId20"/>
    <p:sldId id="289" r:id="rId21"/>
    <p:sldId id="309" r:id="rId22"/>
    <p:sldId id="311" r:id="rId23"/>
    <p:sldId id="312" r:id="rId24"/>
    <p:sldId id="313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44"/>
  </p:normalViewPr>
  <p:slideViewPr>
    <p:cSldViewPr snapToGrid="0" snapToObjects="1">
      <p:cViewPr varScale="1">
        <p:scale>
          <a:sx n="120" d="100"/>
          <a:sy n="120" d="100"/>
        </p:scale>
        <p:origin x="12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2E06-6383-CD41-A89C-C18DB2948F67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1247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Arial"/>
                <a:cs typeface="Arial"/>
              </a:rPr>
              <a:t>ASIAN AMERICANS IN MEDIA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631" y="3926952"/>
            <a:ext cx="7285663" cy="148042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/>
                <a:cs typeface="Arial"/>
              </a:rPr>
              <a:t>Week 1: The Silent Film Era – </a:t>
            </a:r>
            <a:r>
              <a:rPr lang="en-US" sz="4000" b="1" i="1" dirty="0" smtClean="0">
                <a:latin typeface="Arial"/>
                <a:cs typeface="Arial"/>
              </a:rPr>
              <a:t>Broken Blossoms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533" y="1499620"/>
            <a:ext cx="82235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Discussion: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Compare </a:t>
            </a:r>
            <a:r>
              <a:rPr lang="en-US" sz="3200" i="1" dirty="0" smtClean="0">
                <a:latin typeface="Arial"/>
                <a:cs typeface="Arial"/>
              </a:rPr>
              <a:t>Broken Blossoms </a:t>
            </a:r>
            <a:r>
              <a:rPr lang="en-US" sz="3200" dirty="0" smtClean="0">
                <a:latin typeface="Arial"/>
                <a:cs typeface="Arial"/>
              </a:rPr>
              <a:t>(as a film) to the last film you watched in a theatre.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Did any aspect of the film surprise you?</a:t>
            </a:r>
          </a:p>
        </p:txBody>
      </p:sp>
    </p:spTree>
    <p:extLst>
      <p:ext uri="{BB962C8B-B14F-4D97-AF65-F5344CB8AC3E}">
        <p14:creationId xmlns:p14="http://schemas.microsoft.com/office/powerpoint/2010/main" val="31365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447750"/>
            <a:ext cx="83646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Race &amp; Class Politics:</a:t>
            </a:r>
          </a:p>
          <a:p>
            <a:endParaRPr lang="en-US" sz="3200" dirty="0" smtClean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Do you think Griffith’s portrayal of the Yellow Man as positive or negative representation of an Asian American?  Why – explain your reasons.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498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447750"/>
            <a:ext cx="83646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Race &amp; Class Politics:</a:t>
            </a:r>
          </a:p>
          <a:p>
            <a:endParaRPr lang="en-US" sz="3200" dirty="0" smtClean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Do you think Griffith’s portrayal of the Yellow Man as positive or negative representation of an Asian American?  Why – explain your reasons.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How is race represented in the film?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025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447750"/>
            <a:ext cx="8364626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Race &amp; Class Politics:</a:t>
            </a:r>
          </a:p>
          <a:p>
            <a:endParaRPr lang="en-US" sz="3200" dirty="0" smtClean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Do you think Griffith’s portrayal of the Yellow Man as positive or negative representation of an Asian American?  Why – explain your reasons.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How is race represented in the film?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In light of Griffith’s previous films (e.g. BOT), does this film somehow make him </a:t>
            </a:r>
            <a:r>
              <a:rPr lang="en-US" sz="3200" smtClean="0">
                <a:latin typeface="Arial"/>
                <a:cs typeface="Arial"/>
              </a:rPr>
              <a:t>less racist?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66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545" y="447750"/>
            <a:ext cx="4587569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From </a:t>
            </a:r>
            <a:r>
              <a:rPr lang="en-US" sz="3200" dirty="0" err="1" smtClean="0">
                <a:latin typeface="Arial"/>
                <a:cs typeface="Arial"/>
              </a:rPr>
              <a:t>Marchetti</a:t>
            </a:r>
            <a:r>
              <a:rPr lang="en-US" sz="3200" dirty="0" smtClean="0">
                <a:latin typeface="Arial"/>
                <a:cs typeface="Arial"/>
              </a:rPr>
              <a:t>:</a:t>
            </a:r>
          </a:p>
          <a:p>
            <a:endParaRPr lang="en-US" sz="3200" dirty="0" smtClean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3200" dirty="0" smtClean="0">
                <a:latin typeface="Arial"/>
                <a:cs typeface="Arial"/>
              </a:rPr>
              <a:t>Upper-middle-class </a:t>
            </a:r>
            <a:r>
              <a:rPr lang="en-US" sz="3200" dirty="0" err="1" smtClean="0">
                <a:latin typeface="Arial"/>
                <a:cs typeface="Arial"/>
              </a:rPr>
              <a:t>progressiveism</a:t>
            </a:r>
            <a:r>
              <a:rPr lang="en-US" sz="3200" dirty="0" smtClean="0">
                <a:latin typeface="Arial"/>
                <a:cs typeface="Arial"/>
              </a:rPr>
              <a:t> </a:t>
            </a:r>
          </a:p>
          <a:p>
            <a:pPr marL="571500" indent="-5715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3200" dirty="0" smtClean="0">
                <a:latin typeface="Arial"/>
                <a:cs typeface="Arial"/>
              </a:rPr>
              <a:t>Bourgeois domesticity</a:t>
            </a:r>
          </a:p>
          <a:p>
            <a:pPr marL="571500" indent="-5715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3200" dirty="0">
                <a:latin typeface="Arial"/>
                <a:cs typeface="Arial"/>
              </a:rPr>
              <a:t>Melodrama</a:t>
            </a:r>
          </a:p>
          <a:p>
            <a:pPr marL="571500" indent="-571500">
              <a:buFont typeface="Arial"/>
              <a:buChar char="•"/>
            </a:pP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2" name="Picture 1" descr="BBtitlecard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545" y="2745124"/>
            <a:ext cx="4586237" cy="370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15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447750"/>
            <a:ext cx="83646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Gender Politics:</a:t>
            </a:r>
          </a:p>
          <a:p>
            <a:endParaRPr lang="en-US" sz="3200" dirty="0" smtClean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Describe the two different portrayals of masculinity between Cheng and Burrows? 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210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544" y="736780"/>
            <a:ext cx="8698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/>
                <a:cs typeface="Arial"/>
              </a:rPr>
              <a:t>Comparative Analysis: </a:t>
            </a:r>
          </a:p>
        </p:txBody>
      </p:sp>
      <p:pic>
        <p:nvPicPr>
          <p:cNvPr id="3" name="Picture 2" descr="BBstill-kiss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724" y="1962727"/>
            <a:ext cx="4322459" cy="3241843"/>
          </a:xfrm>
          <a:prstGeom prst="rect">
            <a:avLst/>
          </a:prstGeom>
        </p:spPr>
      </p:pic>
      <p:pic>
        <p:nvPicPr>
          <p:cNvPr id="6" name="Picture 5" descr="BBstill-boxing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44" y="1962727"/>
            <a:ext cx="4210188" cy="32418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0544" y="5657671"/>
            <a:ext cx="8698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/>
                <a:cs typeface="Arial"/>
              </a:rPr>
              <a:t>Boxing / kissing scenes</a:t>
            </a:r>
          </a:p>
        </p:txBody>
      </p:sp>
    </p:spTree>
    <p:extLst>
      <p:ext uri="{BB962C8B-B14F-4D97-AF65-F5344CB8AC3E}">
        <p14:creationId xmlns:p14="http://schemas.microsoft.com/office/powerpoint/2010/main" val="56040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447750"/>
            <a:ext cx="836462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Gender Politics:</a:t>
            </a:r>
          </a:p>
          <a:p>
            <a:endParaRPr lang="en-US" sz="3200" dirty="0" smtClean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Describe the two different portrayals of masculinity between Cheng and Burrows? 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What about the other men in the film (e.g. Evil Eye)?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849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705" y="447750"/>
            <a:ext cx="83646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Gender Politics:</a:t>
            </a:r>
          </a:p>
          <a:p>
            <a:endParaRPr lang="en-US" sz="3200" dirty="0" smtClean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Describe the two different portrayals of masculinity between Cheng and Burrows? 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What about the other men in the film (e.g. Evil Eye)?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What about </a:t>
            </a:r>
            <a:r>
              <a:rPr lang="en-US" sz="3200" smtClean="0">
                <a:latin typeface="Arial"/>
                <a:cs typeface="Arial"/>
              </a:rPr>
              <a:t>the portrayal of Lucy?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25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545" y="363298"/>
            <a:ext cx="46645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From </a:t>
            </a:r>
            <a:r>
              <a:rPr lang="en-US" sz="2800" dirty="0" err="1" smtClean="0">
                <a:latin typeface="Arial"/>
                <a:cs typeface="Arial"/>
              </a:rPr>
              <a:t>Marchetti</a:t>
            </a:r>
            <a:r>
              <a:rPr lang="en-US" sz="2800" dirty="0" smtClean="0">
                <a:latin typeface="Arial"/>
                <a:cs typeface="Arial"/>
              </a:rPr>
              <a:t>:</a:t>
            </a:r>
          </a:p>
          <a:p>
            <a:endParaRPr lang="en-US" sz="2800" dirty="0" smtClean="0">
              <a:latin typeface="Arial"/>
              <a:cs typeface="Arial"/>
            </a:endParaRPr>
          </a:p>
          <a:p>
            <a:pPr marL="571500" lvl="0" indent="-5715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Bourgeois family as both the justification of its class’ right to rule and as a site of internal conflict and contradiction.</a:t>
            </a:r>
          </a:p>
          <a:p>
            <a:pPr marL="571500" indent="-5715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</p:txBody>
      </p:sp>
      <p:pic>
        <p:nvPicPr>
          <p:cNvPr id="3" name="Picture 2" descr="BBtitlecard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570" y="326300"/>
            <a:ext cx="3810000" cy="2997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0545" y="4049916"/>
            <a:ext cx="8627025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Yellow Man vs. Battling </a:t>
            </a:r>
            <a:r>
              <a:rPr lang="en-US" sz="2800" dirty="0" smtClean="0">
                <a:latin typeface="Arial"/>
                <a:cs typeface="Arial"/>
              </a:rPr>
              <a:t>Burrows</a:t>
            </a: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The Victorian Cult of the Virgin Child</a:t>
            </a: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Rape-lynching fantasy</a:t>
            </a: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90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579358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latin typeface="Arial"/>
                <a:cs typeface="Arial"/>
              </a:rPr>
              <a:t>Key Terms:</a:t>
            </a:r>
          </a:p>
          <a:p>
            <a:pPr algn="l"/>
            <a:endParaRPr lang="en-US" sz="4000" dirty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Yellow Peril</a:t>
            </a: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Early cinema</a:t>
            </a: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Interracial romance / rape / anti-miscegenation</a:t>
            </a:r>
          </a:p>
          <a:p>
            <a:pPr marL="571500" indent="-571500" algn="l">
              <a:buFont typeface="Arial"/>
              <a:buChar char="•"/>
            </a:pPr>
            <a:endParaRPr lang="en-US" sz="4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841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705" y="1028327"/>
            <a:ext cx="8326139" cy="5291911"/>
          </a:xfrm>
        </p:spPr>
        <p:txBody>
          <a:bodyPr>
            <a:normAutofit/>
          </a:bodyPr>
          <a:lstStyle/>
          <a:p>
            <a:pPr lvl="0" algn="l"/>
            <a:r>
              <a:rPr lang="en-US" dirty="0">
                <a:latin typeface="Arial"/>
                <a:cs typeface="Arial"/>
              </a:rPr>
              <a:t>“</a:t>
            </a:r>
            <a:r>
              <a:rPr lang="en-US" i="1" dirty="0">
                <a:latin typeface="Arial"/>
                <a:cs typeface="Arial"/>
              </a:rPr>
              <a:t>Broken Blossoms </a:t>
            </a:r>
            <a:r>
              <a:rPr lang="en-US" dirty="0">
                <a:latin typeface="Arial"/>
                <a:cs typeface="Arial"/>
              </a:rPr>
              <a:t>sees the Western patriarchy as a site of violence, decay, and exploitation.  Rather than lionizing capitalism and consumerism as the source of new vitality for the bourgeois home, </a:t>
            </a:r>
            <a:r>
              <a:rPr lang="en-US" i="1" dirty="0">
                <a:latin typeface="Arial"/>
                <a:cs typeface="Arial"/>
              </a:rPr>
              <a:t>Broken Blossoms </a:t>
            </a:r>
            <a:r>
              <a:rPr lang="en-US" dirty="0" smtClean="0">
                <a:latin typeface="Arial"/>
                <a:cs typeface="Arial"/>
              </a:rPr>
              <a:t>depicts </a:t>
            </a:r>
            <a:r>
              <a:rPr lang="en-US" dirty="0">
                <a:latin typeface="Arial"/>
                <a:cs typeface="Arial"/>
              </a:rPr>
              <a:t>the poverty and squalor of the proletariat and </a:t>
            </a:r>
            <a:r>
              <a:rPr lang="en-US" dirty="0" err="1">
                <a:latin typeface="Arial"/>
                <a:cs typeface="Arial"/>
              </a:rPr>
              <a:t>subproletariat</a:t>
            </a:r>
            <a:r>
              <a:rPr lang="en-US" dirty="0">
                <a:latin typeface="Arial"/>
                <a:cs typeface="Arial"/>
              </a:rPr>
              <a:t> as a hopeless mire that the traditional, bourgeois domestic values can do little to remedy</a:t>
            </a:r>
            <a:r>
              <a:rPr lang="en-US" dirty="0" smtClean="0">
                <a:latin typeface="Arial"/>
                <a:cs typeface="Arial"/>
              </a:rPr>
              <a:t>.” </a:t>
            </a:r>
          </a:p>
          <a:p>
            <a:pPr lvl="0" algn="l"/>
            <a:r>
              <a:rPr lang="en-US" dirty="0" smtClean="0">
                <a:latin typeface="Arial"/>
                <a:cs typeface="Arial"/>
              </a:rPr>
              <a:t>(P. 34</a:t>
            </a:r>
            <a:r>
              <a:rPr lang="en-US" dirty="0">
                <a:latin typeface="Arial"/>
                <a:cs typeface="Arial"/>
              </a:rPr>
              <a:t>)</a:t>
            </a:r>
          </a:p>
          <a:p>
            <a:pPr algn="l"/>
            <a:endParaRPr lang="en-US" sz="4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51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544" y="363298"/>
            <a:ext cx="8698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Spatial Politics:</a:t>
            </a:r>
          </a:p>
          <a:p>
            <a:endParaRPr lang="en-US" sz="2800" dirty="0" smtClean="0">
              <a:latin typeface="Arial"/>
              <a:cs typeface="Arial"/>
            </a:endParaRPr>
          </a:p>
          <a:p>
            <a:pPr lvl="0"/>
            <a:r>
              <a:rPr lang="en-US" sz="2800" dirty="0" smtClean="0">
                <a:latin typeface="Arial"/>
                <a:cs typeface="Arial"/>
              </a:rPr>
              <a:t>How is </a:t>
            </a:r>
            <a:r>
              <a:rPr lang="en-US" sz="2800" dirty="0" err="1" smtClean="0">
                <a:latin typeface="Arial"/>
                <a:cs typeface="Arial"/>
              </a:rPr>
              <a:t>Limehouse</a:t>
            </a:r>
            <a:r>
              <a:rPr lang="en-US" sz="2800" dirty="0" smtClean="0">
                <a:latin typeface="Arial"/>
                <a:cs typeface="Arial"/>
              </a:rPr>
              <a:t> (Chinatown) represented in the film?</a:t>
            </a: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0544" y="2318179"/>
            <a:ext cx="48403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2" name="Picture 1" descr="BBtitlecard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921" y="3514785"/>
            <a:ext cx="3858262" cy="304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0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544" y="363298"/>
            <a:ext cx="8698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Spatial Politics:</a:t>
            </a:r>
          </a:p>
          <a:p>
            <a:endParaRPr lang="en-US" sz="2800" dirty="0" smtClean="0">
              <a:latin typeface="Arial"/>
              <a:cs typeface="Arial"/>
            </a:endParaRPr>
          </a:p>
          <a:p>
            <a:pPr lvl="0"/>
            <a:r>
              <a:rPr lang="en-US" sz="2800" dirty="0" smtClean="0">
                <a:latin typeface="Arial"/>
                <a:cs typeface="Arial"/>
              </a:rPr>
              <a:t>How is </a:t>
            </a:r>
            <a:r>
              <a:rPr lang="en-US" sz="2800" dirty="0" err="1" smtClean="0">
                <a:latin typeface="Arial"/>
                <a:cs typeface="Arial"/>
              </a:rPr>
              <a:t>Limehouse</a:t>
            </a:r>
            <a:r>
              <a:rPr lang="en-US" sz="2800" dirty="0" smtClean="0">
                <a:latin typeface="Arial"/>
                <a:cs typeface="Arial"/>
              </a:rPr>
              <a:t> (Chinatown) represented in the film?</a:t>
            </a: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0544" y="2318179"/>
            <a:ext cx="48403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A site of perversity</a:t>
            </a: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2" name="Picture 1" descr="BBtitlecard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921" y="3514785"/>
            <a:ext cx="3858262" cy="304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544" y="363298"/>
            <a:ext cx="8698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Spatial Politics:</a:t>
            </a:r>
          </a:p>
          <a:p>
            <a:endParaRPr lang="en-US" sz="2800" dirty="0" smtClean="0">
              <a:latin typeface="Arial"/>
              <a:cs typeface="Arial"/>
            </a:endParaRPr>
          </a:p>
          <a:p>
            <a:pPr lvl="0"/>
            <a:r>
              <a:rPr lang="en-US" sz="2800" dirty="0" smtClean="0">
                <a:latin typeface="Arial"/>
                <a:cs typeface="Arial"/>
              </a:rPr>
              <a:t>How is </a:t>
            </a:r>
            <a:r>
              <a:rPr lang="en-US" sz="2800" dirty="0" err="1" smtClean="0">
                <a:latin typeface="Arial"/>
                <a:cs typeface="Arial"/>
              </a:rPr>
              <a:t>Limehouse</a:t>
            </a:r>
            <a:r>
              <a:rPr lang="en-US" sz="2800" dirty="0" smtClean="0">
                <a:latin typeface="Arial"/>
                <a:cs typeface="Arial"/>
              </a:rPr>
              <a:t> (Chinatown) represented in the film?</a:t>
            </a: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0544" y="2318179"/>
            <a:ext cx="4840375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A site of perversity</a:t>
            </a: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Slum: opium den, prostitution, poverty etc.</a:t>
            </a: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2" name="Picture 1" descr="BBtitlecard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921" y="3514785"/>
            <a:ext cx="3858262" cy="304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544" y="363298"/>
            <a:ext cx="8698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Spatial Politics:</a:t>
            </a:r>
          </a:p>
          <a:p>
            <a:endParaRPr lang="en-US" sz="2800" dirty="0" smtClean="0">
              <a:latin typeface="Arial"/>
              <a:cs typeface="Arial"/>
            </a:endParaRPr>
          </a:p>
          <a:p>
            <a:pPr lvl="0"/>
            <a:r>
              <a:rPr lang="en-US" sz="2800" dirty="0" smtClean="0">
                <a:latin typeface="Arial"/>
                <a:cs typeface="Arial"/>
              </a:rPr>
              <a:t>How is </a:t>
            </a:r>
            <a:r>
              <a:rPr lang="en-US" sz="2800" dirty="0" err="1" smtClean="0">
                <a:latin typeface="Arial"/>
                <a:cs typeface="Arial"/>
              </a:rPr>
              <a:t>Limehouse</a:t>
            </a:r>
            <a:r>
              <a:rPr lang="en-US" sz="2800" dirty="0" smtClean="0">
                <a:latin typeface="Arial"/>
                <a:cs typeface="Arial"/>
              </a:rPr>
              <a:t> (Chinatown) represented in the film?</a:t>
            </a: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0544" y="2318179"/>
            <a:ext cx="484037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A site of perversity</a:t>
            </a: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Slum: opium den, prostitution, poverty etc.</a:t>
            </a: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“…it </a:t>
            </a:r>
            <a:r>
              <a:rPr lang="en-US" sz="2800" dirty="0">
                <a:latin typeface="Arial"/>
                <a:cs typeface="Arial"/>
              </a:rPr>
              <a:t>is an environment in which an unprotected white virgin can be possessed by an Asian other</a:t>
            </a:r>
            <a:r>
              <a:rPr lang="en-US" sz="2800" dirty="0" smtClean="0">
                <a:latin typeface="Arial"/>
                <a:cs typeface="Arial"/>
              </a:rPr>
              <a:t>.” (P. 38)</a:t>
            </a: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2" name="Picture 1" descr="BBtitlecard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921" y="3514785"/>
            <a:ext cx="3858262" cy="304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3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555672"/>
            <a:ext cx="7416116" cy="5919595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ial"/>
                <a:cs typeface="Arial"/>
              </a:rPr>
              <a:t>When discussing a film in this class, we consider the following:</a:t>
            </a:r>
          </a:p>
          <a:p>
            <a:pPr algn="l"/>
            <a:endParaRPr lang="en-US" sz="4000" dirty="0" smtClean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u="sng" dirty="0" smtClean="0">
                <a:latin typeface="Arial"/>
                <a:cs typeface="Arial"/>
              </a:rPr>
              <a:t>Context</a:t>
            </a:r>
            <a:r>
              <a:rPr lang="en-US" dirty="0" smtClean="0">
                <a:latin typeface="Arial"/>
                <a:cs typeface="Arial"/>
              </a:rPr>
              <a:t> - How / when / why was this film made? Who made it, and under what circumstances?)</a:t>
            </a:r>
          </a:p>
          <a:p>
            <a:pPr marL="571500" indent="-5715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u="sng" dirty="0" smtClean="0">
                <a:latin typeface="Arial"/>
                <a:cs typeface="Arial"/>
              </a:rPr>
              <a:t>Form</a:t>
            </a:r>
            <a:r>
              <a:rPr lang="en-US" dirty="0" smtClean="0">
                <a:latin typeface="Arial"/>
                <a:cs typeface="Arial"/>
              </a:rPr>
              <a:t> - shots, editing, sound, </a:t>
            </a:r>
            <a:r>
              <a:rPr lang="en-US" dirty="0" err="1" smtClean="0">
                <a:latin typeface="Arial"/>
                <a:cs typeface="Arial"/>
              </a:rPr>
              <a:t>mise</a:t>
            </a:r>
            <a:r>
              <a:rPr lang="en-US" dirty="0" smtClean="0">
                <a:latin typeface="Arial"/>
                <a:cs typeface="Arial"/>
              </a:rPr>
              <a:t>-en-scene, special effects, etc.</a:t>
            </a:r>
          </a:p>
        </p:txBody>
      </p:sp>
    </p:spTree>
    <p:extLst>
      <p:ext uri="{BB962C8B-B14F-4D97-AF65-F5344CB8AC3E}">
        <p14:creationId xmlns:p14="http://schemas.microsoft.com/office/powerpoint/2010/main" val="214156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440782"/>
            <a:ext cx="7416116" cy="591959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u="sng" dirty="0" smtClean="0">
                <a:latin typeface="Arial"/>
                <a:cs typeface="Arial"/>
              </a:rPr>
              <a:t>Narrative</a:t>
            </a:r>
            <a:r>
              <a:rPr lang="en-US" dirty="0" smtClean="0">
                <a:latin typeface="Arial"/>
                <a:cs typeface="Arial"/>
              </a:rPr>
              <a:t> – how is the story told, from whose perspective (subjectivity) how do we react to it as an audience?</a:t>
            </a:r>
          </a:p>
          <a:p>
            <a:pPr marL="571500" indent="-5715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u="sng" dirty="0" smtClean="0">
                <a:latin typeface="Arial"/>
                <a:cs typeface="Arial"/>
              </a:rPr>
              <a:t>Subject</a:t>
            </a:r>
            <a:r>
              <a:rPr lang="en-US" dirty="0" smtClean="0">
                <a:latin typeface="Arial"/>
                <a:cs typeface="Arial"/>
              </a:rPr>
              <a:t> -  race, gender, sexuality, class, etc.</a:t>
            </a:r>
          </a:p>
        </p:txBody>
      </p:sp>
    </p:spTree>
    <p:extLst>
      <p:ext uri="{BB962C8B-B14F-4D97-AF65-F5344CB8AC3E}">
        <p14:creationId xmlns:p14="http://schemas.microsoft.com/office/powerpoint/2010/main" val="238258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Bposter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974" y="359174"/>
            <a:ext cx="4062101" cy="60931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5267" y="1218629"/>
            <a:ext cx="4118168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Broken Blossoms</a:t>
            </a:r>
          </a:p>
          <a:p>
            <a:r>
              <a:rPr lang="en-US" sz="3600" dirty="0" smtClean="0">
                <a:latin typeface="Arial"/>
                <a:cs typeface="Arial"/>
              </a:rPr>
              <a:t>(1919) </a:t>
            </a:r>
          </a:p>
          <a:p>
            <a:endParaRPr lang="en-US" sz="3600" dirty="0">
              <a:latin typeface="Arial"/>
              <a:cs typeface="Arial"/>
            </a:endParaRPr>
          </a:p>
          <a:p>
            <a:r>
              <a:rPr lang="en-US" sz="3600" dirty="0" smtClean="0">
                <a:latin typeface="Arial"/>
                <a:cs typeface="Arial"/>
              </a:rPr>
              <a:t>Dir. D.W. Griffith</a:t>
            </a:r>
          </a:p>
          <a:p>
            <a:endParaRPr lang="en-US" sz="3600" dirty="0" smtClean="0">
              <a:latin typeface="Arial"/>
              <a:cs typeface="Arial"/>
            </a:endParaRPr>
          </a:p>
          <a:p>
            <a:r>
              <a:rPr lang="en-US" sz="3600" dirty="0" smtClean="0">
                <a:latin typeface="Arial"/>
                <a:cs typeface="Arial"/>
              </a:rPr>
              <a:t>Starring Lillian Gish &amp; Richard </a:t>
            </a:r>
            <a:r>
              <a:rPr lang="en-US" sz="3600" dirty="0" err="1" smtClean="0">
                <a:latin typeface="Arial"/>
                <a:cs typeface="Arial"/>
              </a:rPr>
              <a:t>Barthelmess</a:t>
            </a: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07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Bposter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711" y="447750"/>
            <a:ext cx="4051669" cy="60017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5267" y="447750"/>
            <a:ext cx="4118168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200" dirty="0" smtClean="0">
                <a:latin typeface="Arial"/>
                <a:cs typeface="Arial"/>
              </a:rPr>
              <a:t>Based on Thomas Burke’s short story “The Chink and The Child” </a:t>
            </a:r>
          </a:p>
          <a:p>
            <a:pPr marL="571500" indent="-571500">
              <a:buFont typeface="Arial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3200" dirty="0" smtClean="0">
                <a:latin typeface="Arial"/>
                <a:cs typeface="Arial"/>
              </a:rPr>
              <a:t>Set in London’s </a:t>
            </a:r>
            <a:r>
              <a:rPr lang="en-US" sz="3200" dirty="0" err="1" smtClean="0">
                <a:latin typeface="Arial"/>
                <a:cs typeface="Arial"/>
              </a:rPr>
              <a:t>Limehouse</a:t>
            </a:r>
            <a:r>
              <a:rPr lang="en-US" sz="3200" dirty="0" smtClean="0">
                <a:latin typeface="Arial"/>
                <a:cs typeface="Arial"/>
              </a:rPr>
              <a:t> district</a:t>
            </a:r>
          </a:p>
          <a:p>
            <a:pPr marL="571500" indent="-5715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3200" dirty="0" smtClean="0">
                <a:latin typeface="Arial"/>
                <a:cs typeface="Arial"/>
              </a:rPr>
              <a:t>Promoted as an “art” film </a:t>
            </a:r>
            <a:r>
              <a:rPr lang="en-US" sz="3200" smtClean="0">
                <a:latin typeface="Arial"/>
                <a:cs typeface="Arial"/>
              </a:rPr>
              <a:t>by Griffith </a:t>
            </a:r>
            <a:r>
              <a:rPr lang="en-US" sz="3200" dirty="0" smtClean="0">
                <a:latin typeface="Arial"/>
                <a:cs typeface="Arial"/>
              </a:rPr>
              <a:t>($3 tickets, </a:t>
            </a:r>
            <a:r>
              <a:rPr lang="en-US" sz="3200" smtClean="0">
                <a:latin typeface="Arial"/>
                <a:cs typeface="Arial"/>
              </a:rPr>
              <a:t>dance performance)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891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7313" y="1024996"/>
            <a:ext cx="8031068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200" dirty="0" smtClean="0">
                <a:latin typeface="Arial"/>
                <a:cs typeface="Arial"/>
              </a:rPr>
              <a:t>Produced during a time of anti-Chinese /Asian xenophobia </a:t>
            </a:r>
          </a:p>
          <a:p>
            <a:pPr marL="571500" indent="-571500">
              <a:buFont typeface="Arial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3200" dirty="0" smtClean="0">
                <a:latin typeface="Arial"/>
                <a:cs typeface="Arial"/>
              </a:rPr>
              <a:t>Griffith made the notorious </a:t>
            </a:r>
            <a:r>
              <a:rPr lang="en-US" sz="3200" i="1" dirty="0" smtClean="0">
                <a:latin typeface="Arial"/>
                <a:cs typeface="Arial"/>
              </a:rPr>
              <a:t>The Birth of A Nation</a:t>
            </a:r>
            <a:r>
              <a:rPr lang="en-US" sz="3200" dirty="0" smtClean="0">
                <a:latin typeface="Arial"/>
                <a:cs typeface="Arial"/>
              </a:rPr>
              <a:t> in 1915</a:t>
            </a:r>
          </a:p>
          <a:p>
            <a:pPr marL="571500" indent="-571500">
              <a:buFont typeface="Arial"/>
              <a:buChar char="•"/>
            </a:pPr>
            <a:endParaRPr lang="en-US" sz="3200" dirty="0" smtClean="0">
              <a:latin typeface="Arial"/>
              <a:cs typeface="Arial"/>
            </a:endParaRPr>
          </a:p>
          <a:p>
            <a:pPr marL="571500" indent="-571500">
              <a:buFont typeface="Arial"/>
              <a:buChar char="•"/>
            </a:pPr>
            <a:r>
              <a:rPr lang="en-US" sz="3200" dirty="0" smtClean="0">
                <a:latin typeface="Arial"/>
                <a:cs typeface="Arial"/>
              </a:rPr>
              <a:t>Drew from existing images (stereotypes): pulp novels, popular songs, vaudeville/theater, cartoons and posters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024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Bposter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872" y="794098"/>
            <a:ext cx="4145578" cy="5370789"/>
          </a:xfrm>
          <a:prstGeom prst="rect">
            <a:avLst/>
          </a:prstGeom>
        </p:spPr>
      </p:pic>
      <p:pic>
        <p:nvPicPr>
          <p:cNvPr id="4" name="Picture 3" descr="BON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35" y="794097"/>
            <a:ext cx="3693318" cy="537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8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533" y="1499620"/>
            <a:ext cx="82235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Discussion: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Compare </a:t>
            </a:r>
            <a:r>
              <a:rPr lang="en-US" sz="3200" i="1" dirty="0" smtClean="0">
                <a:latin typeface="Arial"/>
                <a:cs typeface="Arial"/>
              </a:rPr>
              <a:t>Broken Blossoms </a:t>
            </a:r>
            <a:r>
              <a:rPr lang="en-US" sz="3200" dirty="0" smtClean="0">
                <a:latin typeface="Arial"/>
                <a:cs typeface="Arial"/>
              </a:rPr>
              <a:t>(as a film) to the last film you watched in a theatre.</a:t>
            </a:r>
          </a:p>
          <a:p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05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692</Words>
  <Application>Microsoft Macintosh PowerPoint</Application>
  <PresentationFormat>On-screen Show (4:3)</PresentationFormat>
  <Paragraphs>111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ASIAN AMERICANS IN MEDIA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Pitzer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OFF-SCREEN</dc:title>
  <dc:creator>localuser</dc:creator>
  <cp:lastModifiedBy>Microsoft Office User</cp:lastModifiedBy>
  <cp:revision>61</cp:revision>
  <dcterms:created xsi:type="dcterms:W3CDTF">2010-12-29T21:54:42Z</dcterms:created>
  <dcterms:modified xsi:type="dcterms:W3CDTF">2019-09-09T19:55:20Z</dcterms:modified>
</cp:coreProperties>
</file>