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8" r:id="rId4"/>
    <p:sldId id="296" r:id="rId5"/>
    <p:sldId id="324" r:id="rId6"/>
    <p:sldId id="325" r:id="rId7"/>
    <p:sldId id="326" r:id="rId8"/>
    <p:sldId id="327" r:id="rId9"/>
    <p:sldId id="297" r:id="rId10"/>
    <p:sldId id="299" r:id="rId11"/>
    <p:sldId id="300" r:id="rId12"/>
    <p:sldId id="328" r:id="rId13"/>
    <p:sldId id="302" r:id="rId14"/>
    <p:sldId id="329" r:id="rId15"/>
    <p:sldId id="330" r:id="rId16"/>
    <p:sldId id="331" r:id="rId17"/>
    <p:sldId id="315" r:id="rId18"/>
    <p:sldId id="316" r:id="rId19"/>
    <p:sldId id="295" r:id="rId20"/>
    <p:sldId id="317" r:id="rId21"/>
    <p:sldId id="318" r:id="rId22"/>
    <p:sldId id="319" r:id="rId23"/>
    <p:sldId id="320" r:id="rId24"/>
    <p:sldId id="321" r:id="rId25"/>
    <p:sldId id="322" r:id="rId26"/>
    <p:sldId id="32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4"/>
  </p:normalViewPr>
  <p:slideViewPr>
    <p:cSldViewPr snapToGrid="0" snapToObjects="1">
      <p:cViewPr varScale="1">
        <p:scale>
          <a:sx n="120" d="100"/>
          <a:sy n="120" d="100"/>
        </p:scale>
        <p:origin x="1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124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ASIAN AMERICANS IN MEDIA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550" y="3926952"/>
            <a:ext cx="8359523" cy="26074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Week 2: The Yellow Peril Genre– </a:t>
            </a:r>
            <a:r>
              <a:rPr lang="en-US" sz="4000" b="1" i="1" dirty="0" smtClean="0">
                <a:latin typeface="Arial"/>
                <a:cs typeface="Arial"/>
              </a:rPr>
              <a:t>Daughter of The Dragon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533" y="612074"/>
            <a:ext cx="82235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Group Discussion / Debate: Dismantling Stereotypes / Re-Functioning Representation</a:t>
            </a:r>
          </a:p>
          <a:p>
            <a:endParaRPr lang="en-US" sz="32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/>
                <a:cs typeface="Arial"/>
              </a:rPr>
              <a:t>The </a:t>
            </a:r>
            <a:r>
              <a:rPr lang="en-US" sz="3200" dirty="0">
                <a:latin typeface="Arial"/>
                <a:cs typeface="Arial"/>
              </a:rPr>
              <a:t>class </a:t>
            </a:r>
            <a:r>
              <a:rPr lang="en-US" sz="3200" dirty="0" smtClean="0">
                <a:latin typeface="Arial"/>
                <a:cs typeface="Arial"/>
              </a:rPr>
              <a:t>divide into </a:t>
            </a:r>
            <a:r>
              <a:rPr lang="en-US" sz="3200" dirty="0">
                <a:latin typeface="Arial"/>
                <a:cs typeface="Arial"/>
              </a:rPr>
              <a:t>2 </a:t>
            </a:r>
            <a:r>
              <a:rPr lang="en-US" sz="3200" dirty="0" smtClean="0">
                <a:latin typeface="Arial"/>
                <a:cs typeface="Arial"/>
              </a:rPr>
              <a:t>groups, each representing one of these positions (from Liu)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(15-20 </a:t>
            </a:r>
            <a:r>
              <a:rPr lang="en-US" sz="3200" dirty="0" err="1" smtClean="0">
                <a:solidFill>
                  <a:srgbClr val="FFFF00"/>
                </a:solidFill>
                <a:latin typeface="Arial"/>
                <a:cs typeface="Arial"/>
              </a:rPr>
              <a:t>mins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.) 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971550" lvl="1" indent="-51435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First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smtClean="0">
                <a:latin typeface="Arial"/>
                <a:cs typeface="Arial"/>
              </a:rPr>
              <a:t>discuss </a:t>
            </a:r>
            <a:r>
              <a:rPr lang="en-US" sz="2800" dirty="0">
                <a:latin typeface="Arial"/>
                <a:cs typeface="Arial"/>
              </a:rPr>
              <a:t>these </a:t>
            </a:r>
            <a:r>
              <a:rPr lang="en-US" sz="2800" dirty="0" smtClean="0">
                <a:latin typeface="Arial"/>
                <a:cs typeface="Arial"/>
              </a:rPr>
              <a:t>concepts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and </a:t>
            </a:r>
            <a:r>
              <a:rPr lang="en-US" sz="2800" dirty="0">
                <a:latin typeface="Arial"/>
                <a:cs typeface="Arial"/>
              </a:rPr>
              <a:t>come to a common understanding of their meaning in relationship to Asian American media representation</a:t>
            </a:r>
            <a:r>
              <a:rPr lang="en-US" sz="2800" dirty="0" smtClean="0">
                <a:latin typeface="Arial"/>
                <a:cs typeface="Arial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5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533" y="338983"/>
            <a:ext cx="8223507" cy="1935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Then each group will formulate an opening statement, which should contain an argument representing your perspective—your statement should have a </a:t>
            </a:r>
            <a:r>
              <a:rPr lang="en-US" sz="2800" dirty="0" smtClean="0">
                <a:latin typeface="Arial"/>
                <a:cs typeface="Arial"/>
              </a:rPr>
              <a:t>thesis.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 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Then </a:t>
            </a:r>
            <a:r>
              <a:rPr lang="en-US" sz="2800" dirty="0">
                <a:latin typeface="Arial"/>
                <a:cs typeface="Arial"/>
              </a:rPr>
              <a:t>the group should discuss and formulate as many supporting arguments as possible to support your opening </a:t>
            </a:r>
            <a:r>
              <a:rPr lang="en-US" sz="2800" dirty="0" smtClean="0">
                <a:latin typeface="Arial"/>
                <a:cs typeface="Arial"/>
              </a:rPr>
              <a:t>statement.</a:t>
            </a:r>
          </a:p>
          <a:p>
            <a:pPr marL="914400" lvl="1" indent="-457200">
              <a:buFont typeface="Arial"/>
              <a:buChar char="•"/>
            </a:pPr>
            <a:endParaRPr lang="en-US" sz="2800" dirty="0" smtClean="0"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As much as possible, use concrete examples from the two films you have seen to support your argument, you are also encouraged to draw from </a:t>
            </a:r>
            <a:r>
              <a:rPr lang="en-US" sz="2800" dirty="0" smtClean="0">
                <a:latin typeface="Arial"/>
                <a:cs typeface="Arial"/>
              </a:rPr>
              <a:t>the class </a:t>
            </a:r>
            <a:r>
              <a:rPr lang="en-US" sz="2800" dirty="0">
                <a:latin typeface="Arial"/>
                <a:cs typeface="Arial"/>
              </a:rPr>
              <a:t>reading you have done, and discussions we have </a:t>
            </a:r>
            <a:r>
              <a:rPr lang="en-US" sz="2800" dirty="0" smtClean="0">
                <a:latin typeface="Arial"/>
                <a:cs typeface="Arial"/>
              </a:rPr>
              <a:t>had in class;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6 </a:t>
            </a:r>
            <a:r>
              <a:rPr lang="en-US" sz="3200" dirty="0" err="1"/>
              <a:t>mins</a:t>
            </a:r>
            <a:r>
              <a:rPr lang="en-US" sz="3200" dirty="0"/>
              <a:t>.</a:t>
            </a:r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/>
              <a:t>Each group will have 3 </a:t>
            </a:r>
            <a:r>
              <a:rPr lang="en-US" sz="3200" dirty="0" err="1"/>
              <a:t>mins</a:t>
            </a:r>
            <a:r>
              <a:rPr lang="en-US" sz="3200" dirty="0"/>
              <a:t> to present their opening statement;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9 </a:t>
            </a:r>
            <a:r>
              <a:rPr lang="en-US" sz="3200" dirty="0" err="1"/>
              <a:t>mins</a:t>
            </a:r>
            <a:r>
              <a:rPr lang="en-US" sz="3200" dirty="0"/>
              <a:t>.</a:t>
            </a:r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/>
              <a:t>Going in order, each group will have 3 chances to present their supporting arguments, either in support of their thesis, or to challenge the other team’s thesis.  1-2 </a:t>
            </a:r>
            <a:r>
              <a:rPr lang="en-US" sz="3200" dirty="0" err="1"/>
              <a:t>mins</a:t>
            </a:r>
            <a:r>
              <a:rPr lang="en-US" sz="3200" dirty="0"/>
              <a:t> for each supporting argument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Concluding discussion </a:t>
            </a:r>
          </a:p>
          <a:p>
            <a:r>
              <a:rPr lang="en-US" sz="3200" dirty="0"/>
              <a:t>5-10 </a:t>
            </a:r>
            <a:r>
              <a:rPr lang="en-US" sz="3200" dirty="0" err="1"/>
              <a:t>mins</a:t>
            </a:r>
            <a:r>
              <a:rPr lang="en-US" sz="3200" dirty="0"/>
              <a:t>.</a:t>
            </a:r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/>
              <a:t>Which of these two positions is more convincing?</a:t>
            </a:r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/>
              <a:t>Do you see more evidence for one or the other in the films we have watched in class?</a:t>
            </a:r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/>
              <a:t>Are there issues and perspectives that are not adequately addressed by these two positions?</a:t>
            </a:r>
          </a:p>
          <a:p>
            <a:pPr marL="914400" lvl="1" indent="-457200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65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533" y="338983"/>
            <a:ext cx="82235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2. Each </a:t>
            </a:r>
            <a:r>
              <a:rPr lang="en-US" sz="3200" dirty="0">
                <a:latin typeface="Arial"/>
                <a:cs typeface="Arial"/>
              </a:rPr>
              <a:t>group will have 3 </a:t>
            </a:r>
            <a:r>
              <a:rPr lang="en-US" sz="3200" dirty="0" err="1">
                <a:latin typeface="Arial"/>
                <a:cs typeface="Arial"/>
              </a:rPr>
              <a:t>mins</a:t>
            </a:r>
            <a:r>
              <a:rPr lang="en-US" sz="3200" dirty="0">
                <a:latin typeface="Arial"/>
                <a:cs typeface="Arial"/>
              </a:rPr>
              <a:t> to present their opening statement</a:t>
            </a:r>
            <a:r>
              <a:rPr lang="en-US" sz="3200" dirty="0" smtClean="0">
                <a:latin typeface="Arial"/>
                <a:cs typeface="Arial"/>
              </a:rPr>
              <a:t>;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(6 </a:t>
            </a:r>
            <a:r>
              <a:rPr lang="en-US" sz="3200" dirty="0" err="1" smtClean="0">
                <a:solidFill>
                  <a:srgbClr val="FFFF00"/>
                </a:solidFill>
                <a:latin typeface="Arial"/>
                <a:cs typeface="Arial"/>
              </a:rPr>
              <a:t>mins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3. Going </a:t>
            </a:r>
            <a:r>
              <a:rPr lang="en-US" sz="3200" dirty="0">
                <a:latin typeface="Arial"/>
                <a:cs typeface="Arial"/>
              </a:rPr>
              <a:t>in order, each group will have 3 chances to present their supporting arguments, either in support of their thesis, or to challenge the other team’s thesis. 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(1</a:t>
            </a: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-2 </a:t>
            </a:r>
            <a:r>
              <a:rPr lang="en-US" sz="3200" dirty="0" err="1">
                <a:solidFill>
                  <a:srgbClr val="FFFF00"/>
                </a:solidFill>
                <a:latin typeface="Arial"/>
                <a:cs typeface="Arial"/>
              </a:rPr>
              <a:t>mins</a:t>
            </a: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 for each supporting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argument)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 </a:t>
            </a:r>
          </a:p>
          <a:p>
            <a:r>
              <a:rPr lang="en-US" sz="3200" dirty="0" smtClean="0">
                <a:latin typeface="Arial"/>
                <a:cs typeface="Arial"/>
              </a:rPr>
              <a:t>4. Concluding discussion 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(5</a:t>
            </a:r>
            <a:r>
              <a:rPr lang="en-US" sz="3200" dirty="0">
                <a:solidFill>
                  <a:srgbClr val="FFFF00"/>
                </a:solidFill>
                <a:latin typeface="Arial"/>
                <a:cs typeface="Arial"/>
              </a:rPr>
              <a:t>-10 </a:t>
            </a:r>
            <a:r>
              <a:rPr lang="en-US" sz="3200" dirty="0" err="1">
                <a:solidFill>
                  <a:srgbClr val="FFFF00"/>
                </a:solidFill>
                <a:latin typeface="Arial"/>
                <a:cs typeface="Arial"/>
              </a:rPr>
              <a:t>mins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.)</a:t>
            </a:r>
            <a:endParaRPr lang="en-US" sz="3200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58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447750"/>
            <a:ext cx="836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Questions to Further Consider: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2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447750"/>
            <a:ext cx="8364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Questions to Further Consider: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pPr lvl="0"/>
            <a:r>
              <a:rPr lang="en-US" sz="3200" dirty="0" smtClean="0">
                <a:latin typeface="Arial"/>
                <a:cs typeface="Arial"/>
              </a:rPr>
              <a:t>Which of these two positions is more convincing?</a:t>
            </a:r>
          </a:p>
          <a:p>
            <a:r>
              <a:rPr lang="en-US" sz="3200" dirty="0" smtClean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01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447750"/>
            <a:ext cx="83646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Questions to Further Consider: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pPr lvl="0"/>
            <a:r>
              <a:rPr lang="en-US" sz="3200" dirty="0" smtClean="0">
                <a:latin typeface="Arial"/>
                <a:cs typeface="Arial"/>
              </a:rPr>
              <a:t>Which of these two positions is more convincing?</a:t>
            </a:r>
          </a:p>
          <a:p>
            <a:r>
              <a:rPr lang="en-US" sz="3200" dirty="0" smtClean="0">
                <a:latin typeface="Arial"/>
                <a:cs typeface="Arial"/>
              </a:rPr>
              <a:t> </a:t>
            </a:r>
          </a:p>
          <a:p>
            <a:pPr lvl="0"/>
            <a:r>
              <a:rPr lang="en-US" sz="3200" dirty="0" smtClean="0">
                <a:latin typeface="Arial"/>
                <a:cs typeface="Arial"/>
              </a:rPr>
              <a:t>Do you see more evidence for one or the other in the films we have watched in class?</a:t>
            </a:r>
          </a:p>
          <a:p>
            <a:r>
              <a:rPr lang="en-US" sz="3200" dirty="0" smtClean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23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447750"/>
            <a:ext cx="83646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Questions to Further Consider: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pPr lvl="0"/>
            <a:r>
              <a:rPr lang="en-US" sz="3200" dirty="0" smtClean="0">
                <a:latin typeface="Arial"/>
                <a:cs typeface="Arial"/>
              </a:rPr>
              <a:t>Which of these two positions is more convincing?</a:t>
            </a:r>
          </a:p>
          <a:p>
            <a:r>
              <a:rPr lang="en-US" sz="3200" dirty="0" smtClean="0">
                <a:latin typeface="Arial"/>
                <a:cs typeface="Arial"/>
              </a:rPr>
              <a:t> </a:t>
            </a:r>
          </a:p>
          <a:p>
            <a:pPr lvl="0"/>
            <a:r>
              <a:rPr lang="en-US" sz="3200" dirty="0" smtClean="0">
                <a:latin typeface="Arial"/>
                <a:cs typeface="Arial"/>
              </a:rPr>
              <a:t>Do you see more evidence for one or the other in the films we have watched in class?</a:t>
            </a:r>
          </a:p>
          <a:p>
            <a:r>
              <a:rPr lang="en-US" sz="3200" dirty="0" smtClean="0">
                <a:latin typeface="Arial"/>
                <a:cs typeface="Arial"/>
              </a:rPr>
              <a:t> </a:t>
            </a:r>
          </a:p>
          <a:p>
            <a:pPr lvl="0"/>
            <a:r>
              <a:rPr lang="en-US" sz="3200" dirty="0" smtClean="0">
                <a:latin typeface="Arial"/>
                <a:cs typeface="Arial"/>
              </a:rPr>
              <a:t>Are there issues and perspectives that are not adequately addressed by these two </a:t>
            </a:r>
            <a:r>
              <a:rPr lang="en-US" sz="3200" smtClean="0">
                <a:latin typeface="Arial"/>
                <a:cs typeface="Arial"/>
              </a:rPr>
              <a:t>positions alone?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4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67" y="217954"/>
            <a:ext cx="503112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Anna May Wong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Born 1905 in Los </a:t>
            </a:r>
            <a:r>
              <a:rPr lang="en-US" sz="3200" dirty="0">
                <a:latin typeface="Arial"/>
                <a:cs typeface="Arial"/>
              </a:rPr>
              <a:t>Angeles, </a:t>
            </a:r>
            <a:r>
              <a:rPr lang="en-US" sz="3200" dirty="0" smtClean="0">
                <a:latin typeface="Arial"/>
                <a:cs typeface="Arial"/>
              </a:rPr>
              <a:t>her </a:t>
            </a:r>
            <a:r>
              <a:rPr lang="en-US" sz="3200" dirty="0">
                <a:latin typeface="Arial"/>
                <a:cs typeface="Arial"/>
              </a:rPr>
              <a:t>career extended into television in the </a:t>
            </a:r>
            <a:r>
              <a:rPr lang="en-US" sz="3200" dirty="0" smtClean="0">
                <a:latin typeface="Arial"/>
                <a:cs typeface="Arial"/>
              </a:rPr>
              <a:t>1950s.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First credited role when she was 16, in </a:t>
            </a:r>
            <a:r>
              <a:rPr lang="en-US" sz="3200" i="1" dirty="0" smtClean="0">
                <a:latin typeface="Arial"/>
                <a:cs typeface="Arial"/>
              </a:rPr>
              <a:t>Bits of Life</a:t>
            </a:r>
            <a:r>
              <a:rPr lang="en-US" sz="3200" dirty="0" smtClean="0">
                <a:latin typeface="Arial"/>
                <a:cs typeface="Arial"/>
              </a:rPr>
              <a:t> (1921).</a:t>
            </a:r>
          </a:p>
        </p:txBody>
      </p:sp>
      <p:pic>
        <p:nvPicPr>
          <p:cNvPr id="3" name="Picture 2" descr="DOD-AMW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88" y="341244"/>
            <a:ext cx="3465576" cy="45857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266" y="5503783"/>
            <a:ext cx="84966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Best known for her role in </a:t>
            </a:r>
            <a:r>
              <a:rPr lang="en-US" sz="3200" i="1" dirty="0">
                <a:latin typeface="Arial"/>
                <a:cs typeface="Arial"/>
              </a:rPr>
              <a:t>Shanghai Express </a:t>
            </a:r>
            <a:r>
              <a:rPr lang="en-US" sz="3200" dirty="0">
                <a:latin typeface="Arial"/>
                <a:cs typeface="Arial"/>
              </a:rPr>
              <a:t>(1932</a:t>
            </a:r>
            <a:r>
              <a:rPr lang="en-US" sz="3200" dirty="0" smtClean="0">
                <a:latin typeface="Arial"/>
                <a:cs typeface="Arial"/>
              </a:rPr>
              <a:t>) </a:t>
            </a:r>
            <a:r>
              <a:rPr lang="en-US" sz="3200" dirty="0">
                <a:latin typeface="Arial"/>
                <a:cs typeface="Arial"/>
              </a:rPr>
              <a:t>opposite Marlene </a:t>
            </a:r>
            <a:r>
              <a:rPr lang="en-US" sz="3200" dirty="0" smtClean="0">
                <a:latin typeface="Arial"/>
                <a:cs typeface="Arial"/>
              </a:rPr>
              <a:t>Dietrich.</a:t>
            </a:r>
            <a:endParaRPr lang="en-US" sz="3200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7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D-AMW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97" y="1491808"/>
            <a:ext cx="3918889" cy="505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267" y="267270"/>
            <a:ext cx="8496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She successfully transitioned into the “talkies, also made films in UK and Germany.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267" y="1996226"/>
            <a:ext cx="46644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Passed over for “positive” Chinese roles (e.g. O-</a:t>
            </a:r>
            <a:r>
              <a:rPr lang="en-US" sz="3200" dirty="0" err="1" smtClean="0">
                <a:latin typeface="Arial"/>
                <a:cs typeface="Arial"/>
              </a:rPr>
              <a:t>Lan</a:t>
            </a:r>
            <a:r>
              <a:rPr lang="en-US" sz="3200" dirty="0" smtClean="0">
                <a:latin typeface="Arial"/>
                <a:cs typeface="Arial"/>
              </a:rPr>
              <a:t> in </a:t>
            </a:r>
            <a:r>
              <a:rPr lang="en-US" sz="3200" i="1" dirty="0" smtClean="0">
                <a:latin typeface="Arial"/>
                <a:cs typeface="Arial"/>
              </a:rPr>
              <a:t>The Good Earth</a:t>
            </a:r>
            <a:r>
              <a:rPr lang="en-US" sz="3200" dirty="0" smtClean="0">
                <a:latin typeface="Arial"/>
                <a:cs typeface="Arial"/>
              </a:rPr>
              <a:t>) but starred in B movies such as </a:t>
            </a:r>
            <a:r>
              <a:rPr lang="en-US" sz="3200" i="1" dirty="0" smtClean="0">
                <a:latin typeface="Arial"/>
                <a:cs typeface="Arial"/>
              </a:rPr>
              <a:t>The Daughter of Shanghai </a:t>
            </a:r>
            <a:r>
              <a:rPr lang="en-US" sz="3200" dirty="0" smtClean="0">
                <a:latin typeface="Arial"/>
                <a:cs typeface="Arial"/>
              </a:rPr>
              <a:t>(1937) in which she was the heroine of the story.</a:t>
            </a:r>
          </a:p>
        </p:txBody>
      </p:sp>
    </p:spTree>
    <p:extLst>
      <p:ext uri="{BB962C8B-B14F-4D97-AF65-F5344CB8AC3E}">
        <p14:creationId xmlns:p14="http://schemas.microsoft.com/office/powerpoint/2010/main" val="24730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313" y="1024996"/>
            <a:ext cx="8031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In a 1933 interview for Film Weekly entitled "I Protest", Wong criticized the negative stereotyping in </a:t>
            </a:r>
            <a:r>
              <a:rPr lang="en-US" sz="3200" i="1" dirty="0">
                <a:latin typeface="Arial"/>
                <a:cs typeface="Arial"/>
              </a:rPr>
              <a:t>Daughter of the Dragon</a:t>
            </a:r>
            <a:r>
              <a:rPr lang="en-US" sz="3200" dirty="0">
                <a:latin typeface="Arial"/>
                <a:cs typeface="Arial"/>
              </a:rPr>
              <a:t>, saying, "Why is it that the screen Chinese is always the villain? And so crude a villain – murderous, treacherous, a snake in the grass! We are not like that. How could we be, with a civilization that is so many times older than the West?"</a:t>
            </a:r>
          </a:p>
        </p:txBody>
      </p:sp>
    </p:spTree>
    <p:extLst>
      <p:ext uri="{BB962C8B-B14F-4D97-AF65-F5344CB8AC3E}">
        <p14:creationId xmlns:p14="http://schemas.microsoft.com/office/powerpoint/2010/main" val="12702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952206"/>
            <a:ext cx="7416116" cy="591801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/>
                <a:cs typeface="Arial"/>
              </a:rPr>
              <a:t>Key Terms:</a:t>
            </a:r>
            <a:endParaRPr lang="en-US" sz="4000" b="1" dirty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Yellow Peril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Asians in early Hollywood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Racial discrimination in Hollywood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Dismantling stereotypes / re-functioning representation</a:t>
            </a:r>
          </a:p>
          <a:p>
            <a:pPr marL="571500" indent="-571500" algn="l">
              <a:buFont typeface="Arial"/>
              <a:buChar char="•"/>
            </a:pPr>
            <a:endParaRPr lang="en-US" sz="4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67" y="217954"/>
            <a:ext cx="503112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/>
                <a:cs typeface="Arial"/>
              </a:rPr>
              <a:t>Sessue</a:t>
            </a:r>
            <a:r>
              <a:rPr lang="en-US" sz="3200" b="1" dirty="0" smtClean="0">
                <a:latin typeface="Arial"/>
                <a:cs typeface="Arial"/>
              </a:rPr>
              <a:t> Hayakawa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Born 1889 in Japan, came to US to study in 1911.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His first role was in </a:t>
            </a:r>
            <a:r>
              <a:rPr lang="en-US" sz="3200" i="1" dirty="0" smtClean="0">
                <a:latin typeface="Arial"/>
                <a:cs typeface="Arial"/>
              </a:rPr>
              <a:t>Typhoon </a:t>
            </a:r>
            <a:r>
              <a:rPr lang="en-US" sz="3200" dirty="0" smtClean="0">
                <a:latin typeface="Arial"/>
                <a:cs typeface="Arial"/>
              </a:rPr>
              <a:t>(1914). It was an instant hit and resulted in a contract with Famous Players-</a:t>
            </a:r>
            <a:r>
              <a:rPr lang="en-US" sz="3200" dirty="0" err="1" smtClean="0">
                <a:latin typeface="Arial"/>
                <a:cs typeface="Arial"/>
              </a:rPr>
              <a:t>Lasky</a:t>
            </a:r>
            <a:r>
              <a:rPr lang="en-US" sz="3200" dirty="0" smtClean="0">
                <a:latin typeface="Arial"/>
                <a:cs typeface="Arial"/>
              </a:rPr>
              <a:t> (now Paramount).</a:t>
            </a:r>
          </a:p>
        </p:txBody>
      </p:sp>
      <p:pic>
        <p:nvPicPr>
          <p:cNvPr id="4" name="Picture 3" descr="DOD-S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53" y="641106"/>
            <a:ext cx="3665046" cy="49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67" y="217954"/>
            <a:ext cx="869676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His second film with Famous Players-</a:t>
            </a:r>
            <a:r>
              <a:rPr lang="en-US" sz="3200" dirty="0" err="1" smtClean="0">
                <a:latin typeface="Arial"/>
                <a:cs typeface="Arial"/>
              </a:rPr>
              <a:t>Lasky</a:t>
            </a:r>
            <a:r>
              <a:rPr lang="en-US" sz="3200" dirty="0" smtClean="0">
                <a:latin typeface="Arial"/>
                <a:cs typeface="Arial"/>
              </a:rPr>
              <a:t> was </a:t>
            </a:r>
            <a:r>
              <a:rPr lang="en-US" sz="3200" i="1" dirty="0" smtClean="0">
                <a:latin typeface="Arial"/>
                <a:cs typeface="Arial"/>
              </a:rPr>
              <a:t>The Cheat </a:t>
            </a:r>
            <a:r>
              <a:rPr lang="en-US" sz="3200" dirty="0" smtClean="0">
                <a:latin typeface="Arial"/>
                <a:cs typeface="Arial"/>
              </a:rPr>
              <a:t>(1915) directed by Cecil B. </a:t>
            </a:r>
            <a:r>
              <a:rPr lang="en-US" sz="3200" dirty="0" err="1" smtClean="0">
                <a:latin typeface="Arial"/>
                <a:cs typeface="Arial"/>
              </a:rPr>
              <a:t>DeMille</a:t>
            </a:r>
            <a:r>
              <a:rPr lang="en-US" sz="3200" dirty="0" smtClean="0">
                <a:latin typeface="Arial"/>
                <a:cs typeface="Arial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After the success of </a:t>
            </a:r>
            <a:r>
              <a:rPr lang="en-US" sz="3200" i="1" dirty="0" smtClean="0">
                <a:latin typeface="Arial"/>
                <a:cs typeface="Arial"/>
              </a:rPr>
              <a:t>The Cheat</a:t>
            </a:r>
            <a:r>
              <a:rPr lang="en-US" sz="3200" dirty="0" smtClean="0">
                <a:latin typeface="Arial"/>
                <a:cs typeface="Arial"/>
              </a:rPr>
              <a:t>, Hayakawa became the first Asian American leading man in Hollywood. </a:t>
            </a:r>
            <a:r>
              <a:rPr lang="en-US" sz="3200" dirty="0">
                <a:latin typeface="Arial"/>
                <a:cs typeface="Arial"/>
              </a:rPr>
              <a:t>He was a </a:t>
            </a:r>
            <a:r>
              <a:rPr lang="en-US" sz="3200" dirty="0" smtClean="0">
                <a:latin typeface="Arial"/>
                <a:cs typeface="Arial"/>
              </a:rPr>
              <a:t>heartthrob who </a:t>
            </a:r>
            <a:r>
              <a:rPr lang="en-US" sz="3200" dirty="0">
                <a:latin typeface="Arial"/>
                <a:cs typeface="Arial"/>
              </a:rPr>
              <a:t>specialized on playing </a:t>
            </a:r>
            <a:r>
              <a:rPr lang="en-US" sz="3200" dirty="0" smtClean="0">
                <a:latin typeface="Arial"/>
                <a:cs typeface="Arial"/>
              </a:rPr>
              <a:t>villains.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He formed his own studio, Hayworth Pictures Corporation in 1918.  Over the next three years, he produced 23 films.</a:t>
            </a: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D-S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14331"/>
            <a:ext cx="7518400" cy="568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267" y="5936950"/>
            <a:ext cx="8696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Hayakawa in </a:t>
            </a:r>
            <a:r>
              <a:rPr lang="en-US" sz="3200" i="1" dirty="0" smtClean="0">
                <a:latin typeface="Arial"/>
                <a:cs typeface="Arial"/>
              </a:rPr>
              <a:t>The Cheat</a:t>
            </a:r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7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67" y="822074"/>
            <a:ext cx="86967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In the 1930s, his career suffered from the rise of ‘talkies’ and a growing anti-Japanese sentiment before WWII.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After WWII, he had supporting roles in films such as </a:t>
            </a:r>
            <a:r>
              <a:rPr lang="en-US" sz="3200" i="1" dirty="0" smtClean="0">
                <a:latin typeface="Arial"/>
                <a:cs typeface="Arial"/>
              </a:rPr>
              <a:t>The Bridge on the River </a:t>
            </a:r>
            <a:r>
              <a:rPr lang="en-US" sz="3200" i="1" dirty="0" err="1" smtClean="0">
                <a:latin typeface="Arial"/>
                <a:cs typeface="Arial"/>
              </a:rPr>
              <a:t>Kwai</a:t>
            </a:r>
            <a:r>
              <a:rPr lang="en-US" sz="3200" i="1" dirty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(1957, playing a Japanese army colonel)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He retired from acting in 1966, and returned to Japan after the death of his wife (actress </a:t>
            </a:r>
            <a:r>
              <a:rPr lang="en-US" sz="3200" dirty="0" err="1" smtClean="0">
                <a:latin typeface="Arial"/>
                <a:cs typeface="Arial"/>
              </a:rPr>
              <a:t>Tsuru</a:t>
            </a:r>
            <a:r>
              <a:rPr lang="en-US" sz="3200" dirty="0" smtClean="0">
                <a:latin typeface="Arial"/>
                <a:cs typeface="Arial"/>
              </a:rPr>
              <a:t> Aoki) </a:t>
            </a:r>
          </a:p>
        </p:txBody>
      </p:sp>
    </p:spTree>
    <p:extLst>
      <p:ext uri="{BB962C8B-B14F-4D97-AF65-F5344CB8AC3E}">
        <p14:creationId xmlns:p14="http://schemas.microsoft.com/office/powerpoint/2010/main" val="6025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67" y="217954"/>
            <a:ext cx="46570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Warner Oland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Born 1879 in Sweden. (he claims he has Mongolian ancestry) His family emigrated  to the US in 1892.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He acted in theatre in the early 1900s. </a:t>
            </a:r>
            <a:r>
              <a:rPr lang="en-US" sz="3200" dirty="0">
                <a:latin typeface="Arial"/>
                <a:cs typeface="Arial"/>
              </a:rPr>
              <a:t>H</a:t>
            </a:r>
            <a:r>
              <a:rPr lang="en-US" sz="3200" dirty="0" smtClean="0">
                <a:latin typeface="Arial"/>
                <a:cs typeface="Arial"/>
              </a:rPr>
              <a:t>is first film role was in the silent film </a:t>
            </a:r>
            <a:r>
              <a:rPr lang="en-US" sz="3200" i="1" dirty="0" smtClean="0">
                <a:latin typeface="Arial"/>
                <a:cs typeface="Arial"/>
              </a:rPr>
              <a:t>Pilgrim’s Progress</a:t>
            </a:r>
            <a:r>
              <a:rPr lang="en-US" sz="3200" dirty="0" smtClean="0">
                <a:latin typeface="Arial"/>
                <a:cs typeface="Arial"/>
              </a:rPr>
              <a:t> (1912)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2" name="Picture 1" descr="DOD-W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21" y="1319995"/>
            <a:ext cx="3806054" cy="44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67" y="217954"/>
            <a:ext cx="465704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He played Dr. Fu Manchu in </a:t>
            </a:r>
            <a:r>
              <a:rPr lang="en-US" sz="3200" i="1" dirty="0">
                <a:latin typeface="Arial"/>
                <a:cs typeface="Arial"/>
              </a:rPr>
              <a:t>The Mysterious Dr. Fu </a:t>
            </a:r>
            <a:r>
              <a:rPr lang="en-US" sz="3200" i="1" dirty="0" smtClean="0">
                <a:latin typeface="Arial"/>
                <a:cs typeface="Arial"/>
              </a:rPr>
              <a:t>Manchu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(</a:t>
            </a:r>
            <a:r>
              <a:rPr lang="en-US" sz="3200" dirty="0">
                <a:latin typeface="Arial"/>
                <a:cs typeface="Arial"/>
              </a:rPr>
              <a:t>1929) and </a:t>
            </a:r>
            <a:r>
              <a:rPr lang="en-US" sz="3200" i="1" dirty="0">
                <a:latin typeface="Arial"/>
                <a:cs typeface="Arial"/>
              </a:rPr>
              <a:t>The Return of Dr. Fu </a:t>
            </a:r>
            <a:r>
              <a:rPr lang="en-US" sz="3200" i="1" dirty="0" smtClean="0">
                <a:latin typeface="Arial"/>
                <a:cs typeface="Arial"/>
              </a:rPr>
              <a:t>Manchu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(1930) </a:t>
            </a:r>
            <a:r>
              <a:rPr lang="en-US" sz="3200" dirty="0" smtClean="0">
                <a:latin typeface="Arial"/>
                <a:cs typeface="Arial"/>
              </a:rPr>
              <a:t>as well as in </a:t>
            </a:r>
            <a:r>
              <a:rPr lang="en-US" sz="3200" i="1" dirty="0" smtClean="0">
                <a:latin typeface="Arial"/>
                <a:cs typeface="Arial"/>
              </a:rPr>
              <a:t>Daughter of The Dragon.</a:t>
            </a:r>
          </a:p>
          <a:p>
            <a:pPr marL="457200" indent="-457200">
              <a:buFont typeface="Arial"/>
              <a:buChar char="•"/>
            </a:pPr>
            <a:endParaRPr lang="en-US" sz="3200" i="1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He starred in a total of 16 films featuring the Chinese detective Charlie Chan. 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 descr="DOD-W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27" y="990600"/>
            <a:ext cx="369417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267" y="2014335"/>
            <a:ext cx="46570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Oland was also the first actor to play a werewolf in a major Hollywood film, in </a:t>
            </a:r>
            <a:r>
              <a:rPr lang="en-US" sz="3200" i="1" dirty="0">
                <a:latin typeface="Arial"/>
                <a:cs typeface="Arial"/>
              </a:rPr>
              <a:t>Werewolf of London </a:t>
            </a:r>
            <a:r>
              <a:rPr lang="en-US" sz="3200" dirty="0">
                <a:latin typeface="Arial"/>
                <a:cs typeface="Arial"/>
              </a:rPr>
              <a:t>(1935</a:t>
            </a:r>
            <a:r>
              <a:rPr lang="en-US" sz="3200" dirty="0" smtClean="0">
                <a:latin typeface="Arial"/>
                <a:cs typeface="Arial"/>
              </a:rPr>
              <a:t>) filmed at Universal Studios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2" name="Picture 1" descr="DOD-W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08" y="984005"/>
            <a:ext cx="4052612" cy="51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267" y="961660"/>
            <a:ext cx="411816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Daughter of The Dragon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(1931) 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Dir. Lloyd Corrigan</a:t>
            </a:r>
          </a:p>
          <a:p>
            <a:endParaRPr lang="en-US" sz="36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Starring Anna May Wong, </a:t>
            </a:r>
            <a:r>
              <a:rPr lang="en-US" sz="3600" dirty="0" err="1" smtClean="0">
                <a:latin typeface="Arial"/>
                <a:cs typeface="Arial"/>
              </a:rPr>
              <a:t>Sessue</a:t>
            </a:r>
            <a:r>
              <a:rPr lang="en-US" sz="3600" dirty="0" smtClean="0">
                <a:latin typeface="Arial"/>
                <a:cs typeface="Arial"/>
              </a:rPr>
              <a:t> Hayakawa &amp; Warner Oland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2" name="Picture 1" descr="DOD-pos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5" y="715080"/>
            <a:ext cx="4475545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267" y="727408"/>
            <a:ext cx="2457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Based on the novel </a:t>
            </a:r>
            <a:r>
              <a:rPr lang="en-US" sz="3200" i="1" dirty="0" smtClean="0">
                <a:latin typeface="Arial"/>
                <a:cs typeface="Arial"/>
              </a:rPr>
              <a:t>The Daughter of Fu Manchu </a:t>
            </a:r>
            <a:r>
              <a:rPr lang="en-US" sz="3200" dirty="0" smtClean="0">
                <a:latin typeface="Arial"/>
                <a:cs typeface="Arial"/>
              </a:rPr>
              <a:t>by </a:t>
            </a:r>
            <a:r>
              <a:rPr lang="en-US" sz="3200" dirty="0">
                <a:latin typeface="Arial"/>
                <a:cs typeface="Arial"/>
              </a:rPr>
              <a:t>Sax </a:t>
            </a:r>
            <a:r>
              <a:rPr lang="en-US" sz="3200" dirty="0" smtClean="0">
                <a:latin typeface="Arial"/>
                <a:cs typeface="Arial"/>
              </a:rPr>
              <a:t>Rohmer 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2" name="Picture 1" descr="DOD-pos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05" y="607964"/>
            <a:ext cx="5894480" cy="4535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267" y="5143950"/>
            <a:ext cx="859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Fu Manchu played by Oland in </a:t>
            </a:r>
            <a:r>
              <a:rPr lang="en-US" sz="3200" dirty="0" err="1" smtClean="0">
                <a:latin typeface="Arial"/>
                <a:cs typeface="Arial"/>
              </a:rPr>
              <a:t>yellowface</a:t>
            </a:r>
            <a:endParaRPr lang="en-US" sz="3200" dirty="0" smtClean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9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232" y="1483318"/>
            <a:ext cx="465704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These </a:t>
            </a:r>
            <a:r>
              <a:rPr lang="en-US" sz="3200" dirty="0">
                <a:latin typeface="Arial"/>
                <a:cs typeface="Arial"/>
              </a:rPr>
              <a:t>images and stereotypes already exist in popular </a:t>
            </a:r>
            <a:r>
              <a:rPr lang="en-US" sz="3200" dirty="0" smtClean="0">
                <a:latin typeface="Arial"/>
                <a:cs typeface="Arial"/>
              </a:rPr>
              <a:t>culture</a:t>
            </a:r>
          </a:p>
          <a:p>
            <a:pPr marL="457200" lvl="0" indent="-457200">
              <a:buFont typeface="Arial"/>
              <a:buChar char="•"/>
            </a:pPr>
            <a:endParaRPr lang="en-US" sz="32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Sax Rohmer (Arthur Henry Ward - the creator of Dr. Fu Manchu) was born in Birmingham, UK. 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493" y="211029"/>
            <a:ext cx="8677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Representations of Yellow Peril: The </a:t>
            </a:r>
            <a:r>
              <a:rPr lang="en-US" sz="3200" b="1" dirty="0">
                <a:latin typeface="Arial"/>
                <a:cs typeface="Arial"/>
              </a:rPr>
              <a:t>Case of Dr. Fu Manchu</a:t>
            </a:r>
          </a:p>
        </p:txBody>
      </p:sp>
      <p:pic>
        <p:nvPicPr>
          <p:cNvPr id="4" name="Picture 3" descr="DOD-FM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46" y="927645"/>
            <a:ext cx="3437938" cy="57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232" y="295372"/>
            <a:ext cx="4550527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Fu </a:t>
            </a:r>
            <a:r>
              <a:rPr lang="en-US" sz="3200" dirty="0">
                <a:latin typeface="Arial"/>
                <a:cs typeface="Arial"/>
              </a:rPr>
              <a:t>Manchu stories were told in books, radio shows, film, television, and comics</a:t>
            </a:r>
            <a:r>
              <a:rPr lang="en-US" sz="3200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Eugene </a:t>
            </a:r>
            <a:r>
              <a:rPr lang="en-US" sz="3200" dirty="0">
                <a:latin typeface="Arial"/>
                <a:cs typeface="Arial"/>
              </a:rPr>
              <a:t>Wong tells Rohmer’s story of how he created the character of Fu Manchu in his essay </a:t>
            </a:r>
            <a:r>
              <a:rPr lang="en-US" sz="3200" dirty="0" smtClean="0">
                <a:latin typeface="Arial"/>
                <a:cs typeface="Arial"/>
              </a:rPr>
              <a:t>(P. </a:t>
            </a:r>
            <a:r>
              <a:rPr lang="en-US" sz="3200" dirty="0">
                <a:latin typeface="Arial"/>
                <a:cs typeface="Arial"/>
              </a:rPr>
              <a:t>56-8</a:t>
            </a:r>
            <a:r>
              <a:rPr lang="en-US" sz="3200" dirty="0" smtClean="0">
                <a:latin typeface="Arial"/>
                <a:cs typeface="Arial"/>
              </a:rPr>
              <a:t>)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2" name="Picture 1" descr="DOD-FMC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59" y="1078710"/>
            <a:ext cx="3934486" cy="47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231" y="805619"/>
            <a:ext cx="43350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Fu Manchu vs. Charlie Chan: a dichotomy of early  media representation of Asian American masculinity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231" y="4594135"/>
            <a:ext cx="83384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More recent examples: Ming</a:t>
            </a:r>
            <a:r>
              <a:rPr lang="en-US" sz="3200" dirty="0">
                <a:latin typeface="Arial"/>
                <a:cs typeface="Arial"/>
              </a:rPr>
              <a:t>, the Merciless in </a:t>
            </a:r>
            <a:r>
              <a:rPr lang="en-US" sz="3200" i="1" dirty="0">
                <a:latin typeface="Arial"/>
                <a:cs typeface="Arial"/>
              </a:rPr>
              <a:t>Flash </a:t>
            </a:r>
            <a:r>
              <a:rPr lang="en-US" sz="3200" i="1" dirty="0" smtClean="0">
                <a:latin typeface="Arial"/>
                <a:cs typeface="Arial"/>
              </a:rPr>
              <a:t>Gordon</a:t>
            </a:r>
            <a:r>
              <a:rPr lang="en-US" sz="3200" dirty="0" smtClean="0">
                <a:latin typeface="Arial"/>
                <a:cs typeface="Arial"/>
              </a:rPr>
              <a:t>; David Lo Pan in </a:t>
            </a:r>
            <a:r>
              <a:rPr lang="en-US" sz="3200" i="1" dirty="0" smtClean="0">
                <a:latin typeface="Arial"/>
                <a:cs typeface="Arial"/>
              </a:rPr>
              <a:t>Big Trouble in Little China</a:t>
            </a:r>
            <a:r>
              <a:rPr lang="en-US" sz="3200" dirty="0" smtClean="0">
                <a:latin typeface="Arial"/>
                <a:cs typeface="Arial"/>
              </a:rPr>
              <a:t>; the </a:t>
            </a:r>
            <a:r>
              <a:rPr lang="en-US" sz="3200" dirty="0" err="1" smtClean="0">
                <a:latin typeface="Arial"/>
                <a:cs typeface="Arial"/>
              </a:rPr>
              <a:t>Neimoidians</a:t>
            </a:r>
            <a:r>
              <a:rPr lang="en-US" sz="3200" dirty="0" smtClean="0">
                <a:latin typeface="Arial"/>
                <a:cs typeface="Arial"/>
              </a:rPr>
              <a:t> in reboot of </a:t>
            </a:r>
            <a:r>
              <a:rPr lang="en-US" sz="3200" i="1" dirty="0" smtClean="0">
                <a:latin typeface="Arial"/>
                <a:cs typeface="Arial"/>
              </a:rPr>
              <a:t>Star Wars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6" name="Picture 5" descr="DOD-FMC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14" y="805619"/>
            <a:ext cx="3891314" cy="31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819" y="5762611"/>
            <a:ext cx="815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latin typeface="Arial"/>
                <a:cs typeface="Arial"/>
              </a:rPr>
              <a:t>Ming, The Merciless in </a:t>
            </a:r>
            <a:r>
              <a:rPr lang="en-US" sz="2800" i="1" dirty="0" smtClean="0">
                <a:latin typeface="Arial"/>
                <a:cs typeface="Arial"/>
              </a:rPr>
              <a:t>Flash Gordon </a:t>
            </a:r>
            <a:r>
              <a:rPr lang="en-US" sz="2800" dirty="0" smtClean="0">
                <a:latin typeface="Arial"/>
                <a:cs typeface="Arial"/>
              </a:rPr>
              <a:t>(1980)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 descr="DOD-M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0" y="761545"/>
            <a:ext cx="7361567" cy="44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D-LoP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9" y="546182"/>
            <a:ext cx="8159432" cy="5093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819" y="5762611"/>
            <a:ext cx="8159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latin typeface="Arial"/>
                <a:cs typeface="Arial"/>
              </a:rPr>
              <a:t>David </a:t>
            </a:r>
            <a:r>
              <a:rPr lang="en-US" sz="2800" dirty="0">
                <a:latin typeface="Arial"/>
                <a:cs typeface="Arial"/>
              </a:rPr>
              <a:t>Lo Pan in </a:t>
            </a:r>
            <a:r>
              <a:rPr lang="en-US" sz="2800" i="1" dirty="0">
                <a:latin typeface="Arial"/>
                <a:cs typeface="Arial"/>
              </a:rPr>
              <a:t>Big Trouble in Little China </a:t>
            </a:r>
            <a:r>
              <a:rPr lang="en-US" sz="2800" dirty="0">
                <a:latin typeface="Arial"/>
                <a:cs typeface="Arial"/>
              </a:rPr>
              <a:t>(1986</a:t>
            </a:r>
            <a:r>
              <a:rPr lang="en-US" sz="2800" dirty="0" smtClean="0">
                <a:latin typeface="Arial"/>
                <a:cs typeface="Arial"/>
              </a:rPr>
              <a:t>)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8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900</Words>
  <Application>Microsoft Macintosh PowerPoint</Application>
  <PresentationFormat>On-screen Show (4:3)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Arial</vt:lpstr>
      <vt:lpstr>Office Theme</vt:lpstr>
      <vt:lpstr>ASIAN AMERICANS IN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Microsoft Office User</cp:lastModifiedBy>
  <cp:revision>85</cp:revision>
  <dcterms:created xsi:type="dcterms:W3CDTF">2010-12-29T21:54:42Z</dcterms:created>
  <dcterms:modified xsi:type="dcterms:W3CDTF">2019-09-11T20:43:20Z</dcterms:modified>
</cp:coreProperties>
</file>