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8" r:id="rId4"/>
    <p:sldId id="343" r:id="rId5"/>
    <p:sldId id="296" r:id="rId6"/>
    <p:sldId id="346" r:id="rId7"/>
    <p:sldId id="349" r:id="rId8"/>
    <p:sldId id="348" r:id="rId9"/>
    <p:sldId id="350" r:id="rId10"/>
    <p:sldId id="351" r:id="rId11"/>
    <p:sldId id="344" r:id="rId12"/>
    <p:sldId id="352" r:id="rId13"/>
    <p:sldId id="316" r:id="rId14"/>
    <p:sldId id="337" r:id="rId15"/>
    <p:sldId id="353" r:id="rId16"/>
    <p:sldId id="354" r:id="rId17"/>
    <p:sldId id="362" r:id="rId18"/>
    <p:sldId id="338" r:id="rId19"/>
    <p:sldId id="339" r:id="rId20"/>
    <p:sldId id="342" r:id="rId21"/>
    <p:sldId id="355" r:id="rId22"/>
    <p:sldId id="361" r:id="rId23"/>
    <p:sldId id="356" r:id="rId24"/>
    <p:sldId id="357" r:id="rId25"/>
    <p:sldId id="358" r:id="rId26"/>
    <p:sldId id="359" r:id="rId27"/>
    <p:sldId id="360" r:id="rId28"/>
    <p:sldId id="363" r:id="rId29"/>
    <p:sldId id="364" r:id="rId30"/>
    <p:sldId id="365" r:id="rId31"/>
    <p:sldId id="366" r:id="rId32"/>
    <p:sldId id="36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4"/>
  </p:normalViewPr>
  <p:slideViewPr>
    <p:cSldViewPr snapToGrid="0" snapToObjects="1">
      <p:cViewPr varScale="1">
        <p:scale>
          <a:sx n="120" d="100"/>
          <a:sy n="120" d="100"/>
        </p:scale>
        <p:origin x="12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02E06-6383-CD41-A89C-C18DB2948F67}" type="datetimeFigureOut">
              <a:rPr lang="en-US" smtClean="0"/>
              <a:pPr/>
              <a:t>9/30/19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AD372-DC91-424A-9BC0-BEF46D0A2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2124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ASIAN AMERICANS IN MEDIA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4550" y="3926952"/>
            <a:ext cx="8359523" cy="26074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Week 4: Assimilation, Model Minorities, &amp; The Cold War —</a:t>
            </a:r>
            <a:r>
              <a:rPr lang="en-US" sz="4000" b="1" i="1" dirty="0" smtClean="0">
                <a:latin typeface="Arial"/>
                <a:cs typeface="Arial"/>
              </a:rPr>
              <a:t>Flower Drum Song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91" y="2818593"/>
            <a:ext cx="37723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Hwang's story retains the Chinatown setting and </a:t>
            </a:r>
            <a:r>
              <a:rPr lang="en-US" sz="3200" dirty="0" smtClean="0">
                <a:latin typeface="Arial"/>
                <a:cs typeface="Arial"/>
              </a:rPr>
              <a:t>the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3" name="Picture 2" descr="FDS-Reviva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309" y="362526"/>
            <a:ext cx="4970789" cy="4117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0447" y="4776787"/>
            <a:ext cx="83035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inter</a:t>
            </a:r>
            <a:r>
              <a:rPr lang="en-US" sz="3200" dirty="0">
                <a:latin typeface="Arial"/>
                <a:cs typeface="Arial"/>
              </a:rPr>
              <a:t>-generational </a:t>
            </a:r>
            <a:r>
              <a:rPr lang="en-US" sz="3200" dirty="0" smtClean="0">
                <a:latin typeface="Arial"/>
                <a:cs typeface="Arial"/>
              </a:rPr>
              <a:t>and immigrant </a:t>
            </a:r>
            <a:r>
              <a:rPr lang="en-US" sz="3200" dirty="0">
                <a:latin typeface="Arial"/>
                <a:cs typeface="Arial"/>
              </a:rPr>
              <a:t>themes, and emphasizes the romantic relationships. </a:t>
            </a:r>
          </a:p>
        </p:txBody>
      </p:sp>
    </p:spTree>
    <p:extLst>
      <p:ext uri="{BB962C8B-B14F-4D97-AF65-F5344CB8AC3E}">
        <p14:creationId xmlns:p14="http://schemas.microsoft.com/office/powerpoint/2010/main" val="347295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-DavidHenryHwa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" y="879867"/>
            <a:ext cx="7446819" cy="499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317206"/>
            <a:ext cx="7416116" cy="5918019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Arial"/>
                <a:cs typeface="Arial"/>
              </a:rPr>
              <a:t>A first for this class in many ways:</a:t>
            </a:r>
            <a:endParaRPr lang="en-US" b="1" dirty="0">
              <a:latin typeface="Arial"/>
              <a:cs typeface="Arial"/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Filmed </a:t>
            </a:r>
            <a:r>
              <a:rPr lang="en-US" dirty="0">
                <a:latin typeface="Arial"/>
                <a:cs typeface="Arial"/>
              </a:rPr>
              <a:t>in color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A musical</a:t>
            </a:r>
            <a:endParaRPr lang="en-US" dirty="0">
              <a:latin typeface="Arial"/>
              <a:cs typeface="Arial"/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Predominantly Asian </a:t>
            </a:r>
            <a:r>
              <a:rPr lang="en-US" dirty="0">
                <a:latin typeface="Arial"/>
                <a:cs typeface="Arial"/>
              </a:rPr>
              <a:t>American cast</a:t>
            </a:r>
          </a:p>
          <a:p>
            <a:pPr marL="457200" lvl="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Set in the </a:t>
            </a:r>
            <a:r>
              <a:rPr lang="en-US" dirty="0" smtClean="0">
                <a:latin typeface="Arial"/>
                <a:cs typeface="Arial"/>
              </a:rPr>
              <a:t>U.S., </a:t>
            </a:r>
            <a:r>
              <a:rPr lang="en-US" dirty="0">
                <a:latin typeface="Arial"/>
                <a:cs typeface="Arial"/>
              </a:rPr>
              <a:t>San Francisco in the early </a:t>
            </a:r>
            <a:r>
              <a:rPr lang="en-US" dirty="0" smtClean="0">
                <a:latin typeface="Arial"/>
                <a:cs typeface="Arial"/>
              </a:rPr>
              <a:t>‘60s</a:t>
            </a:r>
            <a:endParaRPr lang="en-US" dirty="0">
              <a:latin typeface="Arial"/>
              <a:cs typeface="Arial"/>
            </a:endParaRPr>
          </a:p>
          <a:p>
            <a:pPr marL="457200" lvl="0" indent="-457200" algn="l">
              <a:buFont typeface="Arial"/>
              <a:buChar char="•"/>
            </a:pPr>
            <a:r>
              <a:rPr lang="en-US" dirty="0">
                <a:latin typeface="Arial"/>
                <a:cs typeface="Arial"/>
              </a:rPr>
              <a:t>The storyline itself features the quintessential Asian American theme of immigrants’ acculturation to life in the </a:t>
            </a:r>
            <a:r>
              <a:rPr lang="en-US" dirty="0" smtClean="0">
                <a:latin typeface="Arial"/>
                <a:cs typeface="Arial"/>
              </a:rPr>
              <a:t>U.S., </a:t>
            </a:r>
            <a:r>
              <a:rPr lang="en-US" dirty="0">
                <a:latin typeface="Arial"/>
                <a:cs typeface="Arial"/>
              </a:rPr>
              <a:t>and inter-generation relationships.</a:t>
            </a:r>
          </a:p>
        </p:txBody>
      </p:sp>
    </p:spTree>
    <p:extLst>
      <p:ext uri="{BB962C8B-B14F-4D97-AF65-F5344CB8AC3E}">
        <p14:creationId xmlns:p14="http://schemas.microsoft.com/office/powerpoint/2010/main" val="93112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DS-Cas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3" y="1243446"/>
            <a:ext cx="3623125" cy="4390736"/>
          </a:xfrm>
          <a:prstGeom prst="rect">
            <a:avLst/>
          </a:prstGeom>
        </p:spPr>
      </p:pic>
      <p:pic>
        <p:nvPicPr>
          <p:cNvPr id="5" name="Picture 4" descr="FDS-Ca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4" y="1818723"/>
            <a:ext cx="4281308" cy="327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0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3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is the Chinese (American) community represented in this film?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451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is the Chinese (American) community represented in this film?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ompare to the other films we watched in class.  </a:t>
            </a:r>
          </a:p>
        </p:txBody>
      </p:sp>
    </p:spTree>
    <p:extLst>
      <p:ext uri="{BB962C8B-B14F-4D97-AF65-F5344CB8AC3E}">
        <p14:creationId xmlns:p14="http://schemas.microsoft.com/office/powerpoint/2010/main" val="12113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022282"/>
            <a:ext cx="836462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is the Chinese (American) community represented in this film?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C</a:t>
            </a:r>
            <a:r>
              <a:rPr lang="en-US" sz="3200" dirty="0" smtClean="0">
                <a:latin typeface="Arial"/>
                <a:cs typeface="Arial"/>
              </a:rPr>
              <a:t>ompare to the other films we watched in class. (Hello paper assignment!)</a:t>
            </a:r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1766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32306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Musical number: “A Hundred Million Miracles”</a:t>
            </a:r>
          </a:p>
        </p:txBody>
      </p:sp>
      <p:pic>
        <p:nvPicPr>
          <p:cNvPr id="2" name="Picture 1" descr="FDS-mirac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0" y="981362"/>
            <a:ext cx="8456749" cy="375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144827"/>
            <a:ext cx="8364626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WWII: Two weeks after the Japanese attack on Pearl Harbor brought the U.S. into the War, </a:t>
            </a:r>
            <a:r>
              <a:rPr lang="en-US" sz="3200" i="1" dirty="0" smtClean="0">
                <a:latin typeface="Arial"/>
                <a:cs typeface="Arial"/>
              </a:rPr>
              <a:t>Life</a:t>
            </a:r>
            <a:r>
              <a:rPr lang="en-US" sz="3200" dirty="0" smtClean="0">
                <a:latin typeface="Arial"/>
                <a:cs typeface="Arial"/>
              </a:rPr>
              <a:t> magazine ran a two-page pictorial entitled “How to Tell Japs from the Chinese” (Lee, 147)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Asian Americans as the “model minority” (Lee, 149-153)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Red Menace: the fear of Communism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Assimilation: nuclear family (middle class, heterosexual, white)</a:t>
            </a:r>
          </a:p>
          <a:p>
            <a:pPr marL="457200" indent="-457200">
              <a:buFont typeface="Arial"/>
              <a:buChar char="•"/>
            </a:pP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9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716" y="952206"/>
            <a:ext cx="7416116" cy="591801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Arial"/>
                <a:cs typeface="Arial"/>
              </a:rPr>
              <a:t>Key Terms:</a:t>
            </a:r>
            <a:endParaRPr lang="en-US" sz="4000" b="1" dirty="0">
              <a:latin typeface="Arial"/>
              <a:cs typeface="Arial"/>
            </a:endParaRP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Cold War politics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Assimilation / hybridity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The model minority myth – “separate but equal”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Camp, performativity, realism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latin typeface="Arial"/>
                <a:cs typeface="Arial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24841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-LifeMagazinePicto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9" y="311726"/>
            <a:ext cx="4612466" cy="6211455"/>
          </a:xfrm>
          <a:prstGeom prst="rect">
            <a:avLst/>
          </a:prstGeom>
        </p:spPr>
      </p:pic>
      <p:pic>
        <p:nvPicPr>
          <p:cNvPr id="3" name="Picture 2" descr="FDS-LifeMagazinePictoria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48" y="415636"/>
            <a:ext cx="3960216" cy="39341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2148" y="4584189"/>
            <a:ext cx="3960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 top picture is an image of the Minister of Economic Affairs of the Chinese government, captioned “Chinese public servant.”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34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-LifeMagazinePictori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99" y="311726"/>
            <a:ext cx="4612466" cy="62114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2148" y="4584189"/>
            <a:ext cx="3960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 bottom picture is Admiral </a:t>
            </a:r>
            <a:r>
              <a:rPr lang="en-US" sz="2400" dirty="0" err="1" smtClean="0">
                <a:latin typeface="Arial"/>
                <a:cs typeface="Arial"/>
              </a:rPr>
              <a:t>Tojo</a:t>
            </a:r>
            <a:r>
              <a:rPr lang="en-US" sz="2400" dirty="0" smtClean="0">
                <a:latin typeface="Arial"/>
                <a:cs typeface="Arial"/>
              </a:rPr>
              <a:t>, the Japanese Prime Minister, captioned “Japanese warrior.”</a:t>
            </a:r>
            <a:endParaRPr lang="en-US" sz="2400" dirty="0">
              <a:latin typeface="Arial"/>
              <a:cs typeface="Arial"/>
            </a:endParaRPr>
          </a:p>
        </p:txBody>
      </p:sp>
      <p:pic>
        <p:nvPicPr>
          <p:cNvPr id="6" name="Picture 5" descr="FDS-LifeMagazinePictorial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48" y="644880"/>
            <a:ext cx="38608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32306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Musical number: “I Enjoy Being A Girl”</a:t>
            </a:r>
          </a:p>
        </p:txBody>
      </p:sp>
      <p:pic>
        <p:nvPicPr>
          <p:cNvPr id="3" name="Picture 2" descr="FDS-IEnjoyBeingAG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60306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9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7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are gender and sexuality represented in this film?</a:t>
            </a: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524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are gender and sexuality represented in this film?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What, if any, relationships do you see between these issues and class, economics, and consumerism?</a:t>
            </a: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78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are gender and sexuality represented in this film?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What, if any, relationships do you see between these issues and class, economics, and consumerism?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Do women have agency in this film?  </a:t>
            </a:r>
          </a:p>
        </p:txBody>
      </p:sp>
    </p:spTree>
    <p:extLst>
      <p:ext uri="{BB962C8B-B14F-4D97-AF65-F5344CB8AC3E}">
        <p14:creationId xmlns:p14="http://schemas.microsoft.com/office/powerpoint/2010/main" val="327162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are gender and sexuality represented in this film?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What, if any, relationships do you see between these issues and class, economics, and consumerism?</a:t>
            </a: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Do women have agency in this film?  What about the men?</a:t>
            </a:r>
          </a:p>
        </p:txBody>
      </p:sp>
    </p:spTree>
    <p:extLst>
      <p:ext uri="{BB962C8B-B14F-4D97-AF65-F5344CB8AC3E}">
        <p14:creationId xmlns:p14="http://schemas.microsoft.com/office/powerpoint/2010/main" val="15760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032306"/>
            <a:ext cx="91439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/>
                <a:cs typeface="Arial"/>
              </a:rPr>
              <a:t>Musical number: </a:t>
            </a:r>
            <a:r>
              <a:rPr lang="en-US" sz="3200" dirty="0" smtClean="0">
                <a:latin typeface="Arial"/>
                <a:cs typeface="Arial"/>
              </a:rPr>
              <a:t>“Chop </a:t>
            </a:r>
            <a:r>
              <a:rPr lang="en-US" sz="3200" dirty="0" err="1" smtClean="0">
                <a:latin typeface="Arial"/>
                <a:cs typeface="Arial"/>
              </a:rPr>
              <a:t>Suey</a:t>
            </a:r>
            <a:r>
              <a:rPr lang="en-US" sz="3200" dirty="0" smtClean="0">
                <a:latin typeface="Arial"/>
                <a:cs typeface="Arial"/>
              </a:rPr>
              <a:t>”</a:t>
            </a:r>
            <a:endParaRPr lang="en-US" sz="3200" dirty="0" smtClean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78" y="1222744"/>
            <a:ext cx="8650648" cy="360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422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5267" y="513274"/>
            <a:ext cx="4499030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Flower Drum Song </a:t>
            </a:r>
            <a:r>
              <a:rPr lang="en-US" sz="3600" dirty="0" smtClean="0">
                <a:latin typeface="Arial"/>
                <a:cs typeface="Arial"/>
              </a:rPr>
              <a:t>(1961) </a:t>
            </a:r>
          </a:p>
          <a:p>
            <a:endParaRPr lang="en-US" sz="3600" dirty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Dir. Henry </a:t>
            </a:r>
            <a:r>
              <a:rPr lang="en-US" sz="3600" dirty="0" err="1" smtClean="0">
                <a:latin typeface="Arial"/>
                <a:cs typeface="Arial"/>
              </a:rPr>
              <a:t>Koster</a:t>
            </a:r>
            <a:endParaRPr lang="en-US" sz="3600" dirty="0" smtClean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Starring </a:t>
            </a:r>
            <a:r>
              <a:rPr lang="en-US" sz="3600" dirty="0">
                <a:latin typeface="Arial"/>
                <a:cs typeface="Arial"/>
              </a:rPr>
              <a:t>Nancy Kwan, James </a:t>
            </a:r>
            <a:r>
              <a:rPr lang="en-US" sz="3600" dirty="0" err="1">
                <a:latin typeface="Arial"/>
                <a:cs typeface="Arial"/>
              </a:rPr>
              <a:t>Shegeta</a:t>
            </a:r>
            <a:r>
              <a:rPr lang="en-US" sz="3600" dirty="0">
                <a:latin typeface="Arial"/>
                <a:cs typeface="Arial"/>
              </a:rPr>
              <a:t>, Jack </a:t>
            </a:r>
            <a:r>
              <a:rPr lang="en-US" sz="3600" dirty="0" err="1">
                <a:latin typeface="Arial"/>
                <a:cs typeface="Arial"/>
              </a:rPr>
              <a:t>Soo</a:t>
            </a:r>
            <a:r>
              <a:rPr lang="en-US" sz="3600" dirty="0">
                <a:latin typeface="Arial"/>
                <a:cs typeface="Arial"/>
              </a:rPr>
              <a:t>, and Miyoshi </a:t>
            </a:r>
            <a:r>
              <a:rPr lang="en-US" sz="3600" dirty="0" err="1">
                <a:latin typeface="Arial"/>
                <a:cs typeface="Arial"/>
              </a:rPr>
              <a:t>Umeki</a:t>
            </a:r>
            <a:r>
              <a:rPr lang="en-US" sz="3600" dirty="0">
                <a:latin typeface="Arial"/>
                <a:cs typeface="Arial"/>
              </a:rPr>
              <a:t>.</a:t>
            </a:r>
          </a:p>
        </p:txBody>
      </p:sp>
      <p:pic>
        <p:nvPicPr>
          <p:cNvPr id="2" name="Picture 1" descr="FDS-po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97" y="254000"/>
            <a:ext cx="4140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is the community of San Francisco’s Chinatown represented in this number?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041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is the community of San Francisco’s Chinatown represented in this number?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And through what elements in the number?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4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7705" y="641282"/>
            <a:ext cx="836462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Discussion Questions:</a:t>
            </a:r>
            <a:endParaRPr lang="en-US" sz="3200" b="1" dirty="0">
              <a:latin typeface="Arial"/>
              <a:cs typeface="Arial"/>
            </a:endParaRPr>
          </a:p>
          <a:p>
            <a:pPr lvl="0"/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>
                <a:latin typeface="Arial"/>
                <a:cs typeface="Arial"/>
              </a:rPr>
              <a:t>How </a:t>
            </a:r>
            <a:r>
              <a:rPr lang="en-US" sz="3200" dirty="0" smtClean="0">
                <a:latin typeface="Arial"/>
                <a:cs typeface="Arial"/>
              </a:rPr>
              <a:t>is the community of San Francisco’s Chinatown represented in this number?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And through what elements in the number?</a:t>
            </a:r>
            <a:endParaRPr lang="en-US" sz="3200" dirty="0" smtClean="0">
              <a:latin typeface="Arial"/>
              <a:cs typeface="Arial"/>
            </a:endParaRPr>
          </a:p>
          <a:p>
            <a:endParaRPr lang="en-US" sz="3200" dirty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Do </a:t>
            </a:r>
            <a:r>
              <a:rPr lang="en-US" sz="3200" dirty="0" smtClean="0">
                <a:latin typeface="Arial"/>
                <a:cs typeface="Arial"/>
              </a:rPr>
              <a:t>you think this is an authentic representation of an Asian </a:t>
            </a:r>
            <a:r>
              <a:rPr lang="en-US" sz="3200" smtClean="0">
                <a:latin typeface="Arial"/>
                <a:cs typeface="Arial"/>
              </a:rPr>
              <a:t>American community?</a:t>
            </a:r>
            <a:endParaRPr lang="en-US" sz="32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8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91" y="4106442"/>
            <a:ext cx="8485307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100" dirty="0" smtClean="0">
                <a:latin typeface="Arial"/>
                <a:cs typeface="Arial"/>
              </a:rPr>
              <a:t>Based on a novel of the same title by C.Y. Lee, published in 1957.</a:t>
            </a:r>
          </a:p>
          <a:p>
            <a:pPr marL="571500" indent="-571500">
              <a:buFont typeface="Arial"/>
              <a:buChar char="•"/>
            </a:pPr>
            <a:endParaRPr lang="en-US" sz="3100" dirty="0" smtClean="0">
              <a:latin typeface="Arial"/>
              <a:cs typeface="Arial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Chin Yang Lee (黎錦揚); born 1917 in Hunan, China. </a:t>
            </a:r>
          </a:p>
        </p:txBody>
      </p:sp>
      <p:pic>
        <p:nvPicPr>
          <p:cNvPr id="5" name="Picture 4" descr="FDS-Book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1" y="324239"/>
            <a:ext cx="8485307" cy="36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88" y="280555"/>
            <a:ext cx="3262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 smtClean="0">
                <a:latin typeface="Arial"/>
                <a:cs typeface="Arial"/>
              </a:rPr>
              <a:t>Lee </a:t>
            </a:r>
            <a:r>
              <a:rPr lang="en-US" sz="3200" dirty="0">
                <a:latin typeface="Arial"/>
                <a:cs typeface="Arial"/>
              </a:rPr>
              <a:t>earned a Bachelor of Arts degree from Xi'nan University, then emigrated to the United States </a:t>
            </a:r>
            <a:r>
              <a:rPr lang="en-US" sz="3200" dirty="0" smtClean="0">
                <a:latin typeface="Arial"/>
                <a:cs typeface="Arial"/>
              </a:rPr>
              <a:t>of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FDS-CYLee+FDS19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808" y="280555"/>
            <a:ext cx="5261100" cy="4229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3461" y="4702921"/>
            <a:ext cx="785408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America </a:t>
            </a:r>
            <a:r>
              <a:rPr lang="en-US" sz="3200" dirty="0" smtClean="0">
                <a:latin typeface="Arial"/>
                <a:cs typeface="Arial"/>
              </a:rPr>
              <a:t>in 1943 </a:t>
            </a:r>
            <a:r>
              <a:rPr lang="en-US" sz="3200" dirty="0">
                <a:latin typeface="Arial"/>
                <a:cs typeface="Arial"/>
              </a:rPr>
              <a:t>and earned a Master of Fine Arts degree in playwriting from Yale University in 1947. </a:t>
            </a:r>
            <a:r>
              <a:rPr lang="en-US" sz="3200" dirty="0" smtClean="0">
                <a:latin typeface="Arial"/>
                <a:cs typeface="Arial"/>
              </a:rPr>
              <a:t>(Photo: Lee with FDS billboard unveiling, San Francisco, 1960) 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89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87" y="465282"/>
            <a:ext cx="33629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Lee was a journalist living in and working for two San Francisco Chinatown </a:t>
            </a:r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	newspapers,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12643" y="3974764"/>
            <a:ext cx="78540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a</a:t>
            </a:r>
            <a:r>
              <a:rPr lang="en-US" sz="3200" dirty="0" smtClean="0">
                <a:latin typeface="Arial"/>
                <a:cs typeface="Arial"/>
              </a:rPr>
              <a:t>t the </a:t>
            </a:r>
            <a:r>
              <a:rPr lang="en-US" sz="3200" dirty="0">
                <a:latin typeface="Arial"/>
                <a:cs typeface="Arial"/>
              </a:rPr>
              <a:t>time, in </a:t>
            </a:r>
            <a:r>
              <a:rPr lang="en-US" sz="3200" dirty="0" smtClean="0">
                <a:latin typeface="Arial"/>
                <a:cs typeface="Arial"/>
              </a:rPr>
              <a:t>the early </a:t>
            </a:r>
            <a:r>
              <a:rPr lang="en-US" sz="3200" dirty="0">
                <a:latin typeface="Arial"/>
                <a:cs typeface="Arial"/>
              </a:rPr>
              <a:t>1950s, when he </a:t>
            </a:r>
            <a:r>
              <a:rPr lang="en-US" sz="3200" dirty="0" smtClean="0">
                <a:latin typeface="Arial"/>
                <a:cs typeface="Arial"/>
              </a:rPr>
              <a:t>was</a:t>
            </a:r>
            <a:r>
              <a:rPr lang="en-US" sz="3200" dirty="0"/>
              <a:t> </a:t>
            </a:r>
            <a:r>
              <a:rPr lang="en-US" sz="3200" dirty="0" smtClean="0">
                <a:latin typeface="Arial"/>
                <a:cs typeface="Arial"/>
              </a:rPr>
              <a:t>writing</a:t>
            </a:r>
            <a:r>
              <a:rPr lang="en-US" sz="3200" dirty="0">
                <a:latin typeface="Arial"/>
                <a:cs typeface="Arial"/>
              </a:rPr>
              <a:t> </a:t>
            </a:r>
            <a:r>
              <a:rPr lang="en-US" sz="3200" i="1" dirty="0">
                <a:latin typeface="Arial"/>
                <a:cs typeface="Arial"/>
              </a:rPr>
              <a:t>Flower Drum Song</a:t>
            </a:r>
            <a:r>
              <a:rPr lang="en-US" sz="3200" dirty="0">
                <a:latin typeface="Arial"/>
                <a:cs typeface="Arial"/>
              </a:rPr>
              <a:t>, expanding it from a short story to a novel. He </a:t>
            </a:r>
            <a:r>
              <a:rPr lang="en-US" sz="3200" dirty="0" smtClean="0">
                <a:latin typeface="Arial"/>
                <a:cs typeface="Arial"/>
              </a:rPr>
              <a:t>lived </a:t>
            </a:r>
            <a:r>
              <a:rPr lang="en-US" sz="3200" dirty="0">
                <a:latin typeface="Arial"/>
                <a:cs typeface="Arial"/>
              </a:rPr>
              <a:t>in Alhambra, </a:t>
            </a:r>
            <a:r>
              <a:rPr lang="en-US" sz="3200" dirty="0" smtClean="0">
                <a:latin typeface="Arial"/>
                <a:cs typeface="Arial"/>
              </a:rPr>
              <a:t>California, until 2018. (Photo: Lee with his children in 2002) 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5" name="Picture 4" descr="FDS-CYLeek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091" y="280554"/>
            <a:ext cx="5338895" cy="35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4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187" y="465282"/>
            <a:ext cx="44366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Richard Rodgers and Oscar Hammerstein – the successful American musical theater writing team who produced musicals including </a:t>
            </a:r>
            <a:r>
              <a:rPr lang="en-US" sz="3200" i="1" dirty="0">
                <a:latin typeface="Arial"/>
                <a:cs typeface="Arial"/>
              </a:rPr>
              <a:t>The King and I</a:t>
            </a:r>
            <a:r>
              <a:rPr lang="en-US" sz="3200" dirty="0">
                <a:latin typeface="Arial"/>
                <a:cs typeface="Arial"/>
              </a:rPr>
              <a:t> (1951) </a:t>
            </a:r>
            <a:r>
              <a:rPr lang="en-US" sz="3200" dirty="0" smtClean="0">
                <a:latin typeface="Arial"/>
                <a:cs typeface="Arial"/>
              </a:rPr>
              <a:t>and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725776" y="4981179"/>
            <a:ext cx="78540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latin typeface="Arial"/>
                <a:cs typeface="Arial"/>
              </a:rPr>
              <a:t>The Sound of Music </a:t>
            </a:r>
            <a:r>
              <a:rPr lang="en-US" sz="3200" dirty="0">
                <a:latin typeface="Arial"/>
                <a:cs typeface="Arial"/>
              </a:rPr>
              <a:t>(1959) turned Lee’s novel into a theater production, which opened in 1958 on </a:t>
            </a:r>
            <a:r>
              <a:rPr lang="en-US" sz="3200" dirty="0" smtClean="0">
                <a:latin typeface="Arial"/>
                <a:cs typeface="Arial"/>
              </a:rPr>
              <a:t>Broadway. 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FDS-recor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818" y="465282"/>
            <a:ext cx="4075545" cy="407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9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DS-PlayBill1959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91" y="539457"/>
            <a:ext cx="4257300" cy="5854210"/>
          </a:xfrm>
          <a:prstGeom prst="rect">
            <a:avLst/>
          </a:prstGeom>
        </p:spPr>
      </p:pic>
      <p:pic>
        <p:nvPicPr>
          <p:cNvPr id="3" name="Picture 2" descr="FDS-PlayBill1959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05" y="539457"/>
            <a:ext cx="4020193" cy="585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91" y="3752273"/>
            <a:ext cx="8485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>
                <a:latin typeface="Arial"/>
                <a:cs typeface="Arial"/>
              </a:rPr>
              <a:t>In 2002, a new version with a plot </a:t>
            </a:r>
            <a:r>
              <a:rPr lang="en-US" sz="3200" dirty="0" smtClean="0">
                <a:latin typeface="Arial"/>
                <a:cs typeface="Arial"/>
              </a:rPr>
              <a:t>by Chinese American </a:t>
            </a:r>
            <a:r>
              <a:rPr lang="en-US" sz="3200" dirty="0">
                <a:latin typeface="Arial"/>
                <a:cs typeface="Arial"/>
              </a:rPr>
              <a:t>playwright David Henry Hwang (but retaining most of the original songs) opened on Broadway after a successful Los Angeles run. </a:t>
            </a:r>
          </a:p>
        </p:txBody>
      </p:sp>
      <p:pic>
        <p:nvPicPr>
          <p:cNvPr id="2" name="Picture 1" descr="FDS-Revival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3" y="311424"/>
            <a:ext cx="7281601" cy="323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20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672</Words>
  <Application>Microsoft Macintosh PowerPoint</Application>
  <PresentationFormat>On-screen Show (4:3)</PresentationFormat>
  <Paragraphs>100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ASIAN AMERICANS IN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Pitzer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OFF-SCREEN</dc:title>
  <dc:creator>localuser</dc:creator>
  <cp:lastModifiedBy>Microsoft Office User</cp:lastModifiedBy>
  <cp:revision>118</cp:revision>
  <dcterms:created xsi:type="dcterms:W3CDTF">2010-12-29T21:54:42Z</dcterms:created>
  <dcterms:modified xsi:type="dcterms:W3CDTF">2019-09-30T17:29:16Z</dcterms:modified>
</cp:coreProperties>
</file>