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sldIdLst>
    <p:sldId id="256" r:id="rId2"/>
    <p:sldId id="265" r:id="rId3"/>
    <p:sldId id="453" r:id="rId4"/>
    <p:sldId id="463" r:id="rId5"/>
    <p:sldId id="464" r:id="rId6"/>
    <p:sldId id="465" r:id="rId7"/>
    <p:sldId id="466" r:id="rId8"/>
    <p:sldId id="467" r:id="rId9"/>
    <p:sldId id="469" r:id="rId10"/>
    <p:sldId id="470" r:id="rId11"/>
    <p:sldId id="454" r:id="rId12"/>
    <p:sldId id="471" r:id="rId13"/>
    <p:sldId id="473" r:id="rId14"/>
    <p:sldId id="474" r:id="rId15"/>
    <p:sldId id="475" r:id="rId16"/>
    <p:sldId id="483" r:id="rId17"/>
    <p:sldId id="476" r:id="rId18"/>
    <p:sldId id="477" r:id="rId19"/>
    <p:sldId id="366" r:id="rId20"/>
    <p:sldId id="478" r:id="rId21"/>
    <p:sldId id="479" r:id="rId22"/>
    <p:sldId id="377" r:id="rId23"/>
    <p:sldId id="480" r:id="rId24"/>
    <p:sldId id="481" r:id="rId25"/>
    <p:sldId id="482" r:id="rId26"/>
    <p:sldId id="485" r:id="rId27"/>
    <p:sldId id="486" r:id="rId28"/>
    <p:sldId id="487" r:id="rId29"/>
    <p:sldId id="488" r:id="rId30"/>
    <p:sldId id="489" r:id="rId31"/>
    <p:sldId id="490" r:id="rId32"/>
    <p:sldId id="499" r:id="rId33"/>
    <p:sldId id="491" r:id="rId34"/>
    <p:sldId id="493" r:id="rId35"/>
    <p:sldId id="494" r:id="rId36"/>
    <p:sldId id="492" r:id="rId37"/>
    <p:sldId id="495" r:id="rId38"/>
    <p:sldId id="496" r:id="rId39"/>
    <p:sldId id="497" r:id="rId40"/>
    <p:sldId id="498"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4"/>
    <p:restoredTop sz="94663"/>
  </p:normalViewPr>
  <p:slideViewPr>
    <p:cSldViewPr snapToGrid="0" snapToObjects="1">
      <p:cViewPr varScale="1">
        <p:scale>
          <a:sx n="116" d="100"/>
          <a:sy n="116" d="100"/>
        </p:scale>
        <p:origin x="200" y="2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29AB14-FFEC-4A4C-B60C-FF7712DF0934}" type="datetimeFigureOut">
              <a:rPr lang="en-US" smtClean="0"/>
              <a:t>11/11/19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FA52D3-88BA-CF4B-BEF3-DB6E40A06096}" type="slidenum">
              <a:rPr lang="en-US" smtClean="0"/>
              <a:t>‹#›</a:t>
            </a:fld>
            <a:endParaRPr lang="en-US"/>
          </a:p>
        </p:txBody>
      </p:sp>
    </p:spTree>
    <p:extLst>
      <p:ext uri="{BB962C8B-B14F-4D97-AF65-F5344CB8AC3E}">
        <p14:creationId xmlns:p14="http://schemas.microsoft.com/office/powerpoint/2010/main" val="33856459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11/11/19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11/11/19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11/11/19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11/11/19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11/11/19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11/11/19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11/11/19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11/11/19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11/11/19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21247"/>
            <a:ext cx="7772400" cy="1470025"/>
          </a:xfrm>
        </p:spPr>
        <p:txBody>
          <a:bodyPr/>
          <a:lstStyle/>
          <a:p>
            <a:r>
              <a:rPr lang="en-US" b="1" dirty="0">
                <a:latin typeface="Arial"/>
                <a:cs typeface="Arial"/>
              </a:rPr>
              <a:t>ASIAN AMERICANS IN MEDIA</a:t>
            </a:r>
          </a:p>
        </p:txBody>
      </p:sp>
      <p:sp>
        <p:nvSpPr>
          <p:cNvPr id="3" name="Subtitle 2"/>
          <p:cNvSpPr>
            <a:spLocks noGrp="1"/>
          </p:cNvSpPr>
          <p:nvPr>
            <p:ph type="subTitle" idx="1"/>
          </p:nvPr>
        </p:nvSpPr>
        <p:spPr>
          <a:xfrm>
            <a:off x="394550" y="3926952"/>
            <a:ext cx="8359523" cy="2607412"/>
          </a:xfrm>
        </p:spPr>
        <p:txBody>
          <a:bodyPr>
            <a:normAutofit/>
          </a:bodyPr>
          <a:lstStyle/>
          <a:p>
            <a:r>
              <a:rPr lang="en-US" sz="4000" b="1" dirty="0">
                <a:latin typeface="Arial"/>
                <a:cs typeface="Arial"/>
              </a:rPr>
              <a:t>Week 12: Contemporary Topics II</a:t>
            </a:r>
          </a:p>
          <a:p>
            <a:r>
              <a:rPr lang="en-US" sz="4000" b="1" dirty="0">
                <a:latin typeface="Arial"/>
                <a:cs typeface="Arial"/>
              </a:rPr>
              <a:t>Asian Americans &amp; Porn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575667"/>
            <a:ext cx="8502049" cy="6001642"/>
          </a:xfrm>
          <a:prstGeom prst="rect">
            <a:avLst/>
          </a:prstGeom>
          <a:noFill/>
        </p:spPr>
        <p:txBody>
          <a:bodyPr wrap="square" rtlCol="0">
            <a:spAutoFit/>
          </a:bodyPr>
          <a:lstStyle/>
          <a:p>
            <a:r>
              <a:rPr lang="en-US" sz="3200" b="1">
                <a:latin typeface="Arial"/>
                <a:cs typeface="Arial"/>
              </a:rPr>
              <a:t>Why study porn?</a:t>
            </a:r>
          </a:p>
          <a:p>
            <a:endParaRPr lang="en-US" sz="3200">
              <a:latin typeface="Arial"/>
              <a:cs typeface="Arial"/>
            </a:endParaRPr>
          </a:p>
          <a:p>
            <a:pPr marL="457200" lvl="0" indent="-457200">
              <a:buFont typeface="Arial"/>
              <a:buChar char="•"/>
            </a:pPr>
            <a:r>
              <a:rPr lang="en-US" sz="3200">
                <a:latin typeface="Arial"/>
                <a:cs typeface="Arial"/>
              </a:rPr>
              <a:t>It’s a media genre like any other;</a:t>
            </a:r>
          </a:p>
          <a:p>
            <a:pPr marL="457200" lvl="0" indent="-457200">
              <a:buFont typeface="Arial"/>
              <a:buChar char="•"/>
            </a:pPr>
            <a:r>
              <a:rPr lang="en-US" sz="3200">
                <a:latin typeface="Arial"/>
                <a:cs typeface="Arial"/>
              </a:rPr>
              <a:t>All forms of popular culture has social value;</a:t>
            </a:r>
          </a:p>
          <a:p>
            <a:pPr marL="457200" lvl="0" indent="-457200">
              <a:buFont typeface="Arial"/>
              <a:buChar char="•"/>
            </a:pPr>
            <a:r>
              <a:rPr lang="en-US" sz="3200">
                <a:latin typeface="Arial"/>
                <a:cs typeface="Arial"/>
              </a:rPr>
              <a:t>It is a big business;</a:t>
            </a:r>
          </a:p>
          <a:p>
            <a:pPr marL="457200" indent="-457200">
              <a:buFont typeface="Arial"/>
              <a:buChar char="•"/>
            </a:pPr>
            <a:r>
              <a:rPr lang="en-US" sz="3200">
                <a:latin typeface="Arial"/>
                <a:cs typeface="Arial"/>
              </a:rPr>
              <a:t>What it tells us about human sexuality and the human body;</a:t>
            </a:r>
          </a:p>
          <a:p>
            <a:pPr marL="457200" indent="-457200">
              <a:buFont typeface="Arial"/>
              <a:buChar char="•"/>
            </a:pPr>
            <a:r>
              <a:rPr lang="en-US" sz="3200">
                <a:latin typeface="Arial"/>
                <a:cs typeface="Arial"/>
              </a:rPr>
              <a:t>New media technologies (video and internet);</a:t>
            </a:r>
          </a:p>
          <a:p>
            <a:pPr marL="457200" indent="-457200">
              <a:buFont typeface="Arial"/>
              <a:buChar char="•"/>
            </a:pPr>
            <a:r>
              <a:rPr lang="en-US" sz="3200">
                <a:latin typeface="Arial"/>
                <a:cs typeface="Arial"/>
              </a:rPr>
              <a:t>Porn is a part of film history</a:t>
            </a:r>
          </a:p>
          <a:p>
            <a:pPr marL="457200" indent="-457200">
              <a:buFont typeface="Arial"/>
              <a:buChar char="•"/>
            </a:pPr>
            <a:r>
              <a:rPr lang="en-US" sz="3200">
                <a:latin typeface="Arial"/>
                <a:cs typeface="Arial"/>
              </a:rPr>
              <a:t>On/</a:t>
            </a:r>
            <a:r>
              <a:rPr lang="en-US" sz="3200" err="1">
                <a:latin typeface="Arial"/>
                <a:cs typeface="Arial"/>
              </a:rPr>
              <a:t>scenity</a:t>
            </a:r>
            <a:endParaRPr lang="en-US" sz="3200">
              <a:latin typeface="Arial"/>
              <a:cs typeface="Arial"/>
            </a:endParaRPr>
          </a:p>
        </p:txBody>
      </p:sp>
    </p:spTree>
    <p:extLst>
      <p:ext uri="{BB962C8B-B14F-4D97-AF65-F5344CB8AC3E}">
        <p14:creationId xmlns:p14="http://schemas.microsoft.com/office/powerpoint/2010/main" val="3393540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58800" y="1467635"/>
            <a:ext cx="8051800" cy="4031873"/>
          </a:xfrm>
          <a:prstGeom prst="rect">
            <a:avLst/>
          </a:prstGeom>
          <a:noFill/>
        </p:spPr>
        <p:txBody>
          <a:bodyPr wrap="square" rtlCol="0">
            <a:spAutoFit/>
          </a:bodyPr>
          <a:lstStyle/>
          <a:p>
            <a:pPr lvl="0"/>
            <a:r>
              <a:rPr lang="en-US" sz="3200">
                <a:latin typeface="Arial"/>
                <a:cs typeface="Arial"/>
              </a:rPr>
              <a:t>“Hollywood makes approximately 400 films a year, porn industry makes 10,000-11,000… Porn revenues total between10 and 14 billion dollars annually… bigger than professional football, basketball, and baseball put together.” (Linda Williams, Introduction to </a:t>
            </a:r>
            <a:r>
              <a:rPr lang="en-US" sz="3200" i="1">
                <a:latin typeface="Arial"/>
                <a:cs typeface="Arial"/>
              </a:rPr>
              <a:t>Porn Studies</a:t>
            </a:r>
            <a:r>
              <a:rPr lang="en-US" sz="3200">
                <a:latin typeface="Arial"/>
                <a:cs typeface="Arial"/>
              </a:rPr>
              <a:t>)</a:t>
            </a:r>
          </a:p>
        </p:txBody>
      </p:sp>
    </p:spTree>
    <p:extLst>
      <p:ext uri="{BB962C8B-B14F-4D97-AF65-F5344CB8AC3E}">
        <p14:creationId xmlns:p14="http://schemas.microsoft.com/office/powerpoint/2010/main" val="3094093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207367"/>
            <a:ext cx="8502049" cy="1077218"/>
          </a:xfrm>
          <a:prstGeom prst="rect">
            <a:avLst/>
          </a:prstGeom>
          <a:noFill/>
        </p:spPr>
        <p:txBody>
          <a:bodyPr wrap="square" rtlCol="0">
            <a:spAutoFit/>
          </a:bodyPr>
          <a:lstStyle/>
          <a:p>
            <a:r>
              <a:rPr lang="en-US" sz="3200" b="1">
                <a:latin typeface="Arial"/>
                <a:cs typeface="Arial"/>
              </a:rPr>
              <a:t>The Porn Classroom</a:t>
            </a:r>
          </a:p>
          <a:p>
            <a:endParaRPr lang="en-US" sz="3200">
              <a:latin typeface="Arial"/>
              <a:cs typeface="Arial"/>
            </a:endParaRPr>
          </a:p>
        </p:txBody>
      </p:sp>
    </p:spTree>
    <p:extLst>
      <p:ext uri="{BB962C8B-B14F-4D97-AF65-F5344CB8AC3E}">
        <p14:creationId xmlns:p14="http://schemas.microsoft.com/office/powerpoint/2010/main" val="229568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207367"/>
            <a:ext cx="8502049" cy="1569660"/>
          </a:xfrm>
          <a:prstGeom prst="rect">
            <a:avLst/>
          </a:prstGeom>
          <a:noFill/>
        </p:spPr>
        <p:txBody>
          <a:bodyPr wrap="square" rtlCol="0">
            <a:spAutoFit/>
          </a:bodyPr>
          <a:lstStyle/>
          <a:p>
            <a:r>
              <a:rPr lang="en-US" sz="3200" b="1">
                <a:latin typeface="Arial"/>
                <a:cs typeface="Arial"/>
              </a:rPr>
              <a:t>The Porn Classroom</a:t>
            </a:r>
          </a:p>
          <a:p>
            <a:endParaRPr lang="en-US" sz="3200">
              <a:latin typeface="Arial"/>
              <a:cs typeface="Arial"/>
            </a:endParaRPr>
          </a:p>
          <a:p>
            <a:r>
              <a:rPr lang="en-US" sz="3200">
                <a:latin typeface="Arial"/>
                <a:cs typeface="Arial"/>
              </a:rPr>
              <a:t>Have you studied porn before in class? </a:t>
            </a:r>
          </a:p>
        </p:txBody>
      </p:sp>
    </p:spTree>
    <p:extLst>
      <p:ext uri="{BB962C8B-B14F-4D97-AF65-F5344CB8AC3E}">
        <p14:creationId xmlns:p14="http://schemas.microsoft.com/office/powerpoint/2010/main" val="3672305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207367"/>
            <a:ext cx="8502049" cy="2554545"/>
          </a:xfrm>
          <a:prstGeom prst="rect">
            <a:avLst/>
          </a:prstGeom>
          <a:noFill/>
        </p:spPr>
        <p:txBody>
          <a:bodyPr wrap="square" rtlCol="0">
            <a:spAutoFit/>
          </a:bodyPr>
          <a:lstStyle/>
          <a:p>
            <a:r>
              <a:rPr lang="en-US" sz="3200" b="1">
                <a:latin typeface="Arial"/>
                <a:cs typeface="Arial"/>
              </a:rPr>
              <a:t>The Porn Classroom</a:t>
            </a:r>
          </a:p>
          <a:p>
            <a:endParaRPr lang="en-US" sz="3200">
              <a:latin typeface="Arial"/>
              <a:cs typeface="Arial"/>
            </a:endParaRPr>
          </a:p>
          <a:p>
            <a:r>
              <a:rPr lang="en-US" sz="3200">
                <a:latin typeface="Arial"/>
                <a:cs typeface="Arial"/>
              </a:rPr>
              <a:t>Have you studied porn before in class? If so, in what context?</a:t>
            </a:r>
          </a:p>
          <a:p>
            <a:endParaRPr lang="en-US" sz="3200">
              <a:latin typeface="Arial"/>
              <a:cs typeface="Arial"/>
            </a:endParaRPr>
          </a:p>
        </p:txBody>
      </p:sp>
    </p:spTree>
    <p:extLst>
      <p:ext uri="{BB962C8B-B14F-4D97-AF65-F5344CB8AC3E}">
        <p14:creationId xmlns:p14="http://schemas.microsoft.com/office/powerpoint/2010/main" val="3360405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207367"/>
            <a:ext cx="8502049" cy="4524315"/>
          </a:xfrm>
          <a:prstGeom prst="rect">
            <a:avLst/>
          </a:prstGeom>
          <a:noFill/>
        </p:spPr>
        <p:txBody>
          <a:bodyPr wrap="square" rtlCol="0">
            <a:spAutoFit/>
          </a:bodyPr>
          <a:lstStyle/>
          <a:p>
            <a:r>
              <a:rPr lang="en-US" sz="3200" b="1">
                <a:latin typeface="Arial"/>
                <a:cs typeface="Arial"/>
              </a:rPr>
              <a:t>The Porn Classroom</a:t>
            </a:r>
          </a:p>
          <a:p>
            <a:endParaRPr lang="en-US" sz="3200">
              <a:latin typeface="Arial"/>
              <a:cs typeface="Arial"/>
            </a:endParaRPr>
          </a:p>
          <a:p>
            <a:r>
              <a:rPr lang="en-US" sz="3200">
                <a:latin typeface="Arial"/>
                <a:cs typeface="Arial"/>
              </a:rPr>
              <a:t>Have you studied porn before in class? If so, in what context?</a:t>
            </a:r>
          </a:p>
          <a:p>
            <a:endParaRPr lang="en-US" sz="3200">
              <a:latin typeface="Arial"/>
              <a:cs typeface="Arial"/>
            </a:endParaRPr>
          </a:p>
          <a:p>
            <a:r>
              <a:rPr lang="en-US" sz="3200">
                <a:latin typeface="Arial"/>
                <a:cs typeface="Arial"/>
              </a:rPr>
              <a:t>Do we dare to ask: Is this turn me/you/us on?  Is there a place for this kind of discussion in the porn classroom? </a:t>
            </a:r>
          </a:p>
          <a:p>
            <a:endParaRPr lang="en-US" sz="3200">
              <a:latin typeface="Arial"/>
              <a:cs typeface="Arial"/>
            </a:endParaRPr>
          </a:p>
        </p:txBody>
      </p:sp>
    </p:spTree>
    <p:extLst>
      <p:ext uri="{BB962C8B-B14F-4D97-AF65-F5344CB8AC3E}">
        <p14:creationId xmlns:p14="http://schemas.microsoft.com/office/powerpoint/2010/main" val="266306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207367"/>
            <a:ext cx="8502049" cy="5016757"/>
          </a:xfrm>
          <a:prstGeom prst="rect">
            <a:avLst/>
          </a:prstGeom>
          <a:noFill/>
        </p:spPr>
        <p:txBody>
          <a:bodyPr wrap="square" rtlCol="0">
            <a:spAutoFit/>
          </a:bodyPr>
          <a:lstStyle/>
          <a:p>
            <a:r>
              <a:rPr lang="en-US" sz="3200" b="1">
                <a:latin typeface="Arial"/>
                <a:cs typeface="Arial"/>
              </a:rPr>
              <a:t>The Porn Classroom</a:t>
            </a:r>
          </a:p>
          <a:p>
            <a:endParaRPr lang="en-US" sz="3200">
              <a:latin typeface="Arial"/>
              <a:cs typeface="Arial"/>
            </a:endParaRPr>
          </a:p>
          <a:p>
            <a:r>
              <a:rPr lang="en-US" sz="3200">
                <a:latin typeface="Arial"/>
                <a:cs typeface="Arial"/>
              </a:rPr>
              <a:t>Have you studied porn before in class? If so, in what context?</a:t>
            </a:r>
          </a:p>
          <a:p>
            <a:endParaRPr lang="en-US" sz="3200">
              <a:latin typeface="Arial"/>
              <a:cs typeface="Arial"/>
            </a:endParaRPr>
          </a:p>
          <a:p>
            <a:r>
              <a:rPr lang="en-US" sz="3200">
                <a:latin typeface="Arial"/>
                <a:cs typeface="Arial"/>
              </a:rPr>
              <a:t>Do we dare to ask: Is this turn me/you/us on?  Is there a place for this kind of discussion in the porn classroom? (Sexual harassment issues)</a:t>
            </a:r>
          </a:p>
          <a:p>
            <a:endParaRPr lang="en-US" sz="3200">
              <a:latin typeface="Arial"/>
              <a:cs typeface="Arial"/>
            </a:endParaRPr>
          </a:p>
        </p:txBody>
      </p:sp>
    </p:spTree>
    <p:extLst>
      <p:ext uri="{BB962C8B-B14F-4D97-AF65-F5344CB8AC3E}">
        <p14:creationId xmlns:p14="http://schemas.microsoft.com/office/powerpoint/2010/main" val="3619618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207367"/>
            <a:ext cx="8502049" cy="6001642"/>
          </a:xfrm>
          <a:prstGeom prst="rect">
            <a:avLst/>
          </a:prstGeom>
          <a:noFill/>
        </p:spPr>
        <p:txBody>
          <a:bodyPr wrap="square" rtlCol="0">
            <a:spAutoFit/>
          </a:bodyPr>
          <a:lstStyle/>
          <a:p>
            <a:r>
              <a:rPr lang="en-US" sz="3200" b="1">
                <a:latin typeface="Arial"/>
                <a:cs typeface="Arial"/>
              </a:rPr>
              <a:t>The Porn Classroom</a:t>
            </a:r>
          </a:p>
          <a:p>
            <a:endParaRPr lang="en-US" sz="3200">
              <a:latin typeface="Arial"/>
              <a:cs typeface="Arial"/>
            </a:endParaRPr>
          </a:p>
          <a:p>
            <a:r>
              <a:rPr lang="en-US" sz="3200">
                <a:latin typeface="Arial"/>
                <a:cs typeface="Arial"/>
              </a:rPr>
              <a:t>Have you studied porn before in class? If so, in what context?</a:t>
            </a:r>
          </a:p>
          <a:p>
            <a:endParaRPr lang="en-US" sz="3200">
              <a:latin typeface="Arial"/>
              <a:cs typeface="Arial"/>
            </a:endParaRPr>
          </a:p>
          <a:p>
            <a:r>
              <a:rPr lang="en-US" sz="3200">
                <a:latin typeface="Arial"/>
                <a:cs typeface="Arial"/>
              </a:rPr>
              <a:t>Do we dare to ask: Is this turn me/you/us on?  Is there a place for this kind of discussion in the porn classroom? (Sexual harassment issues)</a:t>
            </a:r>
          </a:p>
          <a:p>
            <a:endParaRPr lang="en-US" sz="3200">
              <a:latin typeface="Arial"/>
              <a:cs typeface="Arial"/>
            </a:endParaRPr>
          </a:p>
          <a:p>
            <a:r>
              <a:rPr lang="en-US" sz="3200">
                <a:latin typeface="Arial"/>
                <a:cs typeface="Arial"/>
              </a:rPr>
              <a:t>How do we define pornography?</a:t>
            </a:r>
          </a:p>
          <a:p>
            <a:endParaRPr lang="en-US" sz="3200">
              <a:latin typeface="Arial"/>
              <a:cs typeface="Arial"/>
            </a:endParaRPr>
          </a:p>
        </p:txBody>
      </p:sp>
    </p:spTree>
    <p:extLst>
      <p:ext uri="{BB962C8B-B14F-4D97-AF65-F5344CB8AC3E}">
        <p14:creationId xmlns:p14="http://schemas.microsoft.com/office/powerpoint/2010/main" val="1273080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207367"/>
            <a:ext cx="8502049" cy="6494085"/>
          </a:xfrm>
          <a:prstGeom prst="rect">
            <a:avLst/>
          </a:prstGeom>
          <a:noFill/>
        </p:spPr>
        <p:txBody>
          <a:bodyPr wrap="square" rtlCol="0">
            <a:spAutoFit/>
          </a:bodyPr>
          <a:lstStyle/>
          <a:p>
            <a:r>
              <a:rPr lang="en-US" sz="3200" b="1">
                <a:latin typeface="Arial"/>
                <a:cs typeface="Arial"/>
              </a:rPr>
              <a:t>The Porn Classroom</a:t>
            </a:r>
          </a:p>
          <a:p>
            <a:endParaRPr lang="en-US" sz="3200">
              <a:latin typeface="Arial"/>
              <a:cs typeface="Arial"/>
            </a:endParaRPr>
          </a:p>
          <a:p>
            <a:r>
              <a:rPr lang="en-US" sz="3200">
                <a:latin typeface="Arial"/>
                <a:cs typeface="Arial"/>
              </a:rPr>
              <a:t>Have you studied porn before in class? If so, in what context?</a:t>
            </a:r>
          </a:p>
          <a:p>
            <a:endParaRPr lang="en-US" sz="3200">
              <a:latin typeface="Arial"/>
              <a:cs typeface="Arial"/>
            </a:endParaRPr>
          </a:p>
          <a:p>
            <a:r>
              <a:rPr lang="en-US" sz="3200">
                <a:latin typeface="Arial"/>
                <a:cs typeface="Arial"/>
              </a:rPr>
              <a:t>Do we dare to ask: Is this turn me/you/us on?  Is there a place for this kind of discussion in the porn classroom? (Sexual harassment issues)</a:t>
            </a:r>
          </a:p>
          <a:p>
            <a:endParaRPr lang="en-US" sz="3200">
              <a:latin typeface="Arial"/>
              <a:cs typeface="Arial"/>
            </a:endParaRPr>
          </a:p>
          <a:p>
            <a:r>
              <a:rPr lang="en-US" sz="3200">
                <a:latin typeface="Arial"/>
                <a:cs typeface="Arial"/>
              </a:rPr>
              <a:t>How do we define pornography?</a:t>
            </a:r>
          </a:p>
          <a:p>
            <a:endParaRPr lang="en-US" sz="3200">
              <a:latin typeface="Arial"/>
              <a:cs typeface="Arial"/>
            </a:endParaRPr>
          </a:p>
          <a:p>
            <a:r>
              <a:rPr lang="en-US" sz="3200">
                <a:latin typeface="Arial"/>
                <a:cs typeface="Arial"/>
              </a:rPr>
              <a:t>How do we study porn?</a:t>
            </a:r>
          </a:p>
        </p:txBody>
      </p:sp>
    </p:spTree>
    <p:extLst>
      <p:ext uri="{BB962C8B-B14F-4D97-AF65-F5344CB8AC3E}">
        <p14:creationId xmlns:p14="http://schemas.microsoft.com/office/powerpoint/2010/main" val="342236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58922" y="5100648"/>
            <a:ext cx="8554878" cy="1200329"/>
          </a:xfrm>
          <a:prstGeom prst="rect">
            <a:avLst/>
          </a:prstGeom>
          <a:noFill/>
        </p:spPr>
        <p:txBody>
          <a:bodyPr wrap="square" rtlCol="0">
            <a:spAutoFit/>
          </a:bodyPr>
          <a:lstStyle/>
          <a:p>
            <a:r>
              <a:rPr lang="en-US" sz="3600" b="1">
                <a:latin typeface="Arial"/>
                <a:cs typeface="Arial"/>
              </a:rPr>
              <a:t>Chinese Characters </a:t>
            </a:r>
            <a:r>
              <a:rPr lang="en-US" sz="3600">
                <a:latin typeface="Arial"/>
                <a:cs typeface="Arial"/>
              </a:rPr>
              <a:t>(1986) </a:t>
            </a:r>
          </a:p>
          <a:p>
            <a:r>
              <a:rPr lang="en-US" sz="3600">
                <a:latin typeface="Arial"/>
                <a:cs typeface="Arial"/>
              </a:rPr>
              <a:t>Dir. Richard Fung</a:t>
            </a:r>
          </a:p>
        </p:txBody>
      </p:sp>
      <p:pic>
        <p:nvPicPr>
          <p:cNvPr id="2" name="Picture 1" descr="ChineseCharacter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1548" y="241300"/>
            <a:ext cx="5802252" cy="4343400"/>
          </a:xfrm>
          <a:prstGeom prst="rect">
            <a:avLst/>
          </a:prstGeom>
        </p:spPr>
      </p:pic>
    </p:spTree>
    <p:extLst>
      <p:ext uri="{BB962C8B-B14F-4D97-AF65-F5344CB8AC3E}">
        <p14:creationId xmlns:p14="http://schemas.microsoft.com/office/powerpoint/2010/main" val="1158755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609306"/>
            <a:ext cx="7416116" cy="5918019"/>
          </a:xfrm>
        </p:spPr>
        <p:txBody>
          <a:bodyPr>
            <a:normAutofit lnSpcReduction="10000"/>
          </a:bodyPr>
          <a:lstStyle/>
          <a:p>
            <a:pPr algn="l"/>
            <a:r>
              <a:rPr lang="en-US" sz="4000" b="1" dirty="0">
                <a:latin typeface="Arial"/>
                <a:cs typeface="Arial"/>
              </a:rPr>
              <a:t>Key Terms:</a:t>
            </a:r>
          </a:p>
          <a:p>
            <a:pPr algn="l"/>
            <a:endParaRPr lang="en-US" b="1" dirty="0">
              <a:latin typeface="Arial"/>
              <a:cs typeface="Arial"/>
            </a:endParaRPr>
          </a:p>
          <a:p>
            <a:pPr marL="1028700" lvl="1" indent="-571500" algn="l">
              <a:buFont typeface="Arial"/>
              <a:buChar char="•"/>
            </a:pPr>
            <a:r>
              <a:rPr lang="en-US" sz="3200" dirty="0">
                <a:latin typeface="Arial"/>
                <a:cs typeface="Arial"/>
              </a:rPr>
              <a:t>Pornography</a:t>
            </a:r>
          </a:p>
          <a:p>
            <a:pPr marL="1028700" lvl="1" indent="-571500" algn="l">
              <a:buFont typeface="Arial"/>
              <a:buChar char="•"/>
            </a:pPr>
            <a:r>
              <a:rPr lang="en-US" sz="3200" dirty="0">
                <a:latin typeface="Arial"/>
                <a:cs typeface="Arial"/>
              </a:rPr>
              <a:t>On-</a:t>
            </a:r>
            <a:r>
              <a:rPr lang="en-US" sz="3200" dirty="0" err="1">
                <a:latin typeface="Arial"/>
                <a:cs typeface="Arial"/>
              </a:rPr>
              <a:t>scenity</a:t>
            </a:r>
            <a:endParaRPr lang="en-US" sz="3200">
              <a:latin typeface="Arial"/>
              <a:cs typeface="Arial"/>
            </a:endParaRPr>
          </a:p>
          <a:p>
            <a:pPr marL="1028700" lvl="1" indent="-571500" algn="l">
              <a:buFont typeface="Arial"/>
              <a:buChar char="•"/>
            </a:pPr>
            <a:r>
              <a:rPr lang="en-US" sz="3200">
                <a:latin typeface="Arial"/>
                <a:cs typeface="Arial"/>
              </a:rPr>
              <a:t>Porn classroom</a:t>
            </a:r>
          </a:p>
          <a:p>
            <a:pPr marL="1028700" lvl="1" indent="-571500" algn="l">
              <a:buFont typeface="Arial"/>
              <a:buChar char="•"/>
            </a:pPr>
            <a:r>
              <a:rPr lang="en-US" sz="3200">
                <a:latin typeface="Arial"/>
                <a:cs typeface="Arial"/>
              </a:rPr>
              <a:t>Asian male and female sexuality in North American porn</a:t>
            </a:r>
          </a:p>
          <a:p>
            <a:pPr marL="1028700" lvl="1" indent="-571500" algn="l">
              <a:buFont typeface="Arial"/>
              <a:buChar char="•"/>
            </a:pPr>
            <a:r>
              <a:rPr lang="en-US" sz="3200">
                <a:latin typeface="Arial"/>
                <a:cs typeface="Arial"/>
              </a:rPr>
              <a:t>Race-positive sexuality</a:t>
            </a:r>
          </a:p>
          <a:p>
            <a:pPr marL="1028700" lvl="1" indent="-571500" algn="l">
              <a:buFont typeface="Arial"/>
              <a:buChar char="•"/>
            </a:pPr>
            <a:r>
              <a:rPr lang="en-US" sz="3200">
                <a:latin typeface="Arial"/>
                <a:cs typeface="Arial"/>
              </a:rPr>
              <a:t>Unknowable subjectivity / unreliable representation / monstrous revolt</a:t>
            </a:r>
          </a:p>
        </p:txBody>
      </p:sp>
    </p:spTree>
    <p:extLst>
      <p:ext uri="{BB962C8B-B14F-4D97-AF65-F5344CB8AC3E}">
        <p14:creationId xmlns:p14="http://schemas.microsoft.com/office/powerpoint/2010/main" val="2248418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2" y="279856"/>
            <a:ext cx="3775562" cy="3662541"/>
          </a:xfrm>
          <a:prstGeom prst="rect">
            <a:avLst/>
          </a:prstGeom>
          <a:noFill/>
        </p:spPr>
        <p:txBody>
          <a:bodyPr wrap="square" rtlCol="0">
            <a:spAutoFit/>
          </a:bodyPr>
          <a:lstStyle/>
          <a:p>
            <a:r>
              <a:rPr lang="en-US" sz="3600" b="1">
                <a:latin typeface="Arial"/>
                <a:cs typeface="Arial"/>
              </a:rPr>
              <a:t>Richard Fung</a:t>
            </a:r>
          </a:p>
          <a:p>
            <a:r>
              <a:rPr lang="en-US" sz="3600"/>
              <a:t> </a:t>
            </a:r>
            <a:endParaRPr lang="en-US" sz="3200">
              <a:latin typeface="Arial"/>
              <a:cs typeface="Arial"/>
            </a:endParaRPr>
          </a:p>
          <a:p>
            <a:pPr marL="457200" indent="-457200">
              <a:buFont typeface="Arial"/>
              <a:buChar char="•"/>
            </a:pPr>
            <a:r>
              <a:rPr lang="en-US" sz="3200">
                <a:latin typeface="Arial"/>
                <a:cs typeface="Arial"/>
              </a:rPr>
              <a:t>Canadian Chinese-Trinidadian video artist and cultural theorist.</a:t>
            </a:r>
          </a:p>
        </p:txBody>
      </p:sp>
      <p:sp>
        <p:nvSpPr>
          <p:cNvPr id="4" name="Rectangle 3"/>
          <p:cNvSpPr/>
          <p:nvPr/>
        </p:nvSpPr>
        <p:spPr>
          <a:xfrm>
            <a:off x="372202" y="3955217"/>
            <a:ext cx="8502049" cy="3046988"/>
          </a:xfrm>
          <a:prstGeom prst="rect">
            <a:avLst/>
          </a:prstGeom>
        </p:spPr>
        <p:txBody>
          <a:bodyPr wrap="square">
            <a:spAutoFit/>
          </a:bodyPr>
          <a:lstStyle/>
          <a:p>
            <a:pPr marL="457200" indent="-457200">
              <a:buFont typeface="Arial"/>
              <a:buChar char="•"/>
            </a:pPr>
            <a:r>
              <a:rPr lang="en-US" sz="3200">
                <a:latin typeface="Arial"/>
                <a:cs typeface="Arial"/>
              </a:rPr>
              <a:t>Born 1954 in Trinidad, based in Toronto. Professor at OCAD University</a:t>
            </a:r>
          </a:p>
          <a:p>
            <a:pPr marL="457200" indent="-457200">
              <a:buFont typeface="Arial"/>
              <a:buChar char="•"/>
            </a:pPr>
            <a:endParaRPr lang="en-US" sz="3200">
              <a:latin typeface="Arial"/>
              <a:cs typeface="Arial"/>
            </a:endParaRPr>
          </a:p>
          <a:p>
            <a:pPr marL="457200" indent="-457200">
              <a:buFont typeface="Arial"/>
              <a:buChar char="•"/>
            </a:pPr>
            <a:r>
              <a:rPr lang="en-US" sz="3200">
                <a:latin typeface="Arial"/>
                <a:cs typeface="Arial"/>
              </a:rPr>
              <a:t>His video </a:t>
            </a:r>
            <a:r>
              <a:rPr lang="en-US" sz="3200" i="1">
                <a:latin typeface="Arial"/>
                <a:cs typeface="Arial"/>
              </a:rPr>
              <a:t>Orientations</a:t>
            </a:r>
            <a:r>
              <a:rPr lang="en-US" sz="3200">
                <a:latin typeface="Arial"/>
                <a:cs typeface="Arial"/>
              </a:rPr>
              <a:t> is one of the first media representations of North American</a:t>
            </a:r>
          </a:p>
          <a:p>
            <a:pPr marL="457200" lvl="0" indent="-457200">
              <a:buFont typeface="Arial"/>
              <a:buChar char="•"/>
            </a:pPr>
            <a:endParaRPr lang="en-US" sz="3200">
              <a:latin typeface="Arial"/>
              <a:cs typeface="Arial"/>
            </a:endParaRPr>
          </a:p>
        </p:txBody>
      </p:sp>
      <p:pic>
        <p:nvPicPr>
          <p:cNvPr id="3" name="Picture 2" descr="Richar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7628" y="406856"/>
            <a:ext cx="4571392" cy="3428544"/>
          </a:xfrm>
          <a:prstGeom prst="rect">
            <a:avLst/>
          </a:prstGeom>
        </p:spPr>
      </p:pic>
    </p:spTree>
    <p:extLst>
      <p:ext uri="{BB962C8B-B14F-4D97-AF65-F5344CB8AC3E}">
        <p14:creationId xmlns:p14="http://schemas.microsoft.com/office/powerpoint/2010/main" val="1001668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2" y="294808"/>
            <a:ext cx="3775562" cy="3539430"/>
          </a:xfrm>
          <a:prstGeom prst="rect">
            <a:avLst/>
          </a:prstGeom>
          <a:noFill/>
        </p:spPr>
        <p:txBody>
          <a:bodyPr wrap="square" rtlCol="0">
            <a:spAutoFit/>
          </a:bodyPr>
          <a:lstStyle/>
          <a:p>
            <a:pPr lvl="1"/>
            <a:r>
              <a:rPr lang="en-US" sz="3200">
                <a:latin typeface="Arial"/>
                <a:cs typeface="Arial"/>
              </a:rPr>
              <a:t>gay and lesbian Asians</a:t>
            </a:r>
          </a:p>
          <a:p>
            <a:endParaRPr lang="en-US" sz="3200">
              <a:latin typeface="Arial"/>
              <a:cs typeface="Arial"/>
            </a:endParaRPr>
          </a:p>
          <a:p>
            <a:pPr marL="457200" indent="-457200">
              <a:buFont typeface="Arial"/>
              <a:buChar char="•"/>
            </a:pPr>
            <a:r>
              <a:rPr lang="en-US" sz="3200">
                <a:latin typeface="Arial"/>
                <a:cs typeface="Arial"/>
              </a:rPr>
              <a:t>His other videos, including </a:t>
            </a:r>
            <a:r>
              <a:rPr lang="en-US" sz="3200" i="1">
                <a:latin typeface="Arial"/>
                <a:cs typeface="Arial"/>
              </a:rPr>
              <a:t>My Mother’s Place </a:t>
            </a:r>
            <a:r>
              <a:rPr lang="en-US" sz="3200">
                <a:latin typeface="Arial"/>
                <a:cs typeface="Arial"/>
              </a:rPr>
              <a:t>(1990), </a:t>
            </a:r>
            <a:r>
              <a:rPr lang="en-US" sz="3200" i="1">
                <a:latin typeface="Arial"/>
                <a:cs typeface="Arial"/>
              </a:rPr>
              <a:t>Steam</a:t>
            </a:r>
          </a:p>
        </p:txBody>
      </p:sp>
      <p:sp>
        <p:nvSpPr>
          <p:cNvPr id="4" name="Rectangle 3"/>
          <p:cNvSpPr/>
          <p:nvPr/>
        </p:nvSpPr>
        <p:spPr>
          <a:xfrm>
            <a:off x="372202" y="3722190"/>
            <a:ext cx="8478904" cy="2554545"/>
          </a:xfrm>
          <a:prstGeom prst="rect">
            <a:avLst/>
          </a:prstGeom>
        </p:spPr>
        <p:txBody>
          <a:bodyPr wrap="square">
            <a:spAutoFit/>
          </a:bodyPr>
          <a:lstStyle/>
          <a:p>
            <a:pPr lvl="1"/>
            <a:r>
              <a:rPr lang="en-US" sz="3200" i="1">
                <a:latin typeface="Arial"/>
                <a:cs typeface="Arial"/>
              </a:rPr>
              <a:t>Clean </a:t>
            </a:r>
            <a:r>
              <a:rPr lang="en-US" sz="3200">
                <a:latin typeface="Arial"/>
                <a:cs typeface="Arial"/>
              </a:rPr>
              <a:t>(1990), </a:t>
            </a:r>
            <a:r>
              <a:rPr lang="en-US" sz="3200" i="1">
                <a:latin typeface="Arial"/>
                <a:cs typeface="Arial"/>
              </a:rPr>
              <a:t>Dirty Laundry </a:t>
            </a:r>
            <a:r>
              <a:rPr lang="en-US" sz="3200">
                <a:latin typeface="Arial"/>
                <a:cs typeface="Arial"/>
              </a:rPr>
              <a:t>(1996), </a:t>
            </a:r>
            <a:r>
              <a:rPr lang="en-US" sz="3200" i="1">
                <a:latin typeface="Arial"/>
                <a:cs typeface="Arial"/>
              </a:rPr>
              <a:t>Sea in The Blood</a:t>
            </a:r>
            <a:r>
              <a:rPr lang="en-US" sz="3200">
                <a:latin typeface="Arial"/>
                <a:cs typeface="Arial"/>
              </a:rPr>
              <a:t> (1996) explore issues of race, colonialism, family, AIDS/HIV, sexuality, and diaspora. His most recent work is </a:t>
            </a:r>
            <a:r>
              <a:rPr lang="en-US" sz="3200" i="1">
                <a:latin typeface="Arial"/>
                <a:cs typeface="Arial"/>
              </a:rPr>
              <a:t>Dal </a:t>
            </a:r>
            <a:r>
              <a:rPr lang="en-US" sz="3200" i="1" err="1">
                <a:latin typeface="Arial"/>
                <a:cs typeface="Arial"/>
              </a:rPr>
              <a:t>Puri</a:t>
            </a:r>
            <a:r>
              <a:rPr lang="en-US" sz="3200" i="1">
                <a:latin typeface="Arial"/>
                <a:cs typeface="Arial"/>
              </a:rPr>
              <a:t> Diaspora</a:t>
            </a:r>
            <a:r>
              <a:rPr lang="en-US" sz="3200">
                <a:latin typeface="Arial"/>
                <a:cs typeface="Arial"/>
              </a:rPr>
              <a:t> (2012)</a:t>
            </a:r>
          </a:p>
        </p:txBody>
      </p:sp>
      <p:pic>
        <p:nvPicPr>
          <p:cNvPr id="2" name="Picture 1" descr="Dal-Puribig.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9750" y="294808"/>
            <a:ext cx="4381500" cy="3276600"/>
          </a:xfrm>
          <a:prstGeom prst="rect">
            <a:avLst/>
          </a:prstGeom>
        </p:spPr>
      </p:pic>
    </p:spTree>
    <p:extLst>
      <p:ext uri="{BB962C8B-B14F-4D97-AF65-F5344CB8AC3E}">
        <p14:creationId xmlns:p14="http://schemas.microsoft.com/office/powerpoint/2010/main" val="2958807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1569660"/>
          </a:xfrm>
          <a:prstGeom prst="rect">
            <a:avLst/>
          </a:prstGeom>
          <a:noFill/>
        </p:spPr>
        <p:txBody>
          <a:bodyPr wrap="square" rtlCol="0">
            <a:spAutoFit/>
          </a:bodyPr>
          <a:lstStyle/>
          <a:p>
            <a:r>
              <a:rPr lang="en-US" sz="3200" b="1">
                <a:latin typeface="Arial"/>
                <a:cs typeface="Arial"/>
              </a:rPr>
              <a:t>Discussion Questions:</a:t>
            </a:r>
          </a:p>
          <a:p>
            <a:endParaRPr lang="en-US" sz="3200" b="1">
              <a:latin typeface="Arial"/>
              <a:cs typeface="Arial"/>
            </a:endParaRPr>
          </a:p>
          <a:p>
            <a:endParaRPr lang="en-US" sz="3200">
              <a:latin typeface="Arial"/>
              <a:cs typeface="Arial"/>
            </a:endParaRPr>
          </a:p>
        </p:txBody>
      </p:sp>
    </p:spTree>
    <p:extLst>
      <p:ext uri="{BB962C8B-B14F-4D97-AF65-F5344CB8AC3E}">
        <p14:creationId xmlns:p14="http://schemas.microsoft.com/office/powerpoint/2010/main" val="1587813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4031873"/>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3200" dirty="0">
                <a:latin typeface="Arial"/>
                <a:cs typeface="Arial"/>
              </a:rPr>
              <a:t>What are the different strategies used by Fung to de-stabilize the popular representation of Asian male sexuality in </a:t>
            </a:r>
            <a:r>
              <a:rPr lang="en-US" sz="3200" i="1" dirty="0">
                <a:latin typeface="Arial"/>
                <a:cs typeface="Arial"/>
              </a:rPr>
              <a:t>Chinese Characters</a:t>
            </a:r>
            <a:r>
              <a:rPr lang="en-US" sz="3200" dirty="0">
                <a:latin typeface="Arial"/>
                <a:cs typeface="Arial"/>
              </a:rPr>
              <a:t>?</a:t>
            </a:r>
          </a:p>
          <a:p>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984834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5509200"/>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3200" dirty="0">
                <a:latin typeface="Arial"/>
                <a:cs typeface="Arial"/>
              </a:rPr>
              <a:t>What are the different strategies used by Fung to de-stabilize the popular representation of Asian male sexuality in </a:t>
            </a:r>
            <a:r>
              <a:rPr lang="en-US" sz="3200" i="1" dirty="0">
                <a:latin typeface="Arial"/>
                <a:cs typeface="Arial"/>
              </a:rPr>
              <a:t>Chinese Characters</a:t>
            </a:r>
            <a:r>
              <a:rPr lang="en-US" sz="3200" dirty="0">
                <a:latin typeface="Arial"/>
                <a:cs typeface="Arial"/>
              </a:rPr>
              <a:t>?</a:t>
            </a:r>
          </a:p>
          <a:p>
            <a:endParaRPr lang="en-US" sz="3200" dirty="0">
              <a:latin typeface="Arial"/>
              <a:cs typeface="Arial"/>
            </a:endParaRPr>
          </a:p>
          <a:p>
            <a:r>
              <a:rPr lang="en-US" sz="3200" dirty="0">
                <a:latin typeface="Arial"/>
                <a:cs typeface="Arial"/>
              </a:rPr>
              <a:t>How successful do you think his strategies were?</a:t>
            </a:r>
          </a:p>
          <a:p>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2905794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6494085"/>
          </a:xfrm>
          <a:prstGeom prst="rect">
            <a:avLst/>
          </a:prstGeom>
          <a:noFill/>
        </p:spPr>
        <p:txBody>
          <a:bodyPr wrap="square" rtlCol="0">
            <a:spAutoFit/>
          </a:bodyPr>
          <a:lstStyle/>
          <a:p>
            <a:r>
              <a:rPr lang="en-US" sz="3200" b="1">
                <a:latin typeface="Arial"/>
                <a:cs typeface="Arial"/>
              </a:rPr>
              <a:t>Discussion Questions:</a:t>
            </a:r>
          </a:p>
          <a:p>
            <a:endParaRPr lang="en-US" sz="3200" b="1">
              <a:latin typeface="Arial"/>
              <a:cs typeface="Arial"/>
            </a:endParaRPr>
          </a:p>
          <a:p>
            <a:r>
              <a:rPr lang="en-US" sz="3200">
                <a:latin typeface="Arial"/>
                <a:cs typeface="Arial"/>
              </a:rPr>
              <a:t>What are the different strategies used by Fung to de-</a:t>
            </a:r>
            <a:r>
              <a:rPr lang="en-US" sz="3200" err="1">
                <a:latin typeface="Arial"/>
                <a:cs typeface="Arial"/>
              </a:rPr>
              <a:t>stablize</a:t>
            </a:r>
            <a:r>
              <a:rPr lang="en-US" sz="3200">
                <a:latin typeface="Arial"/>
                <a:cs typeface="Arial"/>
              </a:rPr>
              <a:t> the popular representation of Asian male sexuality in </a:t>
            </a:r>
            <a:r>
              <a:rPr lang="en-US" sz="3200" i="1">
                <a:latin typeface="Arial"/>
                <a:cs typeface="Arial"/>
              </a:rPr>
              <a:t>Chinese Characters</a:t>
            </a:r>
            <a:r>
              <a:rPr lang="en-US" sz="3200">
                <a:latin typeface="Arial"/>
                <a:cs typeface="Arial"/>
              </a:rPr>
              <a:t>?</a:t>
            </a:r>
          </a:p>
          <a:p>
            <a:endParaRPr lang="en-US" sz="3200">
              <a:latin typeface="Arial"/>
              <a:cs typeface="Arial"/>
            </a:endParaRPr>
          </a:p>
          <a:p>
            <a:r>
              <a:rPr lang="en-US" sz="3200">
                <a:latin typeface="Arial"/>
                <a:cs typeface="Arial"/>
              </a:rPr>
              <a:t>How successful do you think his strategies were?</a:t>
            </a:r>
          </a:p>
          <a:p>
            <a:endParaRPr lang="en-US" sz="3200">
              <a:latin typeface="Arial"/>
              <a:cs typeface="Arial"/>
            </a:endParaRPr>
          </a:p>
          <a:p>
            <a:r>
              <a:rPr lang="en-US" sz="3200">
                <a:latin typeface="Arial"/>
                <a:cs typeface="Arial"/>
              </a:rPr>
              <a:t>How does </a:t>
            </a:r>
            <a:r>
              <a:rPr lang="en-US" sz="3200" i="1">
                <a:latin typeface="Arial"/>
                <a:cs typeface="Arial"/>
              </a:rPr>
              <a:t>Chinese Characters </a:t>
            </a:r>
            <a:r>
              <a:rPr lang="en-US" sz="3200">
                <a:latin typeface="Arial"/>
                <a:cs typeface="Arial"/>
              </a:rPr>
              <a:t>relate to </a:t>
            </a:r>
            <a:r>
              <a:rPr lang="en-US" sz="3200" i="1">
                <a:latin typeface="Arial"/>
                <a:cs typeface="Arial"/>
              </a:rPr>
              <a:t>Looking for My Penis</a:t>
            </a:r>
            <a:r>
              <a:rPr lang="en-US" sz="3200">
                <a:latin typeface="Arial"/>
                <a:cs typeface="Arial"/>
              </a:rPr>
              <a:t>?</a:t>
            </a:r>
          </a:p>
          <a:p>
            <a:endParaRPr lang="en-US" sz="3200">
              <a:latin typeface="Arial"/>
              <a:cs typeface="Arial"/>
            </a:endParaRPr>
          </a:p>
        </p:txBody>
      </p:sp>
    </p:spTree>
    <p:extLst>
      <p:ext uri="{BB962C8B-B14F-4D97-AF65-F5344CB8AC3E}">
        <p14:creationId xmlns:p14="http://schemas.microsoft.com/office/powerpoint/2010/main" val="972968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58800" y="1696235"/>
            <a:ext cx="8051800" cy="4031873"/>
          </a:xfrm>
          <a:prstGeom prst="rect">
            <a:avLst/>
          </a:prstGeom>
          <a:noFill/>
        </p:spPr>
        <p:txBody>
          <a:bodyPr wrap="square" rtlCol="0">
            <a:spAutoFit/>
          </a:bodyPr>
          <a:lstStyle/>
          <a:p>
            <a:r>
              <a:rPr lang="en-US" sz="3200">
                <a:latin typeface="Arial"/>
                <a:cs typeface="Arial"/>
              </a:rPr>
              <a:t>“As with the vast majority of North American tapes featuring Asians, the problem is not the representation of anal pleasure per se, but rather that the narratives privilege the penis while always assigning the Asian the role of bottom; Asian and anus are conflated.” (P.155)</a:t>
            </a:r>
          </a:p>
          <a:p>
            <a:endParaRPr lang="en-US" sz="3200">
              <a:latin typeface="Arial"/>
              <a:cs typeface="Arial"/>
            </a:endParaRPr>
          </a:p>
        </p:txBody>
      </p:sp>
    </p:spTree>
    <p:extLst>
      <p:ext uri="{BB962C8B-B14F-4D97-AF65-F5344CB8AC3E}">
        <p14:creationId xmlns:p14="http://schemas.microsoft.com/office/powerpoint/2010/main" val="610833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58800" y="2178835"/>
            <a:ext cx="8051800" cy="3046988"/>
          </a:xfrm>
          <a:prstGeom prst="rect">
            <a:avLst/>
          </a:prstGeom>
          <a:noFill/>
        </p:spPr>
        <p:txBody>
          <a:bodyPr wrap="square" rtlCol="0">
            <a:spAutoFit/>
          </a:bodyPr>
          <a:lstStyle/>
          <a:p>
            <a:r>
              <a:rPr lang="en-US" sz="3200">
                <a:latin typeface="Arial"/>
                <a:cs typeface="Arial"/>
              </a:rPr>
              <a:t>“Whether we like it or not, mainstream gay porn is more available to most gay Asian men than any independent work you or I might produce.  That is why pornography is a subject of such concern for me.” (P.168)</a:t>
            </a:r>
          </a:p>
          <a:p>
            <a:endParaRPr lang="en-US" sz="3200">
              <a:latin typeface="Arial"/>
              <a:cs typeface="Arial"/>
            </a:endParaRPr>
          </a:p>
        </p:txBody>
      </p:sp>
    </p:spTree>
    <p:extLst>
      <p:ext uri="{BB962C8B-B14F-4D97-AF65-F5344CB8AC3E}">
        <p14:creationId xmlns:p14="http://schemas.microsoft.com/office/powerpoint/2010/main" val="3078105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58922" y="1750974"/>
            <a:ext cx="3893978" cy="3970318"/>
          </a:xfrm>
          <a:prstGeom prst="rect">
            <a:avLst/>
          </a:prstGeom>
          <a:noFill/>
        </p:spPr>
        <p:txBody>
          <a:bodyPr wrap="square" rtlCol="0">
            <a:spAutoFit/>
          </a:bodyPr>
          <a:lstStyle/>
          <a:p>
            <a:r>
              <a:rPr lang="en-US" sz="3600" b="1">
                <a:latin typeface="Arial"/>
                <a:cs typeface="Arial"/>
              </a:rPr>
              <a:t>Sex: The Annabel Chong Story</a:t>
            </a:r>
          </a:p>
          <a:p>
            <a:endParaRPr lang="en-US" sz="3600" b="1">
              <a:latin typeface="Arial"/>
              <a:cs typeface="Arial"/>
            </a:endParaRPr>
          </a:p>
          <a:p>
            <a:r>
              <a:rPr lang="en-US" sz="3600">
                <a:latin typeface="Arial"/>
                <a:cs typeface="Arial"/>
              </a:rPr>
              <a:t>(1999) </a:t>
            </a:r>
          </a:p>
          <a:p>
            <a:endParaRPr lang="en-US" sz="3600">
              <a:latin typeface="Arial"/>
              <a:cs typeface="Arial"/>
            </a:endParaRPr>
          </a:p>
          <a:p>
            <a:r>
              <a:rPr lang="en-US" sz="3600">
                <a:latin typeface="Arial"/>
                <a:cs typeface="Arial"/>
              </a:rPr>
              <a:t>Dir. Gough Lewis</a:t>
            </a:r>
          </a:p>
        </p:txBody>
      </p:sp>
      <p:pic>
        <p:nvPicPr>
          <p:cNvPr id="3" name="Picture 2" descr="Sex.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2900" y="736600"/>
            <a:ext cx="4572000" cy="5600700"/>
          </a:xfrm>
          <a:prstGeom prst="rect">
            <a:avLst/>
          </a:prstGeom>
        </p:spPr>
      </p:pic>
    </p:spTree>
    <p:extLst>
      <p:ext uri="{BB962C8B-B14F-4D97-AF65-F5344CB8AC3E}">
        <p14:creationId xmlns:p14="http://schemas.microsoft.com/office/powerpoint/2010/main" val="20210171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58922" y="1887548"/>
            <a:ext cx="4681378" cy="3416320"/>
          </a:xfrm>
          <a:prstGeom prst="rect">
            <a:avLst/>
          </a:prstGeom>
          <a:noFill/>
        </p:spPr>
        <p:txBody>
          <a:bodyPr wrap="square" rtlCol="0">
            <a:spAutoFit/>
          </a:bodyPr>
          <a:lstStyle/>
          <a:p>
            <a:r>
              <a:rPr lang="en-US" sz="3600" b="1">
                <a:latin typeface="Arial"/>
                <a:cs typeface="Arial"/>
              </a:rPr>
              <a:t>The World’s Biggest Gang Bang</a:t>
            </a:r>
          </a:p>
          <a:p>
            <a:endParaRPr lang="en-US" sz="3600" b="1">
              <a:latin typeface="Arial"/>
              <a:cs typeface="Arial"/>
            </a:endParaRPr>
          </a:p>
          <a:p>
            <a:r>
              <a:rPr lang="en-US" sz="3600">
                <a:latin typeface="Arial"/>
                <a:cs typeface="Arial"/>
              </a:rPr>
              <a:t>(1995) </a:t>
            </a:r>
          </a:p>
          <a:p>
            <a:endParaRPr lang="en-US" sz="3600">
              <a:latin typeface="Arial"/>
              <a:cs typeface="Arial"/>
            </a:endParaRPr>
          </a:p>
          <a:p>
            <a:r>
              <a:rPr lang="en-US" sz="3600">
                <a:latin typeface="Arial"/>
                <a:cs typeface="Arial"/>
              </a:rPr>
              <a:t>Dir. Greg </a:t>
            </a:r>
            <a:r>
              <a:rPr lang="en-US" sz="3600" err="1">
                <a:latin typeface="Arial"/>
                <a:cs typeface="Arial"/>
              </a:rPr>
              <a:t>Alves</a:t>
            </a:r>
            <a:endParaRPr lang="en-US" sz="3600">
              <a:latin typeface="Arial"/>
              <a:cs typeface="Arial"/>
            </a:endParaRPr>
          </a:p>
        </p:txBody>
      </p:sp>
      <p:pic>
        <p:nvPicPr>
          <p:cNvPr id="3" name="Picture 2" descr="WBGB.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40300" y="457200"/>
            <a:ext cx="3771900" cy="5768788"/>
          </a:xfrm>
          <a:prstGeom prst="rect">
            <a:avLst/>
          </a:prstGeom>
        </p:spPr>
      </p:pic>
    </p:spTree>
    <p:extLst>
      <p:ext uri="{BB962C8B-B14F-4D97-AF65-F5344CB8AC3E}">
        <p14:creationId xmlns:p14="http://schemas.microsoft.com/office/powerpoint/2010/main" val="1451888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575667"/>
            <a:ext cx="8502049" cy="1077218"/>
          </a:xfrm>
          <a:prstGeom prst="rect">
            <a:avLst/>
          </a:prstGeom>
          <a:noFill/>
        </p:spPr>
        <p:txBody>
          <a:bodyPr wrap="square" rtlCol="0">
            <a:spAutoFit/>
          </a:bodyPr>
          <a:lstStyle/>
          <a:p>
            <a:r>
              <a:rPr lang="en-US" sz="3200" b="1">
                <a:latin typeface="Arial"/>
                <a:cs typeface="Arial"/>
              </a:rPr>
              <a:t>Why study porn?</a:t>
            </a:r>
          </a:p>
          <a:p>
            <a:endParaRPr lang="en-US" sz="3200">
              <a:latin typeface="Arial"/>
              <a:cs typeface="Arial"/>
            </a:endParaRPr>
          </a:p>
        </p:txBody>
      </p:sp>
    </p:spTree>
    <p:extLst>
      <p:ext uri="{BB962C8B-B14F-4D97-AF65-F5344CB8AC3E}">
        <p14:creationId xmlns:p14="http://schemas.microsoft.com/office/powerpoint/2010/main" val="42163732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2" y="279856"/>
            <a:ext cx="5069524" cy="4647426"/>
          </a:xfrm>
          <a:prstGeom prst="rect">
            <a:avLst/>
          </a:prstGeom>
          <a:noFill/>
        </p:spPr>
        <p:txBody>
          <a:bodyPr wrap="square" rtlCol="0">
            <a:spAutoFit/>
          </a:bodyPr>
          <a:lstStyle/>
          <a:p>
            <a:r>
              <a:rPr lang="en-US" sz="3600" b="1">
                <a:latin typeface="Arial"/>
                <a:cs typeface="Arial"/>
              </a:rPr>
              <a:t>Annabel Chong</a:t>
            </a:r>
          </a:p>
          <a:p>
            <a:r>
              <a:rPr lang="en-US" sz="3600"/>
              <a:t> </a:t>
            </a:r>
            <a:endParaRPr lang="en-US" sz="3200">
              <a:latin typeface="Arial"/>
              <a:cs typeface="Arial"/>
            </a:endParaRPr>
          </a:p>
          <a:p>
            <a:pPr marL="457200" indent="-457200">
              <a:buFont typeface="Arial"/>
              <a:buChar char="•"/>
            </a:pPr>
            <a:r>
              <a:rPr lang="en-US" sz="3200">
                <a:latin typeface="Arial"/>
                <a:cs typeface="Arial"/>
              </a:rPr>
              <a:t>Grace </a:t>
            </a:r>
            <a:r>
              <a:rPr lang="en-US" sz="3200" err="1">
                <a:latin typeface="Arial"/>
                <a:cs typeface="Arial"/>
              </a:rPr>
              <a:t>Quek</a:t>
            </a:r>
            <a:r>
              <a:rPr lang="en-US" sz="3200">
                <a:latin typeface="Arial"/>
                <a:cs typeface="Arial"/>
              </a:rPr>
              <a:t>, born in Singapore in 1972</a:t>
            </a:r>
          </a:p>
          <a:p>
            <a:pPr marL="457200" indent="-457200">
              <a:buFont typeface="Arial"/>
              <a:buChar char="•"/>
            </a:pPr>
            <a:endParaRPr lang="en-US" sz="3200">
              <a:latin typeface="Arial"/>
              <a:cs typeface="Arial"/>
            </a:endParaRPr>
          </a:p>
          <a:p>
            <a:pPr marL="457200" indent="-457200">
              <a:buFont typeface="Arial"/>
              <a:buChar char="•"/>
            </a:pPr>
            <a:r>
              <a:rPr lang="en-US" sz="3200">
                <a:latin typeface="Arial"/>
                <a:cs typeface="Arial"/>
              </a:rPr>
              <a:t>Chong acted in 51 films from 1994-2003, directed two films in 1998 and 2000.</a:t>
            </a:r>
          </a:p>
        </p:txBody>
      </p:sp>
      <p:sp>
        <p:nvSpPr>
          <p:cNvPr id="4" name="Rectangle 3"/>
          <p:cNvSpPr/>
          <p:nvPr/>
        </p:nvSpPr>
        <p:spPr>
          <a:xfrm>
            <a:off x="372202" y="5127337"/>
            <a:ext cx="8502049" cy="1569660"/>
          </a:xfrm>
          <a:prstGeom prst="rect">
            <a:avLst/>
          </a:prstGeom>
        </p:spPr>
        <p:txBody>
          <a:bodyPr wrap="square">
            <a:spAutoFit/>
          </a:bodyPr>
          <a:lstStyle/>
          <a:p>
            <a:pPr marL="457200" indent="-457200">
              <a:buFont typeface="Arial"/>
              <a:buChar char="•"/>
            </a:pPr>
            <a:r>
              <a:rPr lang="en-US" sz="3200">
                <a:latin typeface="Arial"/>
                <a:cs typeface="Arial"/>
              </a:rPr>
              <a:t>In 1995, Chong had sex with 251 men in the porn video </a:t>
            </a:r>
            <a:r>
              <a:rPr lang="en-US" sz="3200" i="1">
                <a:latin typeface="Arial"/>
                <a:cs typeface="Arial"/>
              </a:rPr>
              <a:t>The World’s Biggest Gang Bang</a:t>
            </a:r>
            <a:r>
              <a:rPr lang="en-US" sz="3200">
                <a:latin typeface="Arial"/>
                <a:cs typeface="Arial"/>
              </a:rPr>
              <a:t>.  </a:t>
            </a:r>
          </a:p>
        </p:txBody>
      </p:sp>
      <p:pic>
        <p:nvPicPr>
          <p:cNvPr id="2" name="Picture 1" descr="Chong.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1726" y="393700"/>
            <a:ext cx="3311233" cy="4483100"/>
          </a:xfrm>
          <a:prstGeom prst="rect">
            <a:avLst/>
          </a:prstGeom>
        </p:spPr>
      </p:pic>
    </p:spTree>
    <p:extLst>
      <p:ext uri="{BB962C8B-B14F-4D97-AF65-F5344CB8AC3E}">
        <p14:creationId xmlns:p14="http://schemas.microsoft.com/office/powerpoint/2010/main" val="3617442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2202" y="284917"/>
            <a:ext cx="8502049" cy="6986527"/>
          </a:xfrm>
          <a:prstGeom prst="rect">
            <a:avLst/>
          </a:prstGeom>
        </p:spPr>
        <p:txBody>
          <a:bodyPr wrap="square">
            <a:spAutoFit/>
          </a:bodyPr>
          <a:lstStyle/>
          <a:p>
            <a:pPr marL="457200" indent="-457200">
              <a:buFont typeface="Arial"/>
              <a:buChar char="•"/>
            </a:pPr>
            <a:r>
              <a:rPr lang="en-US" sz="3200">
                <a:latin typeface="Arial"/>
                <a:cs typeface="Arial"/>
              </a:rPr>
              <a:t>Released in 1999, the video is one of the highest grossing porn films ever.  Chong was never paid the $10,000 she was promised.</a:t>
            </a:r>
          </a:p>
          <a:p>
            <a:pPr marL="457200" indent="-457200">
              <a:buFont typeface="Arial"/>
              <a:buChar char="•"/>
            </a:pPr>
            <a:endParaRPr lang="en-US" sz="3200">
              <a:latin typeface="Arial"/>
              <a:cs typeface="Arial"/>
            </a:endParaRPr>
          </a:p>
          <a:p>
            <a:pPr marL="457200" indent="-457200">
              <a:buFont typeface="Arial"/>
              <a:buChar char="•"/>
            </a:pPr>
            <a:r>
              <a:rPr lang="en-US" sz="3200">
                <a:latin typeface="Arial"/>
                <a:cs typeface="Arial"/>
              </a:rPr>
              <a:t>Concurrent to her porn career, Chong/</a:t>
            </a:r>
            <a:r>
              <a:rPr lang="en-US" sz="3200" err="1">
                <a:latin typeface="Arial"/>
                <a:cs typeface="Arial"/>
              </a:rPr>
              <a:t>Quek</a:t>
            </a:r>
            <a:r>
              <a:rPr lang="en-US" sz="3200">
                <a:latin typeface="Arial"/>
                <a:cs typeface="Arial"/>
              </a:rPr>
              <a:t> was also a student at USC, studying art and gender studies.</a:t>
            </a:r>
          </a:p>
          <a:p>
            <a:pPr marL="457200" indent="-457200">
              <a:buFont typeface="Arial"/>
              <a:buChar char="•"/>
            </a:pPr>
            <a:endParaRPr lang="en-US" sz="3200">
              <a:latin typeface="Arial"/>
              <a:cs typeface="Arial"/>
            </a:endParaRPr>
          </a:p>
          <a:p>
            <a:pPr marL="457200" indent="-457200">
              <a:buFont typeface="Arial"/>
              <a:buChar char="•"/>
            </a:pPr>
            <a:r>
              <a:rPr lang="en-US" sz="3200" i="1">
                <a:latin typeface="Arial"/>
                <a:cs typeface="Arial"/>
              </a:rPr>
              <a:t>Sex: The Annabel Chong Story </a:t>
            </a:r>
            <a:r>
              <a:rPr lang="en-US" sz="3200">
                <a:latin typeface="Arial"/>
                <a:cs typeface="Arial"/>
              </a:rPr>
              <a:t>was a documentary made by Gough Lewis, who was a film student when he met Chong and set out to produce a film about her.</a:t>
            </a:r>
          </a:p>
          <a:p>
            <a:pPr marL="457200" indent="-457200">
              <a:buFont typeface="Arial"/>
              <a:buChar char="•"/>
            </a:pPr>
            <a:endParaRPr lang="en-US" sz="3200">
              <a:latin typeface="Arial"/>
              <a:cs typeface="Arial"/>
            </a:endParaRPr>
          </a:p>
        </p:txBody>
      </p:sp>
    </p:spTree>
    <p:extLst>
      <p:ext uri="{BB962C8B-B14F-4D97-AF65-F5344CB8AC3E}">
        <p14:creationId xmlns:p14="http://schemas.microsoft.com/office/powerpoint/2010/main" val="4197268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2202" y="4479408"/>
            <a:ext cx="8502049" cy="2554545"/>
          </a:xfrm>
          <a:prstGeom prst="rect">
            <a:avLst/>
          </a:prstGeom>
        </p:spPr>
        <p:txBody>
          <a:bodyPr wrap="square">
            <a:spAutoFit/>
          </a:bodyPr>
          <a:lstStyle/>
          <a:p>
            <a:pPr lvl="1"/>
            <a:r>
              <a:rPr lang="en-US" sz="3200">
                <a:latin typeface="Arial"/>
                <a:cs typeface="Arial"/>
              </a:rPr>
              <a:t>sex and other extreme sexual activities, such as the special acrobatics of double and triple penetration and gangbangs in contemporary pornography.</a:t>
            </a:r>
          </a:p>
          <a:p>
            <a:pPr marL="457200" indent="-457200">
              <a:buFont typeface="Arial"/>
              <a:buChar char="•"/>
            </a:pPr>
            <a:endParaRPr lang="en-US" sz="3200">
              <a:latin typeface="Arial"/>
              <a:cs typeface="Arial"/>
            </a:endParaRPr>
          </a:p>
        </p:txBody>
      </p:sp>
      <p:pic>
        <p:nvPicPr>
          <p:cNvPr id="2" name="Picture 1" descr="Chong-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2851" y="274564"/>
            <a:ext cx="4851400" cy="3827535"/>
          </a:xfrm>
          <a:prstGeom prst="rect">
            <a:avLst/>
          </a:prstGeom>
        </p:spPr>
      </p:pic>
      <p:sp>
        <p:nvSpPr>
          <p:cNvPr id="3" name="Rectangle 2"/>
          <p:cNvSpPr/>
          <p:nvPr/>
        </p:nvSpPr>
        <p:spPr>
          <a:xfrm>
            <a:off x="372202" y="636013"/>
            <a:ext cx="3650649" cy="4031873"/>
          </a:xfrm>
          <a:prstGeom prst="rect">
            <a:avLst/>
          </a:prstGeom>
        </p:spPr>
        <p:txBody>
          <a:bodyPr wrap="square">
            <a:spAutoFit/>
          </a:bodyPr>
          <a:lstStyle/>
          <a:p>
            <a:pPr marL="457200" indent="-457200">
              <a:buFont typeface="Arial"/>
              <a:buChar char="•"/>
            </a:pPr>
            <a:r>
              <a:rPr lang="en-US" sz="3200" err="1">
                <a:latin typeface="Arial"/>
                <a:cs typeface="Arial"/>
              </a:rPr>
              <a:t>Parreñas</a:t>
            </a:r>
            <a:r>
              <a:rPr lang="en-US" sz="3200">
                <a:latin typeface="Arial"/>
                <a:cs typeface="Arial"/>
              </a:rPr>
              <a:t> Shimizu noted in her book that in recent years “Asian” becoming synonymous with anal</a:t>
            </a:r>
          </a:p>
        </p:txBody>
      </p:sp>
    </p:spTree>
    <p:extLst>
      <p:ext uri="{BB962C8B-B14F-4D97-AF65-F5344CB8AC3E}">
        <p14:creationId xmlns:p14="http://schemas.microsoft.com/office/powerpoint/2010/main" val="26657401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1077218"/>
          </a:xfrm>
          <a:prstGeom prst="rect">
            <a:avLst/>
          </a:prstGeom>
          <a:noFill/>
        </p:spPr>
        <p:txBody>
          <a:bodyPr wrap="square" rtlCol="0">
            <a:spAutoFit/>
          </a:bodyPr>
          <a:lstStyle/>
          <a:p>
            <a:r>
              <a:rPr lang="en-US" sz="3200" b="1">
                <a:latin typeface="Arial"/>
                <a:cs typeface="Arial"/>
              </a:rPr>
              <a:t>Discussion Questions:</a:t>
            </a:r>
          </a:p>
          <a:p>
            <a:endParaRPr lang="en-US" sz="3200" b="1">
              <a:latin typeface="Arial"/>
              <a:cs typeface="Arial"/>
            </a:endParaRPr>
          </a:p>
        </p:txBody>
      </p:sp>
    </p:spTree>
    <p:extLst>
      <p:ext uri="{BB962C8B-B14F-4D97-AF65-F5344CB8AC3E}">
        <p14:creationId xmlns:p14="http://schemas.microsoft.com/office/powerpoint/2010/main" val="502245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5016757"/>
          </a:xfrm>
          <a:prstGeom prst="rect">
            <a:avLst/>
          </a:prstGeom>
          <a:noFill/>
        </p:spPr>
        <p:txBody>
          <a:bodyPr wrap="square" rtlCol="0">
            <a:spAutoFit/>
          </a:bodyPr>
          <a:lstStyle/>
          <a:p>
            <a:r>
              <a:rPr lang="en-US" sz="3200" b="1">
                <a:latin typeface="Arial"/>
                <a:cs typeface="Arial"/>
              </a:rPr>
              <a:t>Discussion Questions:</a:t>
            </a:r>
          </a:p>
          <a:p>
            <a:endParaRPr lang="en-US" sz="3200" b="1">
              <a:latin typeface="Arial"/>
              <a:cs typeface="Arial"/>
            </a:endParaRPr>
          </a:p>
          <a:p>
            <a:r>
              <a:rPr lang="en-US" sz="3200" err="1">
                <a:latin typeface="Arial"/>
                <a:cs typeface="Arial"/>
              </a:rPr>
              <a:t>Parreñas</a:t>
            </a:r>
            <a:r>
              <a:rPr lang="en-US" sz="3200">
                <a:latin typeface="Arial"/>
                <a:cs typeface="Arial"/>
              </a:rPr>
              <a:t> wrote that Chong took “the </a:t>
            </a:r>
            <a:r>
              <a:rPr lang="en-US" sz="3200" err="1">
                <a:latin typeface="Arial"/>
                <a:cs typeface="Arial"/>
              </a:rPr>
              <a:t>hypersexuality</a:t>
            </a:r>
            <a:r>
              <a:rPr lang="en-US" sz="3200">
                <a:latin typeface="Arial"/>
                <a:cs typeface="Arial"/>
              </a:rPr>
              <a:t> of Asian women to the extreme by embracing whoredom as a feminist practice rooted in her racial and cultural situation.” Do you see that in the media representations of her shown in class?</a:t>
            </a:r>
          </a:p>
          <a:p>
            <a:endParaRPr lang="en-US" sz="3200">
              <a:latin typeface="Arial"/>
              <a:cs typeface="Arial"/>
            </a:endParaRPr>
          </a:p>
          <a:p>
            <a:r>
              <a:rPr lang="en-US" sz="3200">
                <a:latin typeface="Arial"/>
                <a:cs typeface="Arial"/>
              </a:rPr>
              <a:t> </a:t>
            </a:r>
          </a:p>
        </p:txBody>
      </p:sp>
    </p:spTree>
    <p:extLst>
      <p:ext uri="{BB962C8B-B14F-4D97-AF65-F5344CB8AC3E}">
        <p14:creationId xmlns:p14="http://schemas.microsoft.com/office/powerpoint/2010/main" val="17530926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6001642"/>
          </a:xfrm>
          <a:prstGeom prst="rect">
            <a:avLst/>
          </a:prstGeom>
          <a:noFill/>
        </p:spPr>
        <p:txBody>
          <a:bodyPr wrap="square" rtlCol="0">
            <a:spAutoFit/>
          </a:bodyPr>
          <a:lstStyle/>
          <a:p>
            <a:r>
              <a:rPr lang="en-US" sz="3200" b="1">
                <a:latin typeface="Arial"/>
                <a:cs typeface="Arial"/>
              </a:rPr>
              <a:t>Discussion Questions:</a:t>
            </a:r>
          </a:p>
          <a:p>
            <a:endParaRPr lang="en-US" sz="3200" b="1">
              <a:latin typeface="Arial"/>
              <a:cs typeface="Arial"/>
            </a:endParaRPr>
          </a:p>
          <a:p>
            <a:r>
              <a:rPr lang="en-US" sz="3200" err="1">
                <a:latin typeface="Arial"/>
                <a:cs typeface="Arial"/>
              </a:rPr>
              <a:t>Parreñas</a:t>
            </a:r>
            <a:r>
              <a:rPr lang="en-US" sz="3200">
                <a:latin typeface="Arial"/>
                <a:cs typeface="Arial"/>
              </a:rPr>
              <a:t> wrote that Chong took “the </a:t>
            </a:r>
            <a:r>
              <a:rPr lang="en-US" sz="3200" err="1">
                <a:latin typeface="Arial"/>
                <a:cs typeface="Arial"/>
              </a:rPr>
              <a:t>hypersexuality</a:t>
            </a:r>
            <a:r>
              <a:rPr lang="en-US" sz="3200">
                <a:latin typeface="Arial"/>
                <a:cs typeface="Arial"/>
              </a:rPr>
              <a:t> of Asian women to the extreme by embracing whoredom as a feminist practice rooted in her racial and cultural situation.” Do you see that in the media representations of her shown in class?</a:t>
            </a:r>
          </a:p>
          <a:p>
            <a:endParaRPr lang="en-US" sz="3200">
              <a:latin typeface="Arial"/>
              <a:cs typeface="Arial"/>
            </a:endParaRPr>
          </a:p>
          <a:p>
            <a:r>
              <a:rPr lang="en-US" sz="3200">
                <a:latin typeface="Arial"/>
                <a:cs typeface="Arial"/>
              </a:rPr>
              <a:t>What do you think </a:t>
            </a:r>
            <a:r>
              <a:rPr lang="en-US" sz="3200" err="1">
                <a:latin typeface="Arial"/>
                <a:cs typeface="Arial"/>
              </a:rPr>
              <a:t>Parreñas</a:t>
            </a:r>
            <a:r>
              <a:rPr lang="en-US" sz="3200">
                <a:latin typeface="Arial"/>
                <a:cs typeface="Arial"/>
              </a:rPr>
              <a:t> means by Chong’s “unknowable subjectivity and unreliable representation”?</a:t>
            </a:r>
          </a:p>
        </p:txBody>
      </p:sp>
    </p:spTree>
    <p:extLst>
      <p:ext uri="{BB962C8B-B14F-4D97-AF65-F5344CB8AC3E}">
        <p14:creationId xmlns:p14="http://schemas.microsoft.com/office/powerpoint/2010/main" val="16358284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2062103"/>
          </a:xfrm>
          <a:prstGeom prst="rect">
            <a:avLst/>
          </a:prstGeom>
          <a:noFill/>
        </p:spPr>
        <p:txBody>
          <a:bodyPr wrap="square" rtlCol="0">
            <a:spAutoFit/>
          </a:bodyPr>
          <a:lstStyle/>
          <a:p>
            <a:r>
              <a:rPr lang="en-US" sz="3200">
                <a:latin typeface="Arial"/>
                <a:cs typeface="Arial"/>
              </a:rPr>
              <a:t>What about her “monstrous revolt”?</a:t>
            </a:r>
          </a:p>
          <a:p>
            <a:endParaRPr lang="en-US" sz="3200">
              <a:latin typeface="Arial"/>
              <a:cs typeface="Arial"/>
            </a:endParaRPr>
          </a:p>
          <a:p>
            <a:r>
              <a:rPr lang="en-US" sz="3200"/>
              <a:t> </a:t>
            </a:r>
          </a:p>
          <a:p>
            <a:endParaRPr lang="en-US" sz="3200">
              <a:latin typeface="Arial"/>
              <a:cs typeface="Arial"/>
            </a:endParaRPr>
          </a:p>
        </p:txBody>
      </p:sp>
    </p:spTree>
    <p:extLst>
      <p:ext uri="{BB962C8B-B14F-4D97-AF65-F5344CB8AC3E}">
        <p14:creationId xmlns:p14="http://schemas.microsoft.com/office/powerpoint/2010/main" val="33765740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2062103"/>
          </a:xfrm>
          <a:prstGeom prst="rect">
            <a:avLst/>
          </a:prstGeom>
          <a:noFill/>
        </p:spPr>
        <p:txBody>
          <a:bodyPr wrap="square" rtlCol="0">
            <a:spAutoFit/>
          </a:bodyPr>
          <a:lstStyle/>
          <a:p>
            <a:r>
              <a:rPr lang="en-US" sz="3200">
                <a:latin typeface="Arial"/>
                <a:cs typeface="Arial"/>
              </a:rPr>
              <a:t>What about her “monstrous revolt”?</a:t>
            </a:r>
          </a:p>
          <a:p>
            <a:endParaRPr lang="en-US" sz="3200">
              <a:latin typeface="Arial"/>
              <a:cs typeface="Arial"/>
            </a:endParaRPr>
          </a:p>
          <a:p>
            <a:r>
              <a:rPr lang="en-US" sz="3200">
                <a:latin typeface="Arial"/>
                <a:cs typeface="Arial"/>
              </a:rPr>
              <a:t>Is Chong a feminist artist, as she claims in the film?  </a:t>
            </a:r>
          </a:p>
        </p:txBody>
      </p:sp>
    </p:spTree>
    <p:extLst>
      <p:ext uri="{BB962C8B-B14F-4D97-AF65-F5344CB8AC3E}">
        <p14:creationId xmlns:p14="http://schemas.microsoft.com/office/powerpoint/2010/main" val="35163778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3046988"/>
          </a:xfrm>
          <a:prstGeom prst="rect">
            <a:avLst/>
          </a:prstGeom>
          <a:noFill/>
        </p:spPr>
        <p:txBody>
          <a:bodyPr wrap="square" rtlCol="0">
            <a:spAutoFit/>
          </a:bodyPr>
          <a:lstStyle/>
          <a:p>
            <a:r>
              <a:rPr lang="en-US" sz="3200">
                <a:latin typeface="Arial"/>
                <a:cs typeface="Arial"/>
              </a:rPr>
              <a:t>What about her “monstrous revolt”?</a:t>
            </a:r>
          </a:p>
          <a:p>
            <a:endParaRPr lang="en-US" sz="3200">
              <a:latin typeface="Arial"/>
              <a:cs typeface="Arial"/>
            </a:endParaRPr>
          </a:p>
          <a:p>
            <a:r>
              <a:rPr lang="en-US" sz="3200">
                <a:latin typeface="Arial"/>
                <a:cs typeface="Arial"/>
              </a:rPr>
              <a:t>Is Chong a feminist artist, as she claims in the film?  Is she a model minority porn star?</a:t>
            </a:r>
          </a:p>
          <a:p>
            <a:endParaRPr lang="en-US" sz="3200">
              <a:latin typeface="Arial"/>
              <a:cs typeface="Arial"/>
            </a:endParaRPr>
          </a:p>
          <a:p>
            <a:endParaRPr lang="en-US" sz="3200">
              <a:latin typeface="Arial"/>
              <a:cs typeface="Arial"/>
            </a:endParaRPr>
          </a:p>
        </p:txBody>
      </p:sp>
    </p:spTree>
    <p:extLst>
      <p:ext uri="{BB962C8B-B14F-4D97-AF65-F5344CB8AC3E}">
        <p14:creationId xmlns:p14="http://schemas.microsoft.com/office/powerpoint/2010/main" val="5534763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6986527"/>
          </a:xfrm>
          <a:prstGeom prst="rect">
            <a:avLst/>
          </a:prstGeom>
          <a:noFill/>
        </p:spPr>
        <p:txBody>
          <a:bodyPr wrap="square" rtlCol="0">
            <a:spAutoFit/>
          </a:bodyPr>
          <a:lstStyle/>
          <a:p>
            <a:r>
              <a:rPr lang="en-US" sz="3200">
                <a:latin typeface="Arial"/>
                <a:cs typeface="Arial"/>
              </a:rPr>
              <a:t>What about her “monstrous revolt”?</a:t>
            </a:r>
          </a:p>
          <a:p>
            <a:endParaRPr lang="en-US" sz="3200">
              <a:latin typeface="Arial"/>
              <a:cs typeface="Arial"/>
            </a:endParaRPr>
          </a:p>
          <a:p>
            <a:r>
              <a:rPr lang="en-US" sz="3200">
                <a:latin typeface="Arial"/>
                <a:cs typeface="Arial"/>
              </a:rPr>
              <a:t>Is Chong a feminist artist, as she claims in the film?  Is she a model minority porn star?</a:t>
            </a:r>
          </a:p>
          <a:p>
            <a:endParaRPr lang="en-US" sz="3200">
              <a:latin typeface="Arial"/>
              <a:cs typeface="Arial"/>
            </a:endParaRPr>
          </a:p>
          <a:p>
            <a:r>
              <a:rPr lang="en-US" sz="3200">
                <a:latin typeface="Arial"/>
                <a:cs typeface="Arial"/>
              </a:rPr>
              <a:t>“In various publications, she resists commodification by forwarding a deeply contradictory identity that negotiates not only the binds of pain and pleasure but good and bad.  She does so in nicely spoken ways that seem to counter well her affinity for nasty sexual practices.” (P. 175)</a:t>
            </a:r>
          </a:p>
          <a:p>
            <a:r>
              <a:rPr lang="en-US" sz="3200"/>
              <a:t> </a:t>
            </a:r>
          </a:p>
          <a:p>
            <a:endParaRPr lang="en-US" sz="3200">
              <a:latin typeface="Arial"/>
              <a:cs typeface="Arial"/>
            </a:endParaRPr>
          </a:p>
        </p:txBody>
      </p:sp>
    </p:spTree>
    <p:extLst>
      <p:ext uri="{BB962C8B-B14F-4D97-AF65-F5344CB8AC3E}">
        <p14:creationId xmlns:p14="http://schemas.microsoft.com/office/powerpoint/2010/main" val="3671679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575667"/>
            <a:ext cx="8502049" cy="1569660"/>
          </a:xfrm>
          <a:prstGeom prst="rect">
            <a:avLst/>
          </a:prstGeom>
          <a:noFill/>
        </p:spPr>
        <p:txBody>
          <a:bodyPr wrap="square" rtlCol="0">
            <a:spAutoFit/>
          </a:bodyPr>
          <a:lstStyle/>
          <a:p>
            <a:r>
              <a:rPr lang="en-US" sz="3200" b="1">
                <a:latin typeface="Arial"/>
                <a:cs typeface="Arial"/>
              </a:rPr>
              <a:t>Why study porn?</a:t>
            </a:r>
          </a:p>
          <a:p>
            <a:endParaRPr lang="en-US" sz="3200">
              <a:latin typeface="Arial"/>
              <a:cs typeface="Arial"/>
            </a:endParaRPr>
          </a:p>
          <a:p>
            <a:pPr marL="457200" lvl="0" indent="-457200">
              <a:buFont typeface="Arial"/>
              <a:buChar char="•"/>
            </a:pPr>
            <a:r>
              <a:rPr lang="en-US" sz="3200">
                <a:latin typeface="Arial"/>
                <a:cs typeface="Arial"/>
              </a:rPr>
              <a:t>It’s a media genre like any other;</a:t>
            </a:r>
          </a:p>
        </p:txBody>
      </p:sp>
    </p:spTree>
    <p:extLst>
      <p:ext uri="{BB962C8B-B14F-4D97-AF65-F5344CB8AC3E}">
        <p14:creationId xmlns:p14="http://schemas.microsoft.com/office/powerpoint/2010/main" val="18267927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287080"/>
            <a:ext cx="8364626" cy="6986527"/>
          </a:xfrm>
          <a:prstGeom prst="rect">
            <a:avLst/>
          </a:prstGeom>
          <a:noFill/>
        </p:spPr>
        <p:txBody>
          <a:bodyPr wrap="square" rtlCol="0">
            <a:spAutoFit/>
          </a:bodyPr>
          <a:lstStyle/>
          <a:p>
            <a:r>
              <a:rPr lang="en-US" sz="3200" b="1" dirty="0" err="1">
                <a:latin typeface="Arial"/>
                <a:cs typeface="Arial"/>
              </a:rPr>
              <a:t>Parreñas’s</a:t>
            </a:r>
            <a:r>
              <a:rPr lang="en-US" sz="3200" b="1" dirty="0">
                <a:latin typeface="Arial"/>
                <a:cs typeface="Arial"/>
              </a:rPr>
              <a:t> theory of race-positive sexuality: </a:t>
            </a:r>
          </a:p>
          <a:p>
            <a:endParaRPr lang="en-US" sz="3200" b="1" dirty="0">
              <a:latin typeface="Arial"/>
              <a:cs typeface="Arial"/>
            </a:endParaRPr>
          </a:p>
          <a:p>
            <a:r>
              <a:rPr lang="en-US" sz="3200" dirty="0">
                <a:latin typeface="Arial"/>
                <a:cs typeface="Arial"/>
              </a:rPr>
              <a:t>“A formulation that brings together the concerns of black feminist theory regarding pornography and sex-positive discourse</a:t>
            </a:r>
            <a:r>
              <a:rPr lang="en-US" sz="3200" b="1" i="1" dirty="0">
                <a:latin typeface="Arial"/>
                <a:cs typeface="Arial"/>
              </a:rPr>
              <a:t> </a:t>
            </a:r>
            <a:r>
              <a:rPr lang="en-US" sz="3200" dirty="0">
                <a:latin typeface="Arial"/>
                <a:cs typeface="Arial"/>
              </a:rPr>
              <a:t>who present pleasure, pain, and trauma simultaneously in ways that embrace the liberating possibilities of sexuality while acknowledging the risk of reifying perversity and pathology traditionally ascribed to women of color in popular culture.” (</a:t>
            </a:r>
            <a:r>
              <a:rPr lang="en-US" sz="3200">
                <a:latin typeface="Arial"/>
                <a:cs typeface="Arial"/>
              </a:rPr>
              <a:t>P.144)</a:t>
            </a:r>
            <a:endParaRPr lang="en-US" sz="3200" dirty="0">
              <a:latin typeface="Arial"/>
              <a:cs typeface="Arial"/>
            </a:endParaRPr>
          </a:p>
          <a:p>
            <a:r>
              <a:rPr lang="en-US" sz="3200" dirty="0"/>
              <a:t> </a:t>
            </a:r>
          </a:p>
          <a:p>
            <a:endParaRPr lang="en-US" sz="3200" dirty="0">
              <a:latin typeface="Arial"/>
              <a:cs typeface="Arial"/>
            </a:endParaRPr>
          </a:p>
        </p:txBody>
      </p:sp>
    </p:spTree>
    <p:extLst>
      <p:ext uri="{BB962C8B-B14F-4D97-AF65-F5344CB8AC3E}">
        <p14:creationId xmlns:p14="http://schemas.microsoft.com/office/powerpoint/2010/main" val="2105854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575667"/>
            <a:ext cx="8502049" cy="2554545"/>
          </a:xfrm>
          <a:prstGeom prst="rect">
            <a:avLst/>
          </a:prstGeom>
          <a:noFill/>
        </p:spPr>
        <p:txBody>
          <a:bodyPr wrap="square" rtlCol="0">
            <a:spAutoFit/>
          </a:bodyPr>
          <a:lstStyle/>
          <a:p>
            <a:r>
              <a:rPr lang="en-US" sz="3200" b="1">
                <a:latin typeface="Arial"/>
                <a:cs typeface="Arial"/>
              </a:rPr>
              <a:t>Why study porn?</a:t>
            </a:r>
          </a:p>
          <a:p>
            <a:endParaRPr lang="en-US" sz="3200">
              <a:latin typeface="Arial"/>
              <a:cs typeface="Arial"/>
            </a:endParaRPr>
          </a:p>
          <a:p>
            <a:pPr marL="457200" lvl="0" indent="-457200">
              <a:buFont typeface="Arial"/>
              <a:buChar char="•"/>
            </a:pPr>
            <a:r>
              <a:rPr lang="en-US" sz="3200">
                <a:latin typeface="Arial"/>
                <a:cs typeface="Arial"/>
              </a:rPr>
              <a:t>It’s a media genre like any other;</a:t>
            </a:r>
          </a:p>
          <a:p>
            <a:pPr marL="457200" lvl="0" indent="-457200">
              <a:buFont typeface="Arial"/>
              <a:buChar char="•"/>
            </a:pPr>
            <a:r>
              <a:rPr lang="en-US" sz="3200">
                <a:latin typeface="Arial"/>
                <a:cs typeface="Arial"/>
              </a:rPr>
              <a:t>All forms of popular culture has social value;</a:t>
            </a:r>
          </a:p>
        </p:txBody>
      </p:sp>
    </p:spTree>
    <p:extLst>
      <p:ext uri="{BB962C8B-B14F-4D97-AF65-F5344CB8AC3E}">
        <p14:creationId xmlns:p14="http://schemas.microsoft.com/office/powerpoint/2010/main" val="2811867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575667"/>
            <a:ext cx="8502049" cy="3046988"/>
          </a:xfrm>
          <a:prstGeom prst="rect">
            <a:avLst/>
          </a:prstGeom>
          <a:noFill/>
        </p:spPr>
        <p:txBody>
          <a:bodyPr wrap="square" rtlCol="0">
            <a:spAutoFit/>
          </a:bodyPr>
          <a:lstStyle/>
          <a:p>
            <a:r>
              <a:rPr lang="en-US" sz="3200" b="1">
                <a:latin typeface="Arial"/>
                <a:cs typeface="Arial"/>
              </a:rPr>
              <a:t>Why study porn?</a:t>
            </a:r>
          </a:p>
          <a:p>
            <a:endParaRPr lang="en-US" sz="3200">
              <a:latin typeface="Arial"/>
              <a:cs typeface="Arial"/>
            </a:endParaRPr>
          </a:p>
          <a:p>
            <a:pPr marL="457200" lvl="0" indent="-457200">
              <a:buFont typeface="Arial"/>
              <a:buChar char="•"/>
            </a:pPr>
            <a:r>
              <a:rPr lang="en-US" sz="3200">
                <a:latin typeface="Arial"/>
                <a:cs typeface="Arial"/>
              </a:rPr>
              <a:t>It’s a media genre like any other;</a:t>
            </a:r>
          </a:p>
          <a:p>
            <a:pPr marL="457200" lvl="0" indent="-457200">
              <a:buFont typeface="Arial"/>
              <a:buChar char="•"/>
            </a:pPr>
            <a:r>
              <a:rPr lang="en-US" sz="3200">
                <a:latin typeface="Arial"/>
                <a:cs typeface="Arial"/>
              </a:rPr>
              <a:t>All forms of popular culture has social value;</a:t>
            </a:r>
          </a:p>
          <a:p>
            <a:pPr marL="457200" lvl="0" indent="-457200">
              <a:buFont typeface="Arial"/>
              <a:buChar char="•"/>
            </a:pPr>
            <a:r>
              <a:rPr lang="en-US" sz="3200">
                <a:latin typeface="Arial"/>
                <a:cs typeface="Arial"/>
              </a:rPr>
              <a:t>It is a big business;</a:t>
            </a:r>
          </a:p>
        </p:txBody>
      </p:sp>
    </p:spTree>
    <p:extLst>
      <p:ext uri="{BB962C8B-B14F-4D97-AF65-F5344CB8AC3E}">
        <p14:creationId xmlns:p14="http://schemas.microsoft.com/office/powerpoint/2010/main" val="3489667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575667"/>
            <a:ext cx="8502049" cy="4031873"/>
          </a:xfrm>
          <a:prstGeom prst="rect">
            <a:avLst/>
          </a:prstGeom>
          <a:noFill/>
        </p:spPr>
        <p:txBody>
          <a:bodyPr wrap="square" rtlCol="0">
            <a:spAutoFit/>
          </a:bodyPr>
          <a:lstStyle/>
          <a:p>
            <a:r>
              <a:rPr lang="en-US" sz="3200" b="1">
                <a:latin typeface="Arial"/>
                <a:cs typeface="Arial"/>
              </a:rPr>
              <a:t>Why study porn?</a:t>
            </a:r>
          </a:p>
          <a:p>
            <a:endParaRPr lang="en-US" sz="3200">
              <a:latin typeface="Arial"/>
              <a:cs typeface="Arial"/>
            </a:endParaRPr>
          </a:p>
          <a:p>
            <a:pPr marL="457200" lvl="0" indent="-457200">
              <a:buFont typeface="Arial"/>
              <a:buChar char="•"/>
            </a:pPr>
            <a:r>
              <a:rPr lang="en-US" sz="3200">
                <a:latin typeface="Arial"/>
                <a:cs typeface="Arial"/>
              </a:rPr>
              <a:t>It’s a media genre like any other;</a:t>
            </a:r>
          </a:p>
          <a:p>
            <a:pPr marL="457200" lvl="0" indent="-457200">
              <a:buFont typeface="Arial"/>
              <a:buChar char="•"/>
            </a:pPr>
            <a:r>
              <a:rPr lang="en-US" sz="3200">
                <a:latin typeface="Arial"/>
                <a:cs typeface="Arial"/>
              </a:rPr>
              <a:t>All forms of popular culture has social value;</a:t>
            </a:r>
          </a:p>
          <a:p>
            <a:pPr marL="457200" lvl="0" indent="-457200">
              <a:buFont typeface="Arial"/>
              <a:buChar char="•"/>
            </a:pPr>
            <a:r>
              <a:rPr lang="en-US" sz="3200">
                <a:latin typeface="Arial"/>
                <a:cs typeface="Arial"/>
              </a:rPr>
              <a:t>It is a big business;</a:t>
            </a:r>
          </a:p>
          <a:p>
            <a:pPr marL="457200" indent="-457200">
              <a:buFont typeface="Arial"/>
              <a:buChar char="•"/>
            </a:pPr>
            <a:r>
              <a:rPr lang="en-US" sz="3200">
                <a:latin typeface="Arial"/>
                <a:cs typeface="Arial"/>
              </a:rPr>
              <a:t>What it tells us about human sexuality and the human body;</a:t>
            </a:r>
          </a:p>
        </p:txBody>
      </p:sp>
    </p:spTree>
    <p:extLst>
      <p:ext uri="{BB962C8B-B14F-4D97-AF65-F5344CB8AC3E}">
        <p14:creationId xmlns:p14="http://schemas.microsoft.com/office/powerpoint/2010/main" val="2703771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575667"/>
            <a:ext cx="8502049" cy="5016757"/>
          </a:xfrm>
          <a:prstGeom prst="rect">
            <a:avLst/>
          </a:prstGeom>
          <a:noFill/>
        </p:spPr>
        <p:txBody>
          <a:bodyPr wrap="square" rtlCol="0">
            <a:spAutoFit/>
          </a:bodyPr>
          <a:lstStyle/>
          <a:p>
            <a:r>
              <a:rPr lang="en-US" sz="3200" b="1">
                <a:latin typeface="Arial"/>
                <a:cs typeface="Arial"/>
              </a:rPr>
              <a:t>Why study porn?</a:t>
            </a:r>
          </a:p>
          <a:p>
            <a:endParaRPr lang="en-US" sz="3200">
              <a:latin typeface="Arial"/>
              <a:cs typeface="Arial"/>
            </a:endParaRPr>
          </a:p>
          <a:p>
            <a:pPr marL="457200" lvl="0" indent="-457200">
              <a:buFont typeface="Arial"/>
              <a:buChar char="•"/>
            </a:pPr>
            <a:r>
              <a:rPr lang="en-US" sz="3200">
                <a:latin typeface="Arial"/>
                <a:cs typeface="Arial"/>
              </a:rPr>
              <a:t>It’s a media genre like any other;</a:t>
            </a:r>
          </a:p>
          <a:p>
            <a:pPr marL="457200" lvl="0" indent="-457200">
              <a:buFont typeface="Arial"/>
              <a:buChar char="•"/>
            </a:pPr>
            <a:r>
              <a:rPr lang="en-US" sz="3200">
                <a:latin typeface="Arial"/>
                <a:cs typeface="Arial"/>
              </a:rPr>
              <a:t>All forms of popular culture has social value;</a:t>
            </a:r>
          </a:p>
          <a:p>
            <a:pPr marL="457200" lvl="0" indent="-457200">
              <a:buFont typeface="Arial"/>
              <a:buChar char="•"/>
            </a:pPr>
            <a:r>
              <a:rPr lang="en-US" sz="3200">
                <a:latin typeface="Arial"/>
                <a:cs typeface="Arial"/>
              </a:rPr>
              <a:t>It is a big business;</a:t>
            </a:r>
          </a:p>
          <a:p>
            <a:pPr marL="457200" indent="-457200">
              <a:buFont typeface="Arial"/>
              <a:buChar char="•"/>
            </a:pPr>
            <a:r>
              <a:rPr lang="en-US" sz="3200">
                <a:latin typeface="Arial"/>
                <a:cs typeface="Arial"/>
              </a:rPr>
              <a:t>What it tells us about human sexuality and the human body;</a:t>
            </a:r>
          </a:p>
          <a:p>
            <a:pPr marL="457200" indent="-457200">
              <a:buFont typeface="Arial"/>
              <a:buChar char="•"/>
            </a:pPr>
            <a:r>
              <a:rPr lang="en-US" sz="3200">
                <a:latin typeface="Arial"/>
                <a:cs typeface="Arial"/>
              </a:rPr>
              <a:t>New media technologies (video and internet);</a:t>
            </a:r>
          </a:p>
        </p:txBody>
      </p:sp>
    </p:spTree>
    <p:extLst>
      <p:ext uri="{BB962C8B-B14F-4D97-AF65-F5344CB8AC3E}">
        <p14:creationId xmlns:p14="http://schemas.microsoft.com/office/powerpoint/2010/main" val="2567316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575667"/>
            <a:ext cx="8502049" cy="5509200"/>
          </a:xfrm>
          <a:prstGeom prst="rect">
            <a:avLst/>
          </a:prstGeom>
          <a:noFill/>
        </p:spPr>
        <p:txBody>
          <a:bodyPr wrap="square" rtlCol="0">
            <a:spAutoFit/>
          </a:bodyPr>
          <a:lstStyle/>
          <a:p>
            <a:r>
              <a:rPr lang="en-US" sz="3200" b="1">
                <a:latin typeface="Arial"/>
                <a:cs typeface="Arial"/>
              </a:rPr>
              <a:t>Why study porn?</a:t>
            </a:r>
          </a:p>
          <a:p>
            <a:endParaRPr lang="en-US" sz="3200">
              <a:latin typeface="Arial"/>
              <a:cs typeface="Arial"/>
            </a:endParaRPr>
          </a:p>
          <a:p>
            <a:pPr marL="457200" lvl="0" indent="-457200">
              <a:buFont typeface="Arial"/>
              <a:buChar char="•"/>
            </a:pPr>
            <a:r>
              <a:rPr lang="en-US" sz="3200">
                <a:latin typeface="Arial"/>
                <a:cs typeface="Arial"/>
              </a:rPr>
              <a:t>It’s a media genre like any other;</a:t>
            </a:r>
          </a:p>
          <a:p>
            <a:pPr marL="457200" lvl="0" indent="-457200">
              <a:buFont typeface="Arial"/>
              <a:buChar char="•"/>
            </a:pPr>
            <a:r>
              <a:rPr lang="en-US" sz="3200">
                <a:latin typeface="Arial"/>
                <a:cs typeface="Arial"/>
              </a:rPr>
              <a:t>All forms of popular culture has social value;</a:t>
            </a:r>
          </a:p>
          <a:p>
            <a:pPr marL="457200" lvl="0" indent="-457200">
              <a:buFont typeface="Arial"/>
              <a:buChar char="•"/>
            </a:pPr>
            <a:r>
              <a:rPr lang="en-US" sz="3200">
                <a:latin typeface="Arial"/>
                <a:cs typeface="Arial"/>
              </a:rPr>
              <a:t>It is a big business;</a:t>
            </a:r>
          </a:p>
          <a:p>
            <a:pPr marL="457200" indent="-457200">
              <a:buFont typeface="Arial"/>
              <a:buChar char="•"/>
            </a:pPr>
            <a:r>
              <a:rPr lang="en-US" sz="3200">
                <a:latin typeface="Arial"/>
                <a:cs typeface="Arial"/>
              </a:rPr>
              <a:t>What it tells us about human sexuality and the human body;</a:t>
            </a:r>
          </a:p>
          <a:p>
            <a:pPr marL="457200" indent="-457200">
              <a:buFont typeface="Arial"/>
              <a:buChar char="•"/>
            </a:pPr>
            <a:r>
              <a:rPr lang="en-US" sz="3200">
                <a:latin typeface="Arial"/>
                <a:cs typeface="Arial"/>
              </a:rPr>
              <a:t>New media technologies (video and internet);</a:t>
            </a:r>
          </a:p>
          <a:p>
            <a:pPr marL="457200" indent="-457200">
              <a:buFont typeface="Arial"/>
              <a:buChar char="•"/>
            </a:pPr>
            <a:r>
              <a:rPr lang="en-US" sz="3200">
                <a:latin typeface="Arial"/>
                <a:cs typeface="Arial"/>
              </a:rPr>
              <a:t>Porn is a part of film history</a:t>
            </a:r>
          </a:p>
        </p:txBody>
      </p:sp>
    </p:spTree>
    <p:extLst>
      <p:ext uri="{BB962C8B-B14F-4D97-AF65-F5344CB8AC3E}">
        <p14:creationId xmlns:p14="http://schemas.microsoft.com/office/powerpoint/2010/main" val="366098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3549</TotalTime>
  <Words>1423</Words>
  <Application>Microsoft Macintosh PowerPoint</Application>
  <PresentationFormat>On-screen Show (4:3)</PresentationFormat>
  <Paragraphs>171</Paragraphs>
  <Slides>40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Calibri</vt:lpstr>
      <vt:lpstr>Office Theme</vt:lpstr>
      <vt:lpstr>ASIAN AMERICANS IN MEDIA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206</cp:revision>
  <dcterms:created xsi:type="dcterms:W3CDTF">2010-12-29T21:54:42Z</dcterms:created>
  <dcterms:modified xsi:type="dcterms:W3CDTF">2019-11-12T20:28:40Z</dcterms:modified>
</cp:coreProperties>
</file>