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2"/>
  </p:notesMasterIdLst>
  <p:sldIdLst>
    <p:sldId id="256" r:id="rId2"/>
    <p:sldId id="265" r:id="rId3"/>
    <p:sldId id="513" r:id="rId4"/>
    <p:sldId id="480" r:id="rId5"/>
    <p:sldId id="514" r:id="rId6"/>
    <p:sldId id="481" r:id="rId7"/>
    <p:sldId id="518" r:id="rId8"/>
    <p:sldId id="525" r:id="rId9"/>
    <p:sldId id="517" r:id="rId10"/>
    <p:sldId id="527" r:id="rId11"/>
    <p:sldId id="516" r:id="rId12"/>
    <p:sldId id="528" r:id="rId13"/>
    <p:sldId id="506" r:id="rId14"/>
    <p:sldId id="508" r:id="rId15"/>
    <p:sldId id="509" r:id="rId16"/>
    <p:sldId id="529" r:id="rId17"/>
    <p:sldId id="534" r:id="rId18"/>
    <p:sldId id="535" r:id="rId19"/>
    <p:sldId id="536" r:id="rId20"/>
    <p:sldId id="537" r:id="rId21"/>
    <p:sldId id="538" r:id="rId22"/>
    <p:sldId id="539" r:id="rId23"/>
    <p:sldId id="515" r:id="rId24"/>
    <p:sldId id="501" r:id="rId25"/>
    <p:sldId id="530" r:id="rId26"/>
    <p:sldId id="531" r:id="rId27"/>
    <p:sldId id="532" r:id="rId28"/>
    <p:sldId id="533" r:id="rId29"/>
    <p:sldId id="523" r:id="rId30"/>
    <p:sldId id="526" r:id="rId31"/>
    <p:sldId id="503" r:id="rId32"/>
    <p:sldId id="505" r:id="rId33"/>
    <p:sldId id="507" r:id="rId34"/>
    <p:sldId id="541" r:id="rId35"/>
    <p:sldId id="504" r:id="rId36"/>
    <p:sldId id="510" r:id="rId37"/>
    <p:sldId id="542" r:id="rId38"/>
    <p:sldId id="511" r:id="rId39"/>
    <p:sldId id="512" r:id="rId40"/>
    <p:sldId id="540"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26"/>
    <p:restoredTop sz="94663"/>
  </p:normalViewPr>
  <p:slideViewPr>
    <p:cSldViewPr snapToGrid="0" snapToObjects="1">
      <p:cViewPr varScale="1">
        <p:scale>
          <a:sx n="116" d="100"/>
          <a:sy n="116" d="100"/>
        </p:scale>
        <p:origin x="192" y="2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29AB14-FFEC-4A4C-B60C-FF7712DF0934}" type="datetimeFigureOut">
              <a:rPr lang="en-US" smtClean="0"/>
              <a:t>11/18/19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FA52D3-88BA-CF4B-BEF3-DB6E40A06096}" type="slidenum">
              <a:rPr lang="en-US" smtClean="0"/>
              <a:t>‹#›</a:t>
            </a:fld>
            <a:endParaRPr lang="en-US" dirty="0"/>
          </a:p>
        </p:txBody>
      </p:sp>
    </p:spTree>
    <p:extLst>
      <p:ext uri="{BB962C8B-B14F-4D97-AF65-F5344CB8AC3E}">
        <p14:creationId xmlns:p14="http://schemas.microsoft.com/office/powerpoint/2010/main" val="338564598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1602E06-6383-CD41-A89C-C18DB2948F67}" type="datetimeFigureOut">
              <a:rPr lang="en-US" smtClean="0"/>
              <a:pPr/>
              <a:t>11/18/19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11/18/19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11/18/19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11/18/19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602E06-6383-CD41-A89C-C18DB2948F67}" type="datetimeFigureOut">
              <a:rPr lang="en-US" smtClean="0"/>
              <a:pPr/>
              <a:t>11/18/19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1602E06-6383-CD41-A89C-C18DB2948F67}" type="datetimeFigureOut">
              <a:rPr lang="en-US" smtClean="0"/>
              <a:pPr/>
              <a:t>11/18/19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1602E06-6383-CD41-A89C-C18DB2948F67}" type="datetimeFigureOut">
              <a:rPr lang="en-US" smtClean="0"/>
              <a:pPr/>
              <a:t>11/18/19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1602E06-6383-CD41-A89C-C18DB2948F67}" type="datetimeFigureOut">
              <a:rPr lang="en-US" smtClean="0"/>
              <a:pPr/>
              <a:t>11/18/19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602E06-6383-CD41-A89C-C18DB2948F67}" type="datetimeFigureOut">
              <a:rPr lang="en-US" smtClean="0"/>
              <a:pPr/>
              <a:t>11/18/19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602E06-6383-CD41-A89C-C18DB2948F67}" type="datetimeFigureOut">
              <a:rPr lang="en-US" smtClean="0"/>
              <a:pPr/>
              <a:t>11/18/19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602E06-6383-CD41-A89C-C18DB2948F67}" type="datetimeFigureOut">
              <a:rPr lang="en-US" smtClean="0"/>
              <a:pPr/>
              <a:t>11/18/19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602E06-6383-CD41-A89C-C18DB2948F67}" type="datetimeFigureOut">
              <a:rPr lang="en-US" smtClean="0"/>
              <a:pPr/>
              <a:t>11/18/19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7AD372-DC91-424A-9BC0-BEF46D0A27CF}"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21247"/>
            <a:ext cx="7772400" cy="1470025"/>
          </a:xfrm>
        </p:spPr>
        <p:txBody>
          <a:bodyPr/>
          <a:lstStyle/>
          <a:p>
            <a:r>
              <a:rPr lang="en-US" b="1" dirty="0">
                <a:latin typeface="Arial"/>
                <a:cs typeface="Arial"/>
              </a:rPr>
              <a:t>ASIAN AMERICANS IN MEDIA</a:t>
            </a:r>
          </a:p>
        </p:txBody>
      </p:sp>
      <p:sp>
        <p:nvSpPr>
          <p:cNvPr id="3" name="Subtitle 2"/>
          <p:cNvSpPr>
            <a:spLocks noGrp="1"/>
          </p:cNvSpPr>
          <p:nvPr>
            <p:ph type="subTitle" idx="1"/>
          </p:nvPr>
        </p:nvSpPr>
        <p:spPr>
          <a:xfrm>
            <a:off x="394550" y="3926952"/>
            <a:ext cx="8359523" cy="2607412"/>
          </a:xfrm>
        </p:spPr>
        <p:txBody>
          <a:bodyPr>
            <a:normAutofit/>
          </a:bodyPr>
          <a:lstStyle/>
          <a:p>
            <a:r>
              <a:rPr lang="en-US" sz="4000" b="1" dirty="0">
                <a:latin typeface="Arial"/>
                <a:cs typeface="Arial"/>
              </a:rPr>
              <a:t>Week 12: Contemporary Topics III</a:t>
            </a:r>
          </a:p>
          <a:p>
            <a:r>
              <a:rPr lang="en-US" sz="4000" b="1" dirty="0">
                <a:latin typeface="Arial"/>
                <a:cs typeface="Arial"/>
              </a:rPr>
              <a:t>Asian Americans &amp; Social Media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4524315"/>
          </a:xfrm>
          <a:prstGeom prst="rect">
            <a:avLst/>
          </a:prstGeom>
          <a:noFill/>
        </p:spPr>
        <p:txBody>
          <a:bodyPr wrap="square" rtlCol="0">
            <a:spAutoFit/>
          </a:bodyPr>
          <a:lstStyle/>
          <a:p>
            <a:r>
              <a:rPr lang="en-US" sz="3200" b="1" dirty="0">
                <a:latin typeface="Arial"/>
                <a:cs typeface="Arial"/>
              </a:rPr>
              <a:t>Discussion Questions:</a:t>
            </a:r>
          </a:p>
          <a:p>
            <a:pPr fontAlgn="base"/>
            <a:endParaRPr lang="en-US" sz="3200" b="1" dirty="0">
              <a:latin typeface="Arial"/>
              <a:cs typeface="Arial"/>
            </a:endParaRPr>
          </a:p>
          <a:p>
            <a:pPr fontAlgn="base"/>
            <a:r>
              <a:rPr lang="en-US" sz="3200" dirty="0">
                <a:latin typeface="Arial"/>
                <a:cs typeface="Arial"/>
              </a:rPr>
              <a:t>Pham links the Asian </a:t>
            </a:r>
            <a:r>
              <a:rPr lang="en-US" sz="3200" dirty="0">
                <a:latin typeface="Arial" panose="020B0604020202020204" pitchFamily="34" charset="0"/>
                <a:cs typeface="Arial" panose="020B0604020202020204" pitchFamily="34" charset="0"/>
              </a:rPr>
              <a:t>fashion bloggers she studies to garment workers - a pre-digital fashion labor force.  </a:t>
            </a:r>
            <a:r>
              <a:rPr lang="en-US" sz="3200" dirty="0">
                <a:solidFill>
                  <a:srgbClr val="FFFF00"/>
                </a:solidFill>
                <a:latin typeface="Arial" panose="020B0604020202020204" pitchFamily="34" charset="0"/>
                <a:cs typeface="Arial" panose="020B0604020202020204" pitchFamily="34" charset="0"/>
              </a:rPr>
              <a:t>In your case study, do you find older forms of pre-digital labor that is modified, transformed, or obscured in digital social media?</a:t>
            </a:r>
          </a:p>
          <a:p>
            <a:endParaRPr lang="en-US" sz="3200" dirty="0">
              <a:latin typeface="Arial"/>
              <a:cs typeface="Arial"/>
            </a:endParaRPr>
          </a:p>
        </p:txBody>
      </p:sp>
    </p:spTree>
    <p:extLst>
      <p:ext uri="{BB962C8B-B14F-4D97-AF65-F5344CB8AC3E}">
        <p14:creationId xmlns:p14="http://schemas.microsoft.com/office/powerpoint/2010/main" val="3273419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3539430"/>
          </a:xfrm>
          <a:prstGeom prst="rect">
            <a:avLst/>
          </a:prstGeom>
          <a:noFill/>
        </p:spPr>
        <p:txBody>
          <a:bodyPr wrap="square" rtlCol="0">
            <a:spAutoFit/>
          </a:bodyPr>
          <a:lstStyle/>
          <a:p>
            <a:r>
              <a:rPr lang="en-US" sz="3200" b="1" dirty="0">
                <a:latin typeface="Arial"/>
                <a:cs typeface="Arial"/>
              </a:rPr>
              <a:t>Discussion Questions:</a:t>
            </a:r>
          </a:p>
          <a:p>
            <a:endParaRPr lang="en-US" sz="3200" b="1" dirty="0">
              <a:latin typeface="Arial"/>
              <a:cs typeface="Arial"/>
            </a:endParaRPr>
          </a:p>
          <a:p>
            <a:pPr fontAlgn="base"/>
            <a:r>
              <a:rPr lang="en-US" sz="3200" dirty="0">
                <a:solidFill>
                  <a:srgbClr val="FFFF00"/>
                </a:solidFill>
                <a:latin typeface="Arial" panose="020B0604020202020204" pitchFamily="34" charset="0"/>
                <a:cs typeface="Arial" panose="020B0604020202020204" pitchFamily="34" charset="0"/>
              </a:rPr>
              <a:t>What does Pham mean when she says that fashion blogging is not "an altogether new [or] postracial job category? </a:t>
            </a:r>
          </a:p>
          <a:p>
            <a:pPr fontAlgn="base"/>
            <a:endParaRPr lang="en-US" sz="3200" dirty="0">
              <a:solidFill>
                <a:srgbClr val="FFFF00"/>
              </a:solidFill>
              <a:latin typeface="Arial" panose="020B0604020202020204" pitchFamily="34" charset="0"/>
              <a:cs typeface="Arial" panose="020B0604020202020204" pitchFamily="34" charset="0"/>
            </a:endParaRPr>
          </a:p>
          <a:p>
            <a:endParaRPr lang="en-US" sz="3200" dirty="0">
              <a:latin typeface="Arial"/>
              <a:cs typeface="Arial"/>
            </a:endParaRPr>
          </a:p>
        </p:txBody>
      </p:sp>
    </p:spTree>
    <p:extLst>
      <p:ext uri="{BB962C8B-B14F-4D97-AF65-F5344CB8AC3E}">
        <p14:creationId xmlns:p14="http://schemas.microsoft.com/office/powerpoint/2010/main" val="2824433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5016758"/>
          </a:xfrm>
          <a:prstGeom prst="rect">
            <a:avLst/>
          </a:prstGeom>
          <a:noFill/>
        </p:spPr>
        <p:txBody>
          <a:bodyPr wrap="square" rtlCol="0">
            <a:spAutoFit/>
          </a:bodyPr>
          <a:lstStyle/>
          <a:p>
            <a:r>
              <a:rPr lang="en-US" sz="3200" b="1" dirty="0">
                <a:latin typeface="Arial"/>
                <a:cs typeface="Arial"/>
              </a:rPr>
              <a:t>Discussion Questions:</a:t>
            </a:r>
          </a:p>
          <a:p>
            <a:endParaRPr lang="en-US" sz="3200" b="1" dirty="0">
              <a:latin typeface="Arial"/>
              <a:cs typeface="Arial"/>
            </a:endParaRPr>
          </a:p>
          <a:p>
            <a:pPr fontAlgn="base"/>
            <a:r>
              <a:rPr lang="en-US" sz="3200" dirty="0">
                <a:solidFill>
                  <a:srgbClr val="FFFF00"/>
                </a:solidFill>
                <a:latin typeface="Arial" panose="020B0604020202020204" pitchFamily="34" charset="0"/>
                <a:cs typeface="Arial" panose="020B0604020202020204" pitchFamily="34" charset="0"/>
              </a:rPr>
              <a:t>What does Pham mean when she says that fashion blogging is not "an altogether new [or] postracial job category? </a:t>
            </a:r>
          </a:p>
          <a:p>
            <a:pPr fontAlgn="base"/>
            <a:endParaRPr lang="en-US" sz="3200" dirty="0">
              <a:solidFill>
                <a:srgbClr val="FFFF00"/>
              </a:solidFill>
              <a:latin typeface="Arial" panose="020B0604020202020204" pitchFamily="34" charset="0"/>
              <a:cs typeface="Arial" panose="020B0604020202020204" pitchFamily="34" charset="0"/>
            </a:endParaRPr>
          </a:p>
          <a:p>
            <a:pPr fontAlgn="base"/>
            <a:r>
              <a:rPr lang="en-US" sz="3200" dirty="0">
                <a:solidFill>
                  <a:srgbClr val="FFFF00"/>
                </a:solidFill>
                <a:latin typeface="Arial" panose="020B0604020202020204" pitchFamily="34" charset="0"/>
                <a:cs typeface="Arial" panose="020B0604020202020204" pitchFamily="34" charset="0"/>
              </a:rPr>
              <a:t>Similarly, does race, gender, and other identity markers play into the popularity and consumption of your case study?</a:t>
            </a:r>
          </a:p>
          <a:p>
            <a:endParaRPr lang="en-US" sz="3200" dirty="0">
              <a:latin typeface="Arial"/>
              <a:cs typeface="Arial"/>
            </a:endParaRPr>
          </a:p>
        </p:txBody>
      </p:sp>
    </p:spTree>
    <p:extLst>
      <p:ext uri="{BB962C8B-B14F-4D97-AF65-F5344CB8AC3E}">
        <p14:creationId xmlns:p14="http://schemas.microsoft.com/office/powerpoint/2010/main" val="107365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4031873"/>
          </a:xfrm>
          <a:prstGeom prst="rect">
            <a:avLst/>
          </a:prstGeom>
          <a:noFill/>
        </p:spPr>
        <p:txBody>
          <a:bodyPr wrap="square" rtlCol="0">
            <a:spAutoFit/>
          </a:bodyPr>
          <a:lstStyle/>
          <a:p>
            <a:r>
              <a:rPr lang="en-US" sz="3200" b="1" dirty="0">
                <a:latin typeface="Arial"/>
                <a:cs typeface="Arial"/>
              </a:rPr>
              <a:t>Discussion Questions:</a:t>
            </a:r>
          </a:p>
          <a:p>
            <a:endParaRPr lang="en-US" sz="3200" b="1" dirty="0">
              <a:latin typeface="Arial"/>
              <a:cs typeface="Arial"/>
            </a:endParaRPr>
          </a:p>
          <a:p>
            <a:r>
              <a:rPr lang="en-US" sz="3200" dirty="0">
                <a:latin typeface="Arial" panose="020B0604020202020204" pitchFamily="34" charset="0"/>
                <a:cs typeface="Arial" panose="020B0604020202020204" pitchFamily="34" charset="0"/>
              </a:rPr>
              <a:t>Pham writes: “an analysis of the tastes of Asian superbloggers is an analysis of the social reality that creates the conditions for their taste as well as the cultural economic context that gives value to it.” (P.5)</a:t>
            </a:r>
          </a:p>
          <a:p>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8203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5509200"/>
          </a:xfrm>
          <a:prstGeom prst="rect">
            <a:avLst/>
          </a:prstGeom>
          <a:noFill/>
        </p:spPr>
        <p:txBody>
          <a:bodyPr wrap="square" rtlCol="0">
            <a:spAutoFit/>
          </a:bodyPr>
          <a:lstStyle/>
          <a:p>
            <a:r>
              <a:rPr lang="en-US" sz="3200" b="1" dirty="0">
                <a:latin typeface="Arial"/>
                <a:cs typeface="Arial"/>
              </a:rPr>
              <a:t>Discussion Questions:</a:t>
            </a:r>
          </a:p>
          <a:p>
            <a:endParaRPr lang="en-US" sz="3200" b="1" dirty="0">
              <a:latin typeface="Arial"/>
              <a:cs typeface="Arial"/>
            </a:endParaRPr>
          </a:p>
          <a:p>
            <a:r>
              <a:rPr lang="en-US" sz="3200" dirty="0">
                <a:latin typeface="Arial" panose="020B0604020202020204" pitchFamily="34" charset="0"/>
                <a:cs typeface="Arial" panose="020B0604020202020204" pitchFamily="34" charset="0"/>
              </a:rPr>
              <a:t>Pham writes: “an analysis of the tastes of Asian superbloggers is an analysis of the social reality that creates the conditions for their taste as well as the cultural economic context that gives value to it.” (P.5)</a:t>
            </a:r>
          </a:p>
          <a:p>
            <a:endParaRPr lang="en-US" sz="3200" dirty="0">
              <a:latin typeface="Arial" panose="020B0604020202020204" pitchFamily="34" charset="0"/>
              <a:cs typeface="Arial" panose="020B0604020202020204" pitchFamily="34" charset="0"/>
            </a:endParaRPr>
          </a:p>
          <a:p>
            <a:r>
              <a:rPr lang="en-US" sz="3200" dirty="0">
                <a:solidFill>
                  <a:srgbClr val="FFFF00"/>
                </a:solidFill>
                <a:latin typeface="Arial" panose="020B0604020202020204" pitchFamily="34" charset="0"/>
                <a:cs typeface="Arial" panose="020B0604020202020204" pitchFamily="34" charset="0"/>
              </a:rPr>
              <a:t>What cultural and economic contexts are reflected in your case studies?</a:t>
            </a:r>
          </a:p>
          <a:p>
            <a:endParaRPr lang="en-US" sz="3200"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4181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5509200"/>
          </a:xfrm>
          <a:prstGeom prst="rect">
            <a:avLst/>
          </a:prstGeom>
          <a:noFill/>
        </p:spPr>
        <p:txBody>
          <a:bodyPr wrap="square" rtlCol="0">
            <a:spAutoFit/>
          </a:bodyPr>
          <a:lstStyle/>
          <a:p>
            <a:r>
              <a:rPr lang="en-US" sz="3200" b="1" dirty="0">
                <a:latin typeface="Arial"/>
                <a:cs typeface="Arial"/>
              </a:rPr>
              <a:t>Discussion Questions:</a:t>
            </a:r>
          </a:p>
          <a:p>
            <a:endParaRPr lang="en-US" sz="3200" b="1" dirty="0">
              <a:latin typeface="Arial"/>
              <a:cs typeface="Arial"/>
            </a:endParaRPr>
          </a:p>
          <a:p>
            <a:r>
              <a:rPr lang="en-US" sz="3200" dirty="0">
                <a:latin typeface="Arial" panose="020B0604020202020204" pitchFamily="34" charset="0"/>
                <a:cs typeface="Arial" panose="020B0604020202020204" pitchFamily="34" charset="0"/>
              </a:rPr>
              <a:t>Pham writes: “an analysis of the tastes of Asian superbloggers is an analysis of the social reality that creates the conditions for their taste as well as the cultural economic context that gives value to it.” (P.5)</a:t>
            </a:r>
          </a:p>
          <a:p>
            <a:endParaRPr lang="en-US" sz="3200" dirty="0">
              <a:latin typeface="Arial" panose="020B0604020202020204" pitchFamily="34" charset="0"/>
              <a:cs typeface="Arial" panose="020B0604020202020204" pitchFamily="34" charset="0"/>
            </a:endParaRPr>
          </a:p>
          <a:p>
            <a:r>
              <a:rPr lang="en-US" sz="3200" dirty="0">
                <a:solidFill>
                  <a:srgbClr val="FFFF00"/>
                </a:solidFill>
                <a:latin typeface="Arial" panose="020B0604020202020204" pitchFamily="34" charset="0"/>
                <a:cs typeface="Arial" panose="020B0604020202020204" pitchFamily="34" charset="0"/>
              </a:rPr>
              <a:t>And what is their “economy” and “labor”, respectively?</a:t>
            </a:r>
          </a:p>
          <a:p>
            <a:endParaRPr lang="en-US" sz="3200"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90075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DE471-44C0-2C49-BED7-37410AE435F0}"/>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CFDA51AC-2DE6-5F4D-AB9F-482F8EA9D7F0}"/>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394322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3046988"/>
          </a:xfrm>
          <a:prstGeom prst="rect">
            <a:avLst/>
          </a:prstGeom>
          <a:noFill/>
        </p:spPr>
        <p:txBody>
          <a:bodyPr wrap="square" rtlCol="0">
            <a:spAutoFit/>
          </a:bodyPr>
          <a:lstStyle/>
          <a:p>
            <a:r>
              <a:rPr lang="en-US" sz="3200" b="1" dirty="0">
                <a:latin typeface="Arial"/>
                <a:cs typeface="Arial"/>
              </a:rPr>
              <a:t>Discussion Questions:</a:t>
            </a:r>
          </a:p>
          <a:p>
            <a:endParaRPr lang="en-US" sz="3200" b="1" dirty="0">
              <a:latin typeface="Arial"/>
              <a:cs typeface="Arial"/>
            </a:endParaRPr>
          </a:p>
          <a:p>
            <a:pPr fontAlgn="base"/>
            <a:r>
              <a:rPr lang="en-US" sz="3200" dirty="0">
                <a:latin typeface="Arial" panose="020B0604020202020204" pitchFamily="34" charset="0"/>
                <a:cs typeface="Arial" panose="020B0604020202020204" pitchFamily="34" charset="0"/>
              </a:rPr>
              <a:t>In using ‘Hmong’ in the title, SuperBadFilm adds to and broadens Asian American representation on YouTube through poking fun at their cultural stereotypes. </a:t>
            </a:r>
            <a:endParaRPr lang="en-US" sz="3200" dirty="0">
              <a:latin typeface="Arial"/>
              <a:cs typeface="Arial"/>
            </a:endParaRPr>
          </a:p>
        </p:txBody>
      </p:sp>
    </p:spTree>
    <p:extLst>
      <p:ext uri="{BB962C8B-B14F-4D97-AF65-F5344CB8AC3E}">
        <p14:creationId xmlns:p14="http://schemas.microsoft.com/office/powerpoint/2010/main" val="16909881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6986528"/>
          </a:xfrm>
          <a:prstGeom prst="rect">
            <a:avLst/>
          </a:prstGeom>
          <a:noFill/>
        </p:spPr>
        <p:txBody>
          <a:bodyPr wrap="square" rtlCol="0">
            <a:spAutoFit/>
          </a:bodyPr>
          <a:lstStyle/>
          <a:p>
            <a:r>
              <a:rPr lang="en-US" sz="3200" b="1" dirty="0">
                <a:latin typeface="Arial"/>
                <a:cs typeface="Arial"/>
              </a:rPr>
              <a:t>Discussion Questions:</a:t>
            </a:r>
          </a:p>
          <a:p>
            <a:endParaRPr lang="en-US" sz="3200" b="1" dirty="0">
              <a:latin typeface="Arial"/>
              <a:cs typeface="Arial"/>
            </a:endParaRPr>
          </a:p>
          <a:p>
            <a:pPr fontAlgn="base"/>
            <a:r>
              <a:rPr lang="en-US" sz="3200" dirty="0">
                <a:latin typeface="Arial" panose="020B0604020202020204" pitchFamily="34" charset="0"/>
                <a:cs typeface="Arial" panose="020B0604020202020204" pitchFamily="34" charset="0"/>
              </a:rPr>
              <a:t>In using ‘Hmong’ in the title, SuperBadFilm adds to and broadens Asian American representation on YouTube through poking fun at their cultural stereotypes. </a:t>
            </a:r>
            <a:r>
              <a:rPr lang="en-US" sz="3200" dirty="0">
                <a:solidFill>
                  <a:srgbClr val="FFFF00"/>
                </a:solidFill>
                <a:latin typeface="Arial" panose="020B0604020202020204" pitchFamily="34" charset="0"/>
                <a:cs typeface="Arial" panose="020B0604020202020204" pitchFamily="34" charset="0"/>
              </a:rPr>
              <a:t>Thinking back to our discussion about Anna May Wong’s performance in </a:t>
            </a:r>
            <a:r>
              <a:rPr lang="en-US" sz="3200" i="1" dirty="0">
                <a:solidFill>
                  <a:srgbClr val="FFFF00"/>
                </a:solidFill>
                <a:latin typeface="Arial" panose="020B0604020202020204" pitchFamily="34" charset="0"/>
                <a:cs typeface="Arial" panose="020B0604020202020204" pitchFamily="34" charset="0"/>
              </a:rPr>
              <a:t>Daughter of the Dragon</a:t>
            </a:r>
            <a:r>
              <a:rPr lang="en-US" sz="3200" dirty="0">
                <a:solidFill>
                  <a:srgbClr val="FFFF00"/>
                </a:solidFill>
                <a:latin typeface="Arial" panose="020B0604020202020204" pitchFamily="34" charset="0"/>
                <a:cs typeface="Arial" panose="020B0604020202020204" pitchFamily="34" charset="0"/>
              </a:rPr>
              <a:t>, does your case study use stereotypes as memes, comedy, or satire to challenge or de-stabilize media representations of Asian Americans? </a:t>
            </a:r>
          </a:p>
          <a:p>
            <a:endParaRPr lang="en-US" sz="3200" dirty="0">
              <a:latin typeface="Arial"/>
              <a:cs typeface="Arial"/>
            </a:endParaRPr>
          </a:p>
          <a:p>
            <a:endParaRPr lang="en-US" sz="3200" dirty="0">
              <a:latin typeface="Arial"/>
              <a:cs typeface="Arial"/>
            </a:endParaRPr>
          </a:p>
        </p:txBody>
      </p:sp>
    </p:spTree>
    <p:extLst>
      <p:ext uri="{BB962C8B-B14F-4D97-AF65-F5344CB8AC3E}">
        <p14:creationId xmlns:p14="http://schemas.microsoft.com/office/powerpoint/2010/main" val="3489750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2062103"/>
          </a:xfrm>
          <a:prstGeom prst="rect">
            <a:avLst/>
          </a:prstGeom>
          <a:noFill/>
        </p:spPr>
        <p:txBody>
          <a:bodyPr wrap="square" rtlCol="0">
            <a:spAutoFit/>
          </a:bodyPr>
          <a:lstStyle/>
          <a:p>
            <a:r>
              <a:rPr lang="en-US" sz="3200" b="1" dirty="0">
                <a:latin typeface="Arial"/>
                <a:cs typeface="Arial"/>
              </a:rPr>
              <a:t>Discussion Questions:</a:t>
            </a:r>
          </a:p>
          <a:p>
            <a:endParaRPr lang="en-US" sz="3200" b="1" dirty="0">
              <a:latin typeface="Arial"/>
              <a:cs typeface="Arial"/>
            </a:endParaRPr>
          </a:p>
          <a:p>
            <a:pPr fontAlgn="base"/>
            <a:r>
              <a:rPr lang="en-US" sz="3200" dirty="0">
                <a:solidFill>
                  <a:srgbClr val="FFFF00"/>
                </a:solidFill>
                <a:latin typeface="Arial" panose="020B0604020202020204" pitchFamily="34" charset="0"/>
                <a:cs typeface="Arial" panose="020B0604020202020204" pitchFamily="34" charset="0"/>
              </a:rPr>
              <a:t>Is this strategy effective?</a:t>
            </a:r>
            <a:endParaRPr lang="en-US" sz="3200" dirty="0">
              <a:latin typeface="Arial"/>
              <a:cs typeface="Arial"/>
            </a:endParaRPr>
          </a:p>
          <a:p>
            <a:endParaRPr lang="en-US" sz="3200" dirty="0">
              <a:latin typeface="Arial"/>
              <a:cs typeface="Arial"/>
            </a:endParaRPr>
          </a:p>
        </p:txBody>
      </p:sp>
    </p:spTree>
    <p:extLst>
      <p:ext uri="{BB962C8B-B14F-4D97-AF65-F5344CB8AC3E}">
        <p14:creationId xmlns:p14="http://schemas.microsoft.com/office/powerpoint/2010/main" val="2388251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14716" y="609306"/>
            <a:ext cx="7416116" cy="5918019"/>
          </a:xfrm>
        </p:spPr>
        <p:txBody>
          <a:bodyPr>
            <a:normAutofit/>
          </a:bodyPr>
          <a:lstStyle/>
          <a:p>
            <a:pPr algn="l"/>
            <a:r>
              <a:rPr lang="en-US" b="1" dirty="0">
                <a:latin typeface="Arial"/>
                <a:cs typeface="Arial"/>
              </a:rPr>
              <a:t>This week, we collectively shape the content of the class – not unlike the user-generated content of most social media platforms:</a:t>
            </a:r>
          </a:p>
          <a:p>
            <a:pPr algn="l"/>
            <a:endParaRPr lang="en-US" b="1" dirty="0">
              <a:latin typeface="Arial"/>
              <a:cs typeface="Arial"/>
            </a:endParaRPr>
          </a:p>
          <a:p>
            <a:pPr algn="l"/>
            <a:endParaRPr lang="en-US" b="1" dirty="0">
              <a:latin typeface="Arial"/>
              <a:cs typeface="Arial"/>
            </a:endParaRPr>
          </a:p>
        </p:txBody>
      </p:sp>
    </p:spTree>
    <p:extLst>
      <p:ext uri="{BB962C8B-B14F-4D97-AF65-F5344CB8AC3E}">
        <p14:creationId xmlns:p14="http://schemas.microsoft.com/office/powerpoint/2010/main" val="22484183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5016758"/>
          </a:xfrm>
          <a:prstGeom prst="rect">
            <a:avLst/>
          </a:prstGeom>
          <a:noFill/>
        </p:spPr>
        <p:txBody>
          <a:bodyPr wrap="square" rtlCol="0">
            <a:spAutoFit/>
          </a:bodyPr>
          <a:lstStyle/>
          <a:p>
            <a:r>
              <a:rPr lang="en-US" sz="3200" b="1" dirty="0">
                <a:latin typeface="Arial"/>
                <a:cs typeface="Arial"/>
              </a:rPr>
              <a:t>Discussion Questions:</a:t>
            </a:r>
          </a:p>
          <a:p>
            <a:endParaRPr lang="en-US" sz="3200" b="1" dirty="0">
              <a:latin typeface="Arial"/>
              <a:cs typeface="Arial"/>
            </a:endParaRPr>
          </a:p>
          <a:p>
            <a:r>
              <a:rPr lang="en-US" sz="3200" dirty="0">
                <a:solidFill>
                  <a:srgbClr val="FFFF00"/>
                </a:solidFill>
                <a:latin typeface="Arial" panose="020B0604020202020204" pitchFamily="34" charset="0"/>
                <a:cs typeface="Arial" panose="020B0604020202020204" pitchFamily="34" charset="0"/>
              </a:rPr>
              <a:t>Is this strategy effective?</a:t>
            </a:r>
            <a:endParaRPr lang="en-US" sz="3200" dirty="0">
              <a:latin typeface="Arial"/>
              <a:cs typeface="Arial"/>
            </a:endParaRPr>
          </a:p>
          <a:p>
            <a:endParaRPr lang="en-US" sz="3200" dirty="0">
              <a:solidFill>
                <a:srgbClr val="FFFF00"/>
              </a:solidFill>
              <a:latin typeface="Arial" panose="020B0604020202020204" pitchFamily="34" charset="0"/>
              <a:cs typeface="Arial" panose="020B0604020202020204" pitchFamily="34" charset="0"/>
            </a:endParaRPr>
          </a:p>
          <a:p>
            <a:r>
              <a:rPr lang="en-US" sz="3200" dirty="0">
                <a:solidFill>
                  <a:srgbClr val="FFFF00"/>
                </a:solidFill>
                <a:latin typeface="Arial" panose="020B0604020202020204" pitchFamily="34" charset="0"/>
                <a:cs typeface="Arial" panose="020B0604020202020204" pitchFamily="34" charset="0"/>
              </a:rPr>
              <a:t>Is it possible for there to be an intersection between the universality of simple memes and still providing enough context behind a viral post in order to continue the focus on a specific message? </a:t>
            </a:r>
          </a:p>
          <a:p>
            <a:endParaRPr lang="en-US" sz="3200"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05554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6001643"/>
          </a:xfrm>
          <a:prstGeom prst="rect">
            <a:avLst/>
          </a:prstGeom>
          <a:noFill/>
        </p:spPr>
        <p:txBody>
          <a:bodyPr wrap="square" rtlCol="0">
            <a:spAutoFit/>
          </a:bodyPr>
          <a:lstStyle/>
          <a:p>
            <a:r>
              <a:rPr lang="en-US" sz="3200" b="1" dirty="0">
                <a:latin typeface="Arial"/>
                <a:cs typeface="Arial"/>
              </a:rPr>
              <a:t>Discussion Questions:</a:t>
            </a:r>
          </a:p>
          <a:p>
            <a:endParaRPr lang="en-US" sz="3200" b="1" dirty="0">
              <a:latin typeface="Arial"/>
              <a:cs typeface="Arial"/>
            </a:endParaRPr>
          </a:p>
          <a:p>
            <a:r>
              <a:rPr lang="en-US" sz="3200" dirty="0">
                <a:solidFill>
                  <a:srgbClr val="FFFF00"/>
                </a:solidFill>
                <a:latin typeface="Arial" panose="020B0604020202020204" pitchFamily="34" charset="0"/>
                <a:cs typeface="Arial" panose="020B0604020202020204" pitchFamily="34" charset="0"/>
              </a:rPr>
              <a:t>Is this strategy effective?</a:t>
            </a:r>
            <a:endParaRPr lang="en-US" sz="3200" dirty="0">
              <a:latin typeface="Arial"/>
              <a:cs typeface="Arial"/>
            </a:endParaRPr>
          </a:p>
          <a:p>
            <a:endParaRPr lang="en-US" sz="3200" dirty="0">
              <a:solidFill>
                <a:srgbClr val="FFFF00"/>
              </a:solidFill>
              <a:latin typeface="Arial" panose="020B0604020202020204" pitchFamily="34" charset="0"/>
              <a:cs typeface="Arial" panose="020B0604020202020204" pitchFamily="34" charset="0"/>
            </a:endParaRPr>
          </a:p>
          <a:p>
            <a:r>
              <a:rPr lang="en-US" sz="3200" dirty="0">
                <a:solidFill>
                  <a:srgbClr val="FFFF00"/>
                </a:solidFill>
                <a:latin typeface="Arial" panose="020B0604020202020204" pitchFamily="34" charset="0"/>
                <a:cs typeface="Arial" panose="020B0604020202020204" pitchFamily="34" charset="0"/>
              </a:rPr>
              <a:t>Is it possible for there to be an intersection between the universality of simple memes and still providing enough context behind a viral post in order to continue the focus on a specific message? </a:t>
            </a:r>
          </a:p>
          <a:p>
            <a:endParaRPr lang="en-US" sz="3200" dirty="0">
              <a:solidFill>
                <a:srgbClr val="FFFF00"/>
              </a:solidFill>
              <a:latin typeface="Arial" panose="020B0604020202020204" pitchFamily="34" charset="0"/>
              <a:cs typeface="Arial" panose="020B0604020202020204" pitchFamily="34" charset="0"/>
            </a:endParaRPr>
          </a:p>
          <a:p>
            <a:r>
              <a:rPr lang="en-US" sz="3200" dirty="0">
                <a:solidFill>
                  <a:srgbClr val="FFFF00"/>
                </a:solidFill>
                <a:latin typeface="Arial" panose="020B0604020202020204" pitchFamily="34" charset="0"/>
                <a:cs typeface="Arial" panose="020B0604020202020204" pitchFamily="34" charset="0"/>
              </a:rPr>
              <a:t>Would credit to the original group be given?</a:t>
            </a:r>
          </a:p>
          <a:p>
            <a:endParaRPr lang="en-US" sz="3200" dirty="0">
              <a:latin typeface="Arial"/>
              <a:cs typeface="Arial"/>
            </a:endParaRPr>
          </a:p>
        </p:txBody>
      </p:sp>
    </p:spTree>
    <p:extLst>
      <p:ext uri="{BB962C8B-B14F-4D97-AF65-F5344CB8AC3E}">
        <p14:creationId xmlns:p14="http://schemas.microsoft.com/office/powerpoint/2010/main" val="8771034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7EB70-85F4-574B-B4BC-600ABC38DE8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66128CE-050C-1E44-97D3-5124D3D49367}"/>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7275919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3724096"/>
          </a:xfrm>
          <a:prstGeom prst="rect">
            <a:avLst/>
          </a:prstGeom>
          <a:noFill/>
        </p:spPr>
        <p:txBody>
          <a:bodyPr wrap="square" rtlCol="0">
            <a:spAutoFit/>
          </a:bodyPr>
          <a:lstStyle/>
          <a:p>
            <a:r>
              <a:rPr lang="en-US" sz="3200" b="1" dirty="0">
                <a:latin typeface="Arial"/>
                <a:cs typeface="Arial"/>
              </a:rPr>
              <a:t>Discussion Questions:</a:t>
            </a:r>
          </a:p>
          <a:p>
            <a:endParaRPr lang="en-US" sz="3200" b="1" dirty="0">
              <a:latin typeface="Arial"/>
              <a:cs typeface="Arial"/>
            </a:endParaRPr>
          </a:p>
          <a:p>
            <a:r>
              <a:rPr lang="en-US" sz="2800" dirty="0">
                <a:latin typeface="Arial" panose="020B0604020202020204" pitchFamily="34" charset="0"/>
                <a:cs typeface="Arial" panose="020B0604020202020204" pitchFamily="34" charset="0"/>
              </a:rPr>
              <a:t>In the reading, Pham discusses the new Asian creative class and concludes that Asian super bloggers contribute to global fashion by having influence in both Western, Asian, and other markets. </a:t>
            </a:r>
            <a:endParaRPr lang="en-US" sz="3200" dirty="0">
              <a:latin typeface="Arial"/>
              <a:cs typeface="Arial"/>
            </a:endParaRPr>
          </a:p>
          <a:p>
            <a:endParaRPr lang="en-US" sz="3200" dirty="0">
              <a:latin typeface="Arial"/>
              <a:cs typeface="Arial"/>
            </a:endParaRPr>
          </a:p>
        </p:txBody>
      </p:sp>
    </p:spTree>
    <p:extLst>
      <p:ext uri="{BB962C8B-B14F-4D97-AF65-F5344CB8AC3E}">
        <p14:creationId xmlns:p14="http://schemas.microsoft.com/office/powerpoint/2010/main" val="22422897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5016758"/>
          </a:xfrm>
          <a:prstGeom prst="rect">
            <a:avLst/>
          </a:prstGeom>
          <a:noFill/>
        </p:spPr>
        <p:txBody>
          <a:bodyPr wrap="square" rtlCol="0">
            <a:spAutoFit/>
          </a:bodyPr>
          <a:lstStyle/>
          <a:p>
            <a:r>
              <a:rPr lang="en-US" sz="3200" b="1" dirty="0">
                <a:latin typeface="Arial"/>
                <a:cs typeface="Arial"/>
              </a:rPr>
              <a:t>Discussion Questions:</a:t>
            </a:r>
          </a:p>
          <a:p>
            <a:endParaRPr lang="en-US" sz="3200" b="1" dirty="0">
              <a:latin typeface="Arial"/>
              <a:cs typeface="Arial"/>
            </a:endParaRPr>
          </a:p>
          <a:p>
            <a:r>
              <a:rPr lang="en-US" sz="2800" dirty="0">
                <a:latin typeface="Arial" panose="020B0604020202020204" pitchFamily="34" charset="0"/>
                <a:cs typeface="Arial" panose="020B0604020202020204" pitchFamily="34" charset="0"/>
              </a:rPr>
              <a:t>In the reading, Pham discusses the new Asian creative class and concludes that Asian super bloggers contribute to global fashion by having influence in both Western, Asian, and other markets. </a:t>
            </a:r>
          </a:p>
          <a:p>
            <a:endParaRPr lang="en-US" sz="2800" dirty="0">
              <a:solidFill>
                <a:srgbClr val="FFFF00"/>
              </a:solidFill>
              <a:latin typeface="Arial" panose="020B0604020202020204" pitchFamily="34" charset="0"/>
              <a:cs typeface="Arial" panose="020B0604020202020204" pitchFamily="34" charset="0"/>
            </a:endParaRPr>
          </a:p>
          <a:p>
            <a:r>
              <a:rPr lang="en-US" sz="2800" dirty="0">
                <a:solidFill>
                  <a:srgbClr val="FFFF00"/>
                </a:solidFill>
                <a:latin typeface="Arial" panose="020B0604020202020204" pitchFamily="34" charset="0"/>
                <a:cs typeface="Arial" panose="020B0604020202020204" pitchFamily="34" charset="0"/>
              </a:rPr>
              <a:t>Do you see evidence of such globalized Asians in your case study?  </a:t>
            </a:r>
            <a:endParaRPr lang="en-US" sz="3200" dirty="0">
              <a:latin typeface="Arial"/>
              <a:cs typeface="Arial"/>
            </a:endParaRPr>
          </a:p>
          <a:p>
            <a:endParaRPr lang="en-US" sz="3200" dirty="0">
              <a:latin typeface="Arial"/>
              <a:cs typeface="Arial"/>
            </a:endParaRPr>
          </a:p>
        </p:txBody>
      </p:sp>
    </p:spTree>
    <p:extLst>
      <p:ext uri="{BB962C8B-B14F-4D97-AF65-F5344CB8AC3E}">
        <p14:creationId xmlns:p14="http://schemas.microsoft.com/office/powerpoint/2010/main" val="42558474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5447645"/>
          </a:xfrm>
          <a:prstGeom prst="rect">
            <a:avLst/>
          </a:prstGeom>
          <a:noFill/>
        </p:spPr>
        <p:txBody>
          <a:bodyPr wrap="square" rtlCol="0">
            <a:spAutoFit/>
          </a:bodyPr>
          <a:lstStyle/>
          <a:p>
            <a:r>
              <a:rPr lang="en-US" sz="3200" b="1" dirty="0">
                <a:latin typeface="Arial"/>
                <a:cs typeface="Arial"/>
              </a:rPr>
              <a:t>Discussion Questions:</a:t>
            </a:r>
          </a:p>
          <a:p>
            <a:endParaRPr lang="en-US" sz="3200" b="1" dirty="0">
              <a:latin typeface="Arial"/>
              <a:cs typeface="Arial"/>
            </a:endParaRPr>
          </a:p>
          <a:p>
            <a:r>
              <a:rPr lang="en-US" sz="2800" dirty="0">
                <a:latin typeface="Arial" panose="020B0604020202020204" pitchFamily="34" charset="0"/>
                <a:cs typeface="Arial" panose="020B0604020202020204" pitchFamily="34" charset="0"/>
              </a:rPr>
              <a:t>In the reading, Pham discusses the new Asian creative class and concludes that Asian super bloggers contribute to global fashion by having influence in both Western, Asian, and other markets. </a:t>
            </a:r>
            <a:endParaRPr lang="en-US" sz="2800" dirty="0">
              <a:solidFill>
                <a:srgbClr val="FFFF00"/>
              </a:solidFill>
              <a:latin typeface="Arial" panose="020B0604020202020204" pitchFamily="34" charset="0"/>
              <a:cs typeface="Arial" panose="020B0604020202020204" pitchFamily="34" charset="0"/>
            </a:endParaRPr>
          </a:p>
          <a:p>
            <a:endParaRPr lang="en-US" sz="2800" dirty="0">
              <a:solidFill>
                <a:srgbClr val="FFFF00"/>
              </a:solidFill>
              <a:latin typeface="Arial" panose="020B0604020202020204" pitchFamily="34" charset="0"/>
              <a:cs typeface="Arial" panose="020B0604020202020204" pitchFamily="34" charset="0"/>
            </a:endParaRPr>
          </a:p>
          <a:p>
            <a:r>
              <a:rPr lang="en-US" sz="2800" dirty="0">
                <a:solidFill>
                  <a:srgbClr val="FFFF00"/>
                </a:solidFill>
                <a:latin typeface="Arial" panose="020B0604020202020204" pitchFamily="34" charset="0"/>
                <a:cs typeface="Arial" panose="020B0604020202020204" pitchFamily="34" charset="0"/>
              </a:rPr>
              <a:t>And how does their self-fashioning change the conversation on Asian American representation? (e.g. is global/Western more popular?  </a:t>
            </a:r>
            <a:endParaRPr lang="en-US" sz="3200" dirty="0">
              <a:latin typeface="Arial"/>
              <a:cs typeface="Arial"/>
            </a:endParaRPr>
          </a:p>
          <a:p>
            <a:endParaRPr lang="en-US" sz="3200" dirty="0">
              <a:latin typeface="Arial"/>
              <a:cs typeface="Arial"/>
            </a:endParaRPr>
          </a:p>
        </p:txBody>
      </p:sp>
    </p:spTree>
    <p:extLst>
      <p:ext uri="{BB962C8B-B14F-4D97-AF65-F5344CB8AC3E}">
        <p14:creationId xmlns:p14="http://schemas.microsoft.com/office/powerpoint/2010/main" val="19167592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5940088"/>
          </a:xfrm>
          <a:prstGeom prst="rect">
            <a:avLst/>
          </a:prstGeom>
          <a:noFill/>
        </p:spPr>
        <p:txBody>
          <a:bodyPr wrap="square" rtlCol="0">
            <a:spAutoFit/>
          </a:bodyPr>
          <a:lstStyle/>
          <a:p>
            <a:r>
              <a:rPr lang="en-US" sz="3200" b="1" dirty="0">
                <a:latin typeface="Arial"/>
                <a:cs typeface="Arial"/>
              </a:rPr>
              <a:t>Discussion Questions:</a:t>
            </a:r>
          </a:p>
          <a:p>
            <a:endParaRPr lang="en-US" sz="3200" b="1" dirty="0">
              <a:latin typeface="Arial"/>
              <a:cs typeface="Arial"/>
            </a:endParaRPr>
          </a:p>
          <a:p>
            <a:r>
              <a:rPr lang="en-US" sz="2800" dirty="0">
                <a:latin typeface="Arial" panose="020B0604020202020204" pitchFamily="34" charset="0"/>
                <a:cs typeface="Arial" panose="020B0604020202020204" pitchFamily="34" charset="0"/>
              </a:rPr>
              <a:t>In the reading, Pham discusses the new Asian creative class and concludes that Asian super bloggers contribute to global fashion by having influence in both Western, Asian, and other markets. </a:t>
            </a:r>
          </a:p>
          <a:p>
            <a:endParaRPr lang="en-US" sz="2800" dirty="0">
              <a:solidFill>
                <a:srgbClr val="FFFF00"/>
              </a:solidFill>
              <a:latin typeface="Arial" panose="020B0604020202020204" pitchFamily="34" charset="0"/>
              <a:cs typeface="Arial" panose="020B0604020202020204" pitchFamily="34" charset="0"/>
            </a:endParaRPr>
          </a:p>
          <a:p>
            <a:r>
              <a:rPr lang="en-US" sz="2800" dirty="0">
                <a:solidFill>
                  <a:srgbClr val="FFFF00"/>
                </a:solidFill>
                <a:latin typeface="Arial" panose="020B0604020202020204" pitchFamily="34" charset="0"/>
                <a:cs typeface="Arial" panose="020B0604020202020204" pitchFamily="34" charset="0"/>
              </a:rPr>
              <a:t>Are they disrupting or rebelling against existing stereotypes of Asians in America (e.g. dragon ladies)?</a:t>
            </a:r>
          </a:p>
          <a:p>
            <a:endParaRPr lang="en-US" sz="3200" dirty="0">
              <a:latin typeface="Arial"/>
              <a:cs typeface="Arial"/>
            </a:endParaRPr>
          </a:p>
          <a:p>
            <a:endParaRPr lang="en-US" sz="3200" dirty="0">
              <a:latin typeface="Arial"/>
              <a:cs typeface="Arial"/>
            </a:endParaRPr>
          </a:p>
        </p:txBody>
      </p:sp>
    </p:spTree>
    <p:extLst>
      <p:ext uri="{BB962C8B-B14F-4D97-AF65-F5344CB8AC3E}">
        <p14:creationId xmlns:p14="http://schemas.microsoft.com/office/powerpoint/2010/main" val="36204874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5447645"/>
          </a:xfrm>
          <a:prstGeom prst="rect">
            <a:avLst/>
          </a:prstGeom>
          <a:noFill/>
        </p:spPr>
        <p:txBody>
          <a:bodyPr wrap="square" rtlCol="0">
            <a:spAutoFit/>
          </a:bodyPr>
          <a:lstStyle/>
          <a:p>
            <a:r>
              <a:rPr lang="en-US" sz="3200" b="1" dirty="0">
                <a:latin typeface="Arial"/>
                <a:cs typeface="Arial"/>
              </a:rPr>
              <a:t>Discussion Questions:</a:t>
            </a:r>
          </a:p>
          <a:p>
            <a:endParaRPr lang="en-US" sz="3200" b="1" dirty="0">
              <a:latin typeface="Arial"/>
              <a:cs typeface="Arial"/>
            </a:endParaRPr>
          </a:p>
          <a:p>
            <a:r>
              <a:rPr lang="en-US" sz="2800" dirty="0">
                <a:latin typeface="Arial" panose="020B0604020202020204" pitchFamily="34" charset="0"/>
                <a:cs typeface="Arial" panose="020B0604020202020204" pitchFamily="34" charset="0"/>
              </a:rPr>
              <a:t>In the reading, Pham discusses the new Asian creative class and concludes that Asian super bloggers contribute to global fashion by having influence in both Western, Asian, and other markets. </a:t>
            </a:r>
          </a:p>
          <a:p>
            <a:endParaRPr lang="en-US" sz="2800" dirty="0">
              <a:solidFill>
                <a:srgbClr val="FFFF00"/>
              </a:solidFill>
              <a:latin typeface="Arial" panose="020B0604020202020204" pitchFamily="34" charset="0"/>
              <a:cs typeface="Arial" panose="020B0604020202020204" pitchFamily="34" charset="0"/>
            </a:endParaRPr>
          </a:p>
          <a:p>
            <a:r>
              <a:rPr lang="en-US" sz="2800" dirty="0">
                <a:solidFill>
                  <a:srgbClr val="FFFF00"/>
                </a:solidFill>
                <a:latin typeface="Arial" panose="020B0604020202020204" pitchFamily="34" charset="0"/>
                <a:cs typeface="Arial" panose="020B0604020202020204" pitchFamily="34" charset="0"/>
              </a:rPr>
              <a:t>Are influencers who are not explicitly trying to combat social and racial issues regarding Asian Americans aware of the message they send? </a:t>
            </a:r>
            <a:endParaRPr lang="en-US" sz="3200" dirty="0">
              <a:latin typeface="Arial"/>
              <a:cs typeface="Arial"/>
            </a:endParaRPr>
          </a:p>
          <a:p>
            <a:endParaRPr lang="en-US" sz="3200" dirty="0">
              <a:latin typeface="Arial"/>
              <a:cs typeface="Arial"/>
            </a:endParaRPr>
          </a:p>
        </p:txBody>
      </p:sp>
    </p:spTree>
    <p:extLst>
      <p:ext uri="{BB962C8B-B14F-4D97-AF65-F5344CB8AC3E}">
        <p14:creationId xmlns:p14="http://schemas.microsoft.com/office/powerpoint/2010/main" val="1955360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5509200"/>
          </a:xfrm>
          <a:prstGeom prst="rect">
            <a:avLst/>
          </a:prstGeom>
          <a:noFill/>
        </p:spPr>
        <p:txBody>
          <a:bodyPr wrap="square" rtlCol="0">
            <a:spAutoFit/>
          </a:bodyPr>
          <a:lstStyle/>
          <a:p>
            <a:r>
              <a:rPr lang="en-US" sz="3200" b="1" dirty="0">
                <a:latin typeface="Arial"/>
                <a:cs typeface="Arial"/>
              </a:rPr>
              <a:t>Discussion Questions:</a:t>
            </a:r>
          </a:p>
          <a:p>
            <a:endParaRPr lang="en-US" sz="3200" b="1" dirty="0">
              <a:latin typeface="Arial"/>
              <a:cs typeface="Arial"/>
            </a:endParaRPr>
          </a:p>
          <a:p>
            <a:r>
              <a:rPr lang="en-US" sz="2800" dirty="0">
                <a:latin typeface="Arial" panose="020B0604020202020204" pitchFamily="34" charset="0"/>
                <a:cs typeface="Arial" panose="020B0604020202020204" pitchFamily="34" charset="0"/>
              </a:rPr>
              <a:t>In the reading, Pham discusses the new Asian creative class and concludes that Asian super bloggers contribute to global fashion by having influence in both Western, Asian, and other markets. </a:t>
            </a:r>
          </a:p>
          <a:p>
            <a:endParaRPr lang="en-US" sz="2800" dirty="0">
              <a:solidFill>
                <a:srgbClr val="FFFF00"/>
              </a:solidFill>
              <a:latin typeface="Arial" panose="020B0604020202020204" pitchFamily="34" charset="0"/>
              <a:cs typeface="Arial" panose="020B0604020202020204" pitchFamily="34" charset="0"/>
            </a:endParaRPr>
          </a:p>
          <a:p>
            <a:r>
              <a:rPr lang="en-US" sz="2800" dirty="0">
                <a:solidFill>
                  <a:srgbClr val="FFFF00"/>
                </a:solidFill>
                <a:latin typeface="Arial" panose="020B0604020202020204" pitchFamily="34" charset="0"/>
                <a:cs typeface="Arial" panose="020B0604020202020204" pitchFamily="34" charset="0"/>
              </a:rPr>
              <a:t>Does the intention behind their use of social media platforms affect such messages?</a:t>
            </a:r>
          </a:p>
          <a:p>
            <a:endParaRPr lang="en-US" sz="3200" dirty="0">
              <a:latin typeface="Arial"/>
              <a:cs typeface="Arial"/>
            </a:endParaRPr>
          </a:p>
          <a:p>
            <a:endParaRPr lang="en-US" sz="3200" dirty="0">
              <a:latin typeface="Arial"/>
              <a:cs typeface="Arial"/>
            </a:endParaRPr>
          </a:p>
        </p:txBody>
      </p:sp>
    </p:spTree>
    <p:extLst>
      <p:ext uri="{BB962C8B-B14F-4D97-AF65-F5344CB8AC3E}">
        <p14:creationId xmlns:p14="http://schemas.microsoft.com/office/powerpoint/2010/main" val="39114018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73580-5F47-3B43-A31F-138504B4D35C}"/>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D0D1D7EE-873D-844C-BBBF-7E6B6882C903}"/>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77976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14716" y="609306"/>
            <a:ext cx="7416116" cy="5918019"/>
          </a:xfrm>
        </p:spPr>
        <p:txBody>
          <a:bodyPr>
            <a:normAutofit/>
          </a:bodyPr>
          <a:lstStyle/>
          <a:p>
            <a:pPr algn="l"/>
            <a:r>
              <a:rPr lang="en-US" b="1" dirty="0">
                <a:latin typeface="Arial"/>
                <a:cs typeface="Arial"/>
              </a:rPr>
              <a:t>This week, we collectively shape the content of the class – not unlike the user-generated content of most social media platforms:</a:t>
            </a:r>
          </a:p>
          <a:p>
            <a:pPr algn="l"/>
            <a:endParaRPr lang="en-US" b="1" dirty="0">
              <a:latin typeface="Arial"/>
              <a:cs typeface="Arial"/>
            </a:endParaRPr>
          </a:p>
          <a:p>
            <a:pPr algn="l"/>
            <a:r>
              <a:rPr lang="en-US" dirty="0">
                <a:solidFill>
                  <a:srgbClr val="FFFF00"/>
                </a:solidFill>
                <a:latin typeface="Arial" panose="020B0604020202020204" pitchFamily="34" charset="0"/>
                <a:cs typeface="Arial" panose="020B0604020202020204" pitchFamily="34" charset="0"/>
              </a:rPr>
              <a:t>Select one case study of Asian American Social Media to present to the class for about 5 minutes.  Connect your presentation to one idea or theory from the class reading.</a:t>
            </a:r>
            <a:endParaRPr lang="en-US" b="1" dirty="0">
              <a:solidFill>
                <a:srgbClr val="FFFF00"/>
              </a:solidFill>
              <a:latin typeface="Arial" panose="020B0604020202020204" pitchFamily="34" charset="0"/>
              <a:cs typeface="Arial" panose="020B0604020202020204" pitchFamily="34" charset="0"/>
            </a:endParaRPr>
          </a:p>
          <a:p>
            <a:pPr algn="l"/>
            <a:endParaRPr lang="en-US" b="1" dirty="0">
              <a:latin typeface="Arial"/>
              <a:cs typeface="Arial"/>
            </a:endParaRPr>
          </a:p>
        </p:txBody>
      </p:sp>
    </p:spTree>
    <p:extLst>
      <p:ext uri="{BB962C8B-B14F-4D97-AF65-F5344CB8AC3E}">
        <p14:creationId xmlns:p14="http://schemas.microsoft.com/office/powerpoint/2010/main" val="25373688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1569660"/>
          </a:xfrm>
          <a:prstGeom prst="rect">
            <a:avLst/>
          </a:prstGeom>
          <a:noFill/>
        </p:spPr>
        <p:txBody>
          <a:bodyPr wrap="square" rtlCol="0">
            <a:spAutoFit/>
          </a:bodyPr>
          <a:lstStyle/>
          <a:p>
            <a:r>
              <a:rPr lang="en-US" sz="3200" b="1" dirty="0">
                <a:latin typeface="Arial"/>
                <a:cs typeface="Arial"/>
              </a:rPr>
              <a:t>Concluding Discussion:</a:t>
            </a:r>
          </a:p>
          <a:p>
            <a:endParaRPr lang="en-US" sz="3200" dirty="0">
              <a:latin typeface="Arial" panose="020B0604020202020204" pitchFamily="34" charset="0"/>
              <a:cs typeface="Arial" panose="020B0604020202020204" pitchFamily="34" charset="0"/>
            </a:endParaRPr>
          </a:p>
          <a:p>
            <a:pPr fontAlgn="base"/>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97700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3539430"/>
          </a:xfrm>
          <a:prstGeom prst="rect">
            <a:avLst/>
          </a:prstGeom>
          <a:noFill/>
        </p:spPr>
        <p:txBody>
          <a:bodyPr wrap="square" rtlCol="0">
            <a:spAutoFit/>
          </a:bodyPr>
          <a:lstStyle/>
          <a:p>
            <a:r>
              <a:rPr lang="en-US" sz="3200" b="1" dirty="0">
                <a:latin typeface="Arial"/>
                <a:cs typeface="Arial"/>
              </a:rPr>
              <a:t>Concluding Discussion:</a:t>
            </a:r>
          </a:p>
          <a:p>
            <a:endParaRPr lang="en-US" sz="3200" b="1" dirty="0">
              <a:latin typeface="Arial"/>
              <a:cs typeface="Arial"/>
            </a:endParaRPr>
          </a:p>
          <a:p>
            <a:r>
              <a:rPr lang="en-US" sz="3200" dirty="0">
                <a:latin typeface="Arial" panose="020B0604020202020204" pitchFamily="34" charset="0"/>
                <a:cs typeface="Arial" panose="020B0604020202020204" pitchFamily="34" charset="0"/>
              </a:rPr>
              <a:t>In her book, Pham argues that Asian superbloggers’ digital practices “rearticulate race and gender as aesthetic strategies of value rather than locations of social difference.” (P.4)</a:t>
            </a:r>
          </a:p>
        </p:txBody>
      </p:sp>
    </p:spTree>
    <p:extLst>
      <p:ext uri="{BB962C8B-B14F-4D97-AF65-F5344CB8AC3E}">
        <p14:creationId xmlns:p14="http://schemas.microsoft.com/office/powerpoint/2010/main" val="4423803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6001643"/>
          </a:xfrm>
          <a:prstGeom prst="rect">
            <a:avLst/>
          </a:prstGeom>
          <a:noFill/>
        </p:spPr>
        <p:txBody>
          <a:bodyPr wrap="square" rtlCol="0">
            <a:spAutoFit/>
          </a:bodyPr>
          <a:lstStyle/>
          <a:p>
            <a:r>
              <a:rPr lang="en-US" sz="3200" b="1" dirty="0">
                <a:latin typeface="Arial"/>
                <a:cs typeface="Arial"/>
              </a:rPr>
              <a:t>Concluding Discussion:</a:t>
            </a:r>
          </a:p>
          <a:p>
            <a:endParaRPr lang="en-US" sz="3200" b="1" dirty="0">
              <a:latin typeface="Arial"/>
              <a:cs typeface="Arial"/>
            </a:endParaRPr>
          </a:p>
          <a:p>
            <a:r>
              <a:rPr lang="en-US" sz="3200" dirty="0">
                <a:latin typeface="Arial" panose="020B0604020202020204" pitchFamily="34" charset="0"/>
                <a:cs typeface="Arial" panose="020B0604020202020204" pitchFamily="34" charset="0"/>
              </a:rPr>
              <a:t>In her book, Pham argues that Asian superbloggers’ digital practices “rearticulate race and gender as aesthetic strategies of value rather than locations of social difference.” (P.4) </a:t>
            </a:r>
            <a:r>
              <a:rPr lang="en-US" sz="3200" dirty="0">
                <a:solidFill>
                  <a:srgbClr val="FFFF00"/>
                </a:solidFill>
                <a:latin typeface="Arial" panose="020B0604020202020204" pitchFamily="34" charset="0"/>
                <a:cs typeface="Arial" panose="020B0604020202020204" pitchFamily="34" charset="0"/>
              </a:rPr>
              <a:t>In your research of Asian Americans on social media, do you find evidence of similar shifts in how race and gender (or sexuality, class, nationality, and other identity markers) are articulated and represented? </a:t>
            </a:r>
          </a:p>
        </p:txBody>
      </p:sp>
    </p:spTree>
    <p:extLst>
      <p:ext uri="{BB962C8B-B14F-4D97-AF65-F5344CB8AC3E}">
        <p14:creationId xmlns:p14="http://schemas.microsoft.com/office/powerpoint/2010/main" val="24188837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2554545"/>
          </a:xfrm>
          <a:prstGeom prst="rect">
            <a:avLst/>
          </a:prstGeom>
          <a:noFill/>
        </p:spPr>
        <p:txBody>
          <a:bodyPr wrap="square" rtlCol="0">
            <a:spAutoFit/>
          </a:bodyPr>
          <a:lstStyle/>
          <a:p>
            <a:r>
              <a:rPr lang="en-US" sz="3200" b="1" dirty="0">
                <a:latin typeface="Arial"/>
                <a:cs typeface="Arial"/>
              </a:rPr>
              <a:t>Concluding Discussion:</a:t>
            </a:r>
          </a:p>
          <a:p>
            <a:endParaRPr lang="en-US" sz="3200" b="1" dirty="0">
              <a:latin typeface="Arial"/>
              <a:cs typeface="Arial"/>
            </a:endParaRPr>
          </a:p>
          <a:p>
            <a:r>
              <a:rPr lang="en-US" sz="3200" dirty="0">
                <a:solidFill>
                  <a:srgbClr val="FFFF00"/>
                </a:solidFill>
                <a:latin typeface="Arial"/>
                <a:cs typeface="Arial"/>
              </a:rPr>
              <a:t>How does the strategies of your case study differ from or is similar to the strategies described by Pham? </a:t>
            </a:r>
            <a:endParaRPr lang="en-US" sz="3200"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22146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069A6-D2DA-D245-8A20-E7C437F1974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DB5D17B5-1A18-9F42-A511-5616B043B3FF}"/>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5880658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3046988"/>
          </a:xfrm>
          <a:prstGeom prst="rect">
            <a:avLst/>
          </a:prstGeom>
          <a:noFill/>
        </p:spPr>
        <p:txBody>
          <a:bodyPr wrap="square" rtlCol="0">
            <a:spAutoFit/>
          </a:bodyPr>
          <a:lstStyle/>
          <a:p>
            <a:r>
              <a:rPr lang="en-US" sz="3200" b="1" dirty="0">
                <a:latin typeface="Arial"/>
                <a:cs typeface="Arial"/>
              </a:rPr>
              <a:t>Concluding Discussion:</a:t>
            </a:r>
          </a:p>
          <a:p>
            <a:endParaRPr lang="en-US" sz="3200" b="1" dirty="0">
              <a:latin typeface="Arial"/>
              <a:cs typeface="Arial"/>
            </a:endParaRPr>
          </a:p>
          <a:p>
            <a:pPr lvl="0"/>
            <a:r>
              <a:rPr lang="en-US" sz="3200" dirty="0">
                <a:latin typeface="Arial" panose="020B0604020202020204" pitchFamily="34" charset="0"/>
                <a:cs typeface="Arial" panose="020B0604020202020204" pitchFamily="34" charset="0"/>
              </a:rPr>
              <a:t>Lopez argues that second generation Asian American YouTubers such as SuperBadFilm are “playing an active role in establishing their own histories”. (P.165)</a:t>
            </a:r>
          </a:p>
        </p:txBody>
      </p:sp>
    </p:spTree>
    <p:extLst>
      <p:ext uri="{BB962C8B-B14F-4D97-AF65-F5344CB8AC3E}">
        <p14:creationId xmlns:p14="http://schemas.microsoft.com/office/powerpoint/2010/main" val="38529599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4524315"/>
          </a:xfrm>
          <a:prstGeom prst="rect">
            <a:avLst/>
          </a:prstGeom>
          <a:noFill/>
        </p:spPr>
        <p:txBody>
          <a:bodyPr wrap="square" rtlCol="0">
            <a:spAutoFit/>
          </a:bodyPr>
          <a:lstStyle/>
          <a:p>
            <a:r>
              <a:rPr lang="en-US" sz="3200" b="1" dirty="0">
                <a:latin typeface="Arial"/>
                <a:cs typeface="Arial"/>
              </a:rPr>
              <a:t>Concluding Discussion:</a:t>
            </a:r>
          </a:p>
          <a:p>
            <a:endParaRPr lang="en-US" sz="3200" b="1" dirty="0">
              <a:latin typeface="Arial"/>
              <a:cs typeface="Arial"/>
            </a:endParaRPr>
          </a:p>
          <a:p>
            <a:pPr lvl="0"/>
            <a:r>
              <a:rPr lang="en-US" sz="3200" dirty="0">
                <a:latin typeface="Arial" panose="020B0604020202020204" pitchFamily="34" charset="0"/>
                <a:cs typeface="Arial" panose="020B0604020202020204" pitchFamily="34" charset="0"/>
              </a:rPr>
              <a:t>Lopez argues that second generation Asian American YouTubers such as SuperBadFilm are “playing an active role in establishing their own histories”. (P.165) </a:t>
            </a:r>
            <a:r>
              <a:rPr lang="en-US" sz="3200" dirty="0">
                <a:solidFill>
                  <a:srgbClr val="FFFF00"/>
                </a:solidFill>
                <a:latin typeface="Arial" panose="020B0604020202020204" pitchFamily="34" charset="0"/>
                <a:cs typeface="Arial" panose="020B0604020202020204" pitchFamily="34" charset="0"/>
              </a:rPr>
              <a:t>Do you see such parallel history-making in your case studies? And if so, what histories are being written and established?</a:t>
            </a:r>
          </a:p>
        </p:txBody>
      </p:sp>
    </p:spTree>
    <p:extLst>
      <p:ext uri="{BB962C8B-B14F-4D97-AF65-F5344CB8AC3E}">
        <p14:creationId xmlns:p14="http://schemas.microsoft.com/office/powerpoint/2010/main" val="2195637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9FAFC-3765-C94D-9203-901C49FFC23B}"/>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9A771F9D-5A78-A246-9BE0-7F6FEE51FA03}"/>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210267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2062103"/>
          </a:xfrm>
          <a:prstGeom prst="rect">
            <a:avLst/>
          </a:prstGeom>
          <a:noFill/>
        </p:spPr>
        <p:txBody>
          <a:bodyPr wrap="square" rtlCol="0">
            <a:spAutoFit/>
          </a:bodyPr>
          <a:lstStyle/>
          <a:p>
            <a:r>
              <a:rPr lang="en-US" sz="3200" b="1" dirty="0">
                <a:latin typeface="Arial"/>
                <a:cs typeface="Arial"/>
              </a:rPr>
              <a:t>Concluding Discussion:</a:t>
            </a:r>
          </a:p>
          <a:p>
            <a:endParaRPr lang="en-US" sz="3200" b="1" dirty="0">
              <a:latin typeface="Arial"/>
              <a:cs typeface="Arial"/>
            </a:endParaRPr>
          </a:p>
          <a:p>
            <a:r>
              <a:rPr lang="en-US" sz="3200" dirty="0">
                <a:solidFill>
                  <a:srgbClr val="FFFF00"/>
                </a:solidFill>
                <a:latin typeface="Arial" panose="020B0604020202020204" pitchFamily="34" charset="0"/>
                <a:cs typeface="Arial" panose="020B0604020202020204" pitchFamily="34" charset="0"/>
              </a:rPr>
              <a:t>What does Kuo mean by the terms “counterpublic” and “solidarity”?  </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67368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4031873"/>
          </a:xfrm>
          <a:prstGeom prst="rect">
            <a:avLst/>
          </a:prstGeom>
          <a:noFill/>
        </p:spPr>
        <p:txBody>
          <a:bodyPr wrap="square" rtlCol="0">
            <a:spAutoFit/>
          </a:bodyPr>
          <a:lstStyle/>
          <a:p>
            <a:r>
              <a:rPr lang="en-US" sz="3200" b="1" dirty="0">
                <a:latin typeface="Arial"/>
                <a:cs typeface="Arial"/>
              </a:rPr>
              <a:t>Concluding Discussion:</a:t>
            </a:r>
          </a:p>
          <a:p>
            <a:endParaRPr lang="en-US" sz="3200" b="1" dirty="0">
              <a:latin typeface="Arial"/>
              <a:cs typeface="Arial"/>
            </a:endParaRPr>
          </a:p>
          <a:p>
            <a:r>
              <a:rPr lang="en-US" sz="3200" dirty="0">
                <a:solidFill>
                  <a:srgbClr val="FFFF00"/>
                </a:solidFill>
                <a:latin typeface="Arial" panose="020B0604020202020204" pitchFamily="34" charset="0"/>
                <a:cs typeface="Arial" panose="020B0604020202020204" pitchFamily="34" charset="0"/>
              </a:rPr>
              <a:t>What does Kuo mean by the terms “counterpublic” and “solidarity”?  And do you see evidences of these phenomena in the case studies you brought to class?</a:t>
            </a:r>
          </a:p>
          <a:p>
            <a:endParaRPr lang="en-US" sz="3200" dirty="0">
              <a:solidFill>
                <a:srgbClr val="FFFF00"/>
              </a:solidFill>
              <a:latin typeface="Arial" panose="020B0604020202020204" pitchFamily="34" charset="0"/>
              <a:cs typeface="Arial" panose="020B0604020202020204" pitchFamily="34" charset="0"/>
            </a:endParaRPr>
          </a:p>
          <a:p>
            <a:r>
              <a:rPr lang="en-US" sz="3200" dirty="0">
                <a:solidFill>
                  <a:srgbClr val="FFFF00"/>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912173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2062103"/>
          </a:xfrm>
          <a:prstGeom prst="rect">
            <a:avLst/>
          </a:prstGeom>
          <a:noFill/>
        </p:spPr>
        <p:txBody>
          <a:bodyPr wrap="square" rtlCol="0">
            <a:spAutoFit/>
          </a:bodyPr>
          <a:lstStyle/>
          <a:p>
            <a:r>
              <a:rPr lang="en-US" sz="3200" b="1" dirty="0">
                <a:latin typeface="Arial"/>
                <a:cs typeface="Arial"/>
              </a:rPr>
              <a:t>Discussion Format:</a:t>
            </a:r>
          </a:p>
          <a:p>
            <a:endParaRPr lang="en-US" sz="3200" b="1" dirty="0">
              <a:latin typeface="Arial"/>
              <a:cs typeface="Arial"/>
            </a:endParaRPr>
          </a:p>
          <a:p>
            <a:endParaRPr lang="en-US" sz="3200" dirty="0">
              <a:latin typeface="Arial"/>
              <a:cs typeface="Arial"/>
            </a:endParaRPr>
          </a:p>
          <a:p>
            <a:endParaRPr lang="en-US" sz="3200" dirty="0">
              <a:latin typeface="Arial"/>
              <a:cs typeface="Arial"/>
            </a:endParaRPr>
          </a:p>
        </p:txBody>
      </p:sp>
    </p:spTree>
    <p:extLst>
      <p:ext uri="{BB962C8B-B14F-4D97-AF65-F5344CB8AC3E}">
        <p14:creationId xmlns:p14="http://schemas.microsoft.com/office/powerpoint/2010/main" val="9848341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6494085"/>
          </a:xfrm>
          <a:prstGeom prst="rect">
            <a:avLst/>
          </a:prstGeom>
          <a:noFill/>
        </p:spPr>
        <p:txBody>
          <a:bodyPr wrap="square" rtlCol="0">
            <a:spAutoFit/>
          </a:bodyPr>
          <a:lstStyle/>
          <a:p>
            <a:r>
              <a:rPr lang="en-US" sz="3200" b="1" dirty="0">
                <a:latin typeface="Arial"/>
                <a:cs typeface="Arial"/>
              </a:rPr>
              <a:t>Concluding Discussion:</a:t>
            </a:r>
          </a:p>
          <a:p>
            <a:endParaRPr lang="en-US" sz="3200" b="1" dirty="0">
              <a:latin typeface="Arial"/>
              <a:cs typeface="Arial"/>
            </a:endParaRPr>
          </a:p>
          <a:p>
            <a:r>
              <a:rPr lang="en-US" sz="3200" dirty="0">
                <a:solidFill>
                  <a:srgbClr val="FFFF00"/>
                </a:solidFill>
                <a:latin typeface="Arial" panose="020B0604020202020204" pitchFamily="34" charset="0"/>
                <a:cs typeface="Arial" panose="020B0604020202020204" pitchFamily="34" charset="0"/>
              </a:rPr>
              <a:t>What does Kuo mean by the terms “counterpublic” and “solidarity”?  And do you see evidences of these phenomena in the case studies you brought to class?</a:t>
            </a:r>
          </a:p>
          <a:p>
            <a:endParaRPr lang="en-US" sz="3200" dirty="0">
              <a:solidFill>
                <a:srgbClr val="FFFF00"/>
              </a:solidFill>
              <a:latin typeface="Arial" panose="020B0604020202020204" pitchFamily="34" charset="0"/>
              <a:cs typeface="Arial" panose="020B0604020202020204" pitchFamily="34" charset="0"/>
            </a:endParaRPr>
          </a:p>
          <a:p>
            <a:r>
              <a:rPr lang="en-US" sz="3200" dirty="0">
                <a:solidFill>
                  <a:srgbClr val="FFFF00"/>
                </a:solidFill>
                <a:latin typeface="Arial" panose="020B0604020202020204" pitchFamily="34" charset="0"/>
                <a:cs typeface="Arial" panose="020B0604020202020204" pitchFamily="34" charset="0"/>
              </a:rPr>
              <a:t>What separates a normal person using social media to address issues from an influencer? Does this person still have an effect on a certain movement? Would it matter if the person was Asian American?</a:t>
            </a:r>
          </a:p>
          <a:p>
            <a:r>
              <a:rPr lang="en-US" sz="3200" dirty="0">
                <a:solidFill>
                  <a:srgbClr val="FFFF00"/>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364523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4524315"/>
          </a:xfrm>
          <a:prstGeom prst="rect">
            <a:avLst/>
          </a:prstGeom>
          <a:noFill/>
        </p:spPr>
        <p:txBody>
          <a:bodyPr wrap="square" rtlCol="0">
            <a:spAutoFit/>
          </a:bodyPr>
          <a:lstStyle/>
          <a:p>
            <a:r>
              <a:rPr lang="en-US" sz="3200" b="1" dirty="0">
                <a:latin typeface="Arial"/>
                <a:cs typeface="Arial"/>
              </a:rPr>
              <a:t>Discussion Format:</a:t>
            </a:r>
          </a:p>
          <a:p>
            <a:endParaRPr lang="en-US" sz="3200" b="1" dirty="0">
              <a:latin typeface="Arial"/>
              <a:cs typeface="Arial"/>
            </a:endParaRPr>
          </a:p>
          <a:p>
            <a:r>
              <a:rPr lang="en-US" sz="3200" dirty="0">
                <a:solidFill>
                  <a:srgbClr val="FFFF00"/>
                </a:solidFill>
                <a:latin typeface="Arial"/>
                <a:cs typeface="Arial"/>
              </a:rPr>
              <a:t>We pause for discussion every 4-5 presentations.  The discussion questions were formulated by myself and the student presenters, and we will facilitate the discussions together.</a:t>
            </a:r>
          </a:p>
          <a:p>
            <a:endParaRPr lang="en-US" sz="3200" dirty="0">
              <a:latin typeface="Arial"/>
              <a:cs typeface="Arial"/>
            </a:endParaRPr>
          </a:p>
          <a:p>
            <a:endParaRPr lang="en-US" sz="3200" dirty="0">
              <a:latin typeface="Arial"/>
              <a:cs typeface="Arial"/>
            </a:endParaRPr>
          </a:p>
        </p:txBody>
      </p:sp>
    </p:spTree>
    <p:extLst>
      <p:ext uri="{BB962C8B-B14F-4D97-AF65-F5344CB8AC3E}">
        <p14:creationId xmlns:p14="http://schemas.microsoft.com/office/powerpoint/2010/main" val="341284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1354217"/>
          </a:xfrm>
          <a:prstGeom prst="rect">
            <a:avLst/>
          </a:prstGeom>
          <a:noFill/>
        </p:spPr>
        <p:txBody>
          <a:bodyPr wrap="square" rtlCol="0">
            <a:spAutoFit/>
          </a:bodyPr>
          <a:lstStyle/>
          <a:p>
            <a:r>
              <a:rPr lang="en-US" sz="3200" b="1" dirty="0">
                <a:latin typeface="Arial"/>
                <a:cs typeface="Arial"/>
              </a:rPr>
              <a:t>Discussion Questions:</a:t>
            </a:r>
          </a:p>
          <a:p>
            <a:endParaRPr lang="en-US" sz="3200" b="1" dirty="0">
              <a:latin typeface="Arial"/>
              <a:cs typeface="Arial"/>
            </a:endParaRPr>
          </a:p>
          <a:p>
            <a:endParaRPr lang="en-US" dirty="0"/>
          </a:p>
        </p:txBody>
      </p:sp>
    </p:spTree>
    <p:extLst>
      <p:ext uri="{BB962C8B-B14F-4D97-AF65-F5344CB8AC3E}">
        <p14:creationId xmlns:p14="http://schemas.microsoft.com/office/powerpoint/2010/main" val="2905794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2554545"/>
          </a:xfrm>
          <a:prstGeom prst="rect">
            <a:avLst/>
          </a:prstGeom>
          <a:noFill/>
        </p:spPr>
        <p:txBody>
          <a:bodyPr wrap="square" rtlCol="0">
            <a:spAutoFit/>
          </a:bodyPr>
          <a:lstStyle/>
          <a:p>
            <a:r>
              <a:rPr lang="en-US" sz="3200" b="1" dirty="0">
                <a:latin typeface="Arial"/>
                <a:cs typeface="Arial"/>
              </a:rPr>
              <a:t>Discussion Questions:</a:t>
            </a:r>
          </a:p>
          <a:p>
            <a:endParaRPr lang="en-US" sz="3200" b="1" dirty="0">
              <a:latin typeface="Arial"/>
              <a:cs typeface="Arial"/>
            </a:endParaRPr>
          </a:p>
          <a:p>
            <a:pPr fontAlgn="base"/>
            <a:r>
              <a:rPr lang="en-US" sz="3200" dirty="0">
                <a:latin typeface="Arial" panose="020B0604020202020204" pitchFamily="34" charset="0"/>
                <a:cs typeface="Arial" panose="020B0604020202020204" pitchFamily="34" charset="0"/>
              </a:rPr>
              <a:t>In her book, Pham understands Asian superbloggers as a “model minority” labor force for the modern era.  </a:t>
            </a:r>
          </a:p>
        </p:txBody>
      </p:sp>
    </p:spTree>
    <p:extLst>
      <p:ext uri="{BB962C8B-B14F-4D97-AF65-F5344CB8AC3E}">
        <p14:creationId xmlns:p14="http://schemas.microsoft.com/office/powerpoint/2010/main" val="991920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3539430"/>
          </a:xfrm>
          <a:prstGeom prst="rect">
            <a:avLst/>
          </a:prstGeom>
          <a:noFill/>
        </p:spPr>
        <p:txBody>
          <a:bodyPr wrap="square" rtlCol="0">
            <a:spAutoFit/>
          </a:bodyPr>
          <a:lstStyle/>
          <a:p>
            <a:r>
              <a:rPr lang="en-US" sz="3200" b="1" dirty="0">
                <a:latin typeface="Arial"/>
                <a:cs typeface="Arial"/>
              </a:rPr>
              <a:t>Discussion Questions:</a:t>
            </a:r>
          </a:p>
          <a:p>
            <a:endParaRPr lang="en-US" sz="3200" b="1" dirty="0">
              <a:latin typeface="Arial"/>
              <a:cs typeface="Arial"/>
            </a:endParaRPr>
          </a:p>
          <a:p>
            <a:pPr fontAlgn="base"/>
            <a:r>
              <a:rPr lang="en-US" sz="3200" dirty="0">
                <a:latin typeface="Arial" panose="020B0604020202020204" pitchFamily="34" charset="0"/>
                <a:cs typeface="Arial" panose="020B0604020202020204" pitchFamily="34" charset="0"/>
              </a:rPr>
              <a:t>In her book, Pham understands Asian superbloggers as a “model minority” labor force for the modern era.  </a:t>
            </a:r>
            <a:r>
              <a:rPr lang="en-US" sz="3200" dirty="0">
                <a:solidFill>
                  <a:srgbClr val="FFFF00"/>
                </a:solidFill>
                <a:latin typeface="Arial" panose="020B0604020202020204" pitchFamily="34" charset="0"/>
                <a:cs typeface="Arial" panose="020B0604020202020204" pitchFamily="34" charset="0"/>
              </a:rPr>
              <a:t>Would you consider your case study in the same vein?</a:t>
            </a:r>
          </a:p>
          <a:p>
            <a:pPr fontAlgn="base"/>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3502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464880"/>
            <a:ext cx="8364626" cy="2554545"/>
          </a:xfrm>
          <a:prstGeom prst="rect">
            <a:avLst/>
          </a:prstGeom>
          <a:noFill/>
        </p:spPr>
        <p:txBody>
          <a:bodyPr wrap="square" rtlCol="0">
            <a:spAutoFit/>
          </a:bodyPr>
          <a:lstStyle/>
          <a:p>
            <a:r>
              <a:rPr lang="en-US" sz="3200" b="1" dirty="0">
                <a:latin typeface="Arial"/>
                <a:cs typeface="Arial"/>
              </a:rPr>
              <a:t>Discussion Questions:</a:t>
            </a:r>
          </a:p>
          <a:p>
            <a:pPr fontAlgn="base"/>
            <a:endParaRPr lang="en-US" sz="3200" b="1" dirty="0">
              <a:latin typeface="Arial"/>
              <a:cs typeface="Arial"/>
            </a:endParaRPr>
          </a:p>
          <a:p>
            <a:pPr fontAlgn="base"/>
            <a:r>
              <a:rPr lang="en-US" sz="3200" dirty="0">
                <a:latin typeface="Arial"/>
                <a:cs typeface="Arial"/>
              </a:rPr>
              <a:t>Pham links the Asian </a:t>
            </a:r>
            <a:r>
              <a:rPr lang="en-US" sz="3200" dirty="0">
                <a:latin typeface="Arial" panose="020B0604020202020204" pitchFamily="34" charset="0"/>
                <a:cs typeface="Arial" panose="020B0604020202020204" pitchFamily="34" charset="0"/>
              </a:rPr>
              <a:t>fashion bloggers she studies to garment workers - a pre-digital fashion labor force. </a:t>
            </a:r>
            <a:endParaRPr lang="en-US" sz="3200" dirty="0">
              <a:latin typeface="Arial"/>
              <a:cs typeface="Arial"/>
            </a:endParaRPr>
          </a:p>
        </p:txBody>
      </p:sp>
    </p:spTree>
    <p:extLst>
      <p:ext uri="{BB962C8B-B14F-4D97-AF65-F5344CB8AC3E}">
        <p14:creationId xmlns:p14="http://schemas.microsoft.com/office/powerpoint/2010/main" val="22545014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4477</TotalTime>
  <Words>1365</Words>
  <Application>Microsoft Macintosh PowerPoint</Application>
  <PresentationFormat>On-screen Show (4:3)</PresentationFormat>
  <Paragraphs>125</Paragraphs>
  <Slides>40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40</vt:i4>
      </vt:variant>
    </vt:vector>
  </HeadingPairs>
  <TitlesOfParts>
    <vt:vector size="43" baseType="lpstr">
      <vt:lpstr>Arial</vt:lpstr>
      <vt:lpstr>Calibri</vt:lpstr>
      <vt:lpstr>Office Theme</vt:lpstr>
      <vt:lpstr>ASIAN AMERICANS IN MEDIA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Pitzer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 OFF-SCREEN</dc:title>
  <dc:creator>localuser</dc:creator>
  <cp:lastModifiedBy>Ming-Yuen Ma</cp:lastModifiedBy>
  <cp:revision>227</cp:revision>
  <dcterms:created xsi:type="dcterms:W3CDTF">2010-12-29T21:54:42Z</dcterms:created>
  <dcterms:modified xsi:type="dcterms:W3CDTF">2019-11-19T20:26:39Z</dcterms:modified>
</cp:coreProperties>
</file>