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68" r:id="rId4"/>
    <p:sldId id="315" r:id="rId5"/>
    <p:sldId id="343" r:id="rId6"/>
    <p:sldId id="296" r:id="rId7"/>
    <p:sldId id="344" r:id="rId8"/>
    <p:sldId id="316" r:id="rId9"/>
    <p:sldId id="345" r:id="rId10"/>
    <p:sldId id="332" r:id="rId11"/>
    <p:sldId id="336" r:id="rId12"/>
    <p:sldId id="295" r:id="rId13"/>
    <p:sldId id="333" r:id="rId14"/>
    <p:sldId id="335" r:id="rId15"/>
    <p:sldId id="331" r:id="rId16"/>
    <p:sldId id="337" r:id="rId17"/>
    <p:sldId id="338" r:id="rId18"/>
    <p:sldId id="339" r:id="rId19"/>
    <p:sldId id="340" r:id="rId20"/>
    <p:sldId id="341" r:id="rId21"/>
    <p:sldId id="34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6" d="100"/>
          <a:sy n="106" d="100"/>
        </p:scale>
        <p:origin x="-32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602E06-6383-CD41-A89C-C18DB2948F67}" type="datetimeFigureOut">
              <a:rPr lang="en-US" smtClean="0"/>
              <a:pPr/>
              <a:t>9/16/15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02E06-6383-CD41-A89C-C18DB2948F67}" type="datetimeFigureOut">
              <a:rPr lang="en-US" smtClean="0"/>
              <a:pPr/>
              <a:t>9/16/15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02E06-6383-CD41-A89C-C18DB2948F67}" type="datetimeFigureOut">
              <a:rPr lang="en-US" smtClean="0"/>
              <a:pPr/>
              <a:t>9/16/15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02E06-6383-CD41-A89C-C18DB2948F67}" type="datetimeFigureOut">
              <a:rPr lang="en-US" smtClean="0"/>
              <a:pPr/>
              <a:t>9/16/15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602E06-6383-CD41-A89C-C18DB2948F67}" type="datetimeFigureOut">
              <a:rPr lang="en-US" smtClean="0"/>
              <a:pPr/>
              <a:t>9/16/15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602E06-6383-CD41-A89C-C18DB2948F67}" type="datetimeFigureOut">
              <a:rPr lang="en-US" smtClean="0"/>
              <a:pPr/>
              <a:t>9/16/15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602E06-6383-CD41-A89C-C18DB2948F67}" type="datetimeFigureOut">
              <a:rPr lang="en-US" smtClean="0"/>
              <a:pPr/>
              <a:t>9/16/15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602E06-6383-CD41-A89C-C18DB2948F67}" type="datetimeFigureOut">
              <a:rPr lang="en-US" smtClean="0"/>
              <a:pPr/>
              <a:t>9/16/15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2E06-6383-CD41-A89C-C18DB2948F67}" type="datetimeFigureOut">
              <a:rPr lang="en-US" smtClean="0"/>
              <a:pPr/>
              <a:t>9/16/15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9/16/15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9/16/15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2E06-6383-CD41-A89C-C18DB2948F67}" type="datetimeFigureOut">
              <a:rPr lang="en-US" smtClean="0"/>
              <a:pPr/>
              <a:t>9/16/15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AD372-DC91-424A-9BC0-BEF46D0A27C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1247"/>
            <a:ext cx="7772400" cy="1470025"/>
          </a:xfrm>
        </p:spPr>
        <p:txBody>
          <a:bodyPr/>
          <a:lstStyle/>
          <a:p>
            <a:r>
              <a:rPr lang="en-US" b="1" dirty="0" smtClean="0">
                <a:latin typeface="Arial"/>
                <a:cs typeface="Arial"/>
              </a:rPr>
              <a:t>ASIAN AMERICANS IN MEDIA</a:t>
            </a:r>
            <a:endParaRPr lang="en-US" b="1" dirty="0">
              <a:latin typeface="Arial"/>
              <a:cs typeface="Arial"/>
            </a:endParaRPr>
          </a:p>
        </p:txBody>
      </p:sp>
      <p:sp>
        <p:nvSpPr>
          <p:cNvPr id="3" name="Subtitle 2"/>
          <p:cNvSpPr>
            <a:spLocks noGrp="1"/>
          </p:cNvSpPr>
          <p:nvPr>
            <p:ph type="subTitle" idx="1"/>
          </p:nvPr>
        </p:nvSpPr>
        <p:spPr>
          <a:xfrm>
            <a:off x="394550" y="3926952"/>
            <a:ext cx="8359523" cy="2607412"/>
          </a:xfrm>
        </p:spPr>
        <p:txBody>
          <a:bodyPr>
            <a:normAutofit/>
          </a:bodyPr>
          <a:lstStyle/>
          <a:p>
            <a:r>
              <a:rPr lang="en-US" sz="4000" b="1" dirty="0" smtClean="0">
                <a:latin typeface="Arial"/>
                <a:cs typeface="Arial"/>
              </a:rPr>
              <a:t>Week 3: The ‘Good’ Chinese —</a:t>
            </a:r>
            <a:r>
              <a:rPr lang="en-US" sz="4000" b="1" i="1" dirty="0" smtClean="0">
                <a:latin typeface="Arial"/>
                <a:cs typeface="Arial"/>
              </a:rPr>
              <a:t>The Good Earth</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0883" y="220668"/>
            <a:ext cx="8685299" cy="6494085"/>
          </a:xfrm>
          <a:prstGeom prst="rect">
            <a:avLst/>
          </a:prstGeom>
          <a:noFill/>
        </p:spPr>
        <p:txBody>
          <a:bodyPr wrap="square" rtlCol="0">
            <a:spAutoFit/>
          </a:bodyPr>
          <a:lstStyle/>
          <a:p>
            <a:pPr marL="457200" lvl="0" indent="-457200">
              <a:buFont typeface="Arial"/>
              <a:buChar char="•"/>
            </a:pPr>
            <a:r>
              <a:rPr lang="en-US" sz="3200" dirty="0">
                <a:latin typeface="Arial"/>
                <a:cs typeface="Arial"/>
              </a:rPr>
              <a:t>A Chinese village re-constructed in Chatsworth, CA.</a:t>
            </a:r>
          </a:p>
          <a:p>
            <a:endParaRPr lang="en-US" sz="3200" dirty="0" smtClean="0">
              <a:latin typeface="Arial"/>
              <a:cs typeface="Arial"/>
            </a:endParaRPr>
          </a:p>
          <a:p>
            <a:pPr marL="457200" lvl="0" indent="-457200">
              <a:buFont typeface="Arial"/>
              <a:buChar char="•"/>
            </a:pPr>
            <a:r>
              <a:rPr lang="en-US" sz="3200" dirty="0">
                <a:latin typeface="Arial"/>
                <a:cs typeface="Arial"/>
              </a:rPr>
              <a:t>Tom </a:t>
            </a:r>
            <a:r>
              <a:rPr lang="en-US" sz="3200" dirty="0" err="1">
                <a:latin typeface="Arial"/>
                <a:cs typeface="Arial"/>
              </a:rPr>
              <a:t>Gubbins</a:t>
            </a:r>
            <a:r>
              <a:rPr lang="en-US" sz="3200" dirty="0">
                <a:latin typeface="Arial"/>
                <a:cs typeface="Arial"/>
              </a:rPr>
              <a:t>, the Irishman who controls the Chinese actors/prop market. </a:t>
            </a:r>
            <a:endParaRPr lang="en-US" sz="3200" dirty="0" smtClean="0">
              <a:latin typeface="Arial"/>
              <a:cs typeface="Arial"/>
            </a:endParaRPr>
          </a:p>
          <a:p>
            <a:pPr lvl="0"/>
            <a:r>
              <a:rPr lang="en-US" sz="3200" dirty="0">
                <a:latin typeface="Arial"/>
                <a:cs typeface="Arial"/>
              </a:rPr>
              <a:t> </a:t>
            </a:r>
          </a:p>
          <a:p>
            <a:pPr marL="457200" lvl="0" indent="-457200">
              <a:buFont typeface="Arial"/>
              <a:buChar char="•"/>
            </a:pPr>
            <a:r>
              <a:rPr lang="en-US" sz="3200" dirty="0">
                <a:latin typeface="Arial"/>
                <a:cs typeface="Arial"/>
              </a:rPr>
              <a:t>The relationship between White actors (who got all the main parts, playing in “</a:t>
            </a:r>
            <a:r>
              <a:rPr lang="en-US" sz="3200" dirty="0" err="1">
                <a:latin typeface="Arial"/>
                <a:cs typeface="Arial"/>
              </a:rPr>
              <a:t>yellowface</a:t>
            </a:r>
            <a:r>
              <a:rPr lang="en-US" sz="3200" dirty="0">
                <a:latin typeface="Arial"/>
                <a:cs typeface="Arial"/>
              </a:rPr>
              <a:t>”) and Chinese American </a:t>
            </a:r>
            <a:r>
              <a:rPr lang="en-US" sz="3200" dirty="0" smtClean="0">
                <a:latin typeface="Arial"/>
                <a:cs typeface="Arial"/>
              </a:rPr>
              <a:t>extras</a:t>
            </a:r>
          </a:p>
          <a:p>
            <a:pPr marL="457200" lvl="0" indent="-457200">
              <a:buFont typeface="Arial"/>
              <a:buChar char="•"/>
            </a:pPr>
            <a:endParaRPr lang="en-US" sz="3200" dirty="0" smtClean="0">
              <a:latin typeface="Arial"/>
              <a:cs typeface="Arial"/>
            </a:endParaRPr>
          </a:p>
          <a:p>
            <a:pPr marL="457200" indent="-457200">
              <a:buFont typeface="Arial"/>
              <a:buChar char="•"/>
            </a:pPr>
            <a:r>
              <a:rPr lang="en-US" sz="3200" dirty="0">
                <a:latin typeface="Arial"/>
                <a:cs typeface="Arial"/>
              </a:rPr>
              <a:t>Other Asian American actors from this period </a:t>
            </a:r>
            <a:r>
              <a:rPr lang="en-US" sz="3200" dirty="0" smtClean="0">
                <a:latin typeface="Arial"/>
                <a:cs typeface="Arial"/>
              </a:rPr>
              <a:t>including </a:t>
            </a:r>
            <a:r>
              <a:rPr lang="en-US" sz="3200" dirty="0">
                <a:latin typeface="Arial"/>
                <a:cs typeface="Arial"/>
              </a:rPr>
              <a:t>Philip </a:t>
            </a:r>
            <a:r>
              <a:rPr lang="en-US" sz="3200" dirty="0" err="1">
                <a:latin typeface="Arial"/>
                <a:cs typeface="Arial"/>
              </a:rPr>
              <a:t>Ahn</a:t>
            </a:r>
            <a:r>
              <a:rPr lang="en-US" sz="3200" dirty="0">
                <a:latin typeface="Arial"/>
                <a:cs typeface="Arial"/>
              </a:rPr>
              <a:t> (Chinese revolutionary officer) and his brother </a:t>
            </a:r>
            <a:r>
              <a:rPr lang="en-US" sz="3200" dirty="0" err="1" smtClean="0">
                <a:latin typeface="Arial"/>
                <a:cs typeface="Arial"/>
              </a:rPr>
              <a:t>Philson</a:t>
            </a:r>
            <a:endParaRPr lang="en-US" sz="3200" dirty="0">
              <a:latin typeface="Arial"/>
              <a:cs typeface="Arial"/>
            </a:endParaRPr>
          </a:p>
        </p:txBody>
      </p:sp>
    </p:spTree>
    <p:extLst>
      <p:ext uri="{BB962C8B-B14F-4D97-AF65-F5344CB8AC3E}">
        <p14:creationId xmlns:p14="http://schemas.microsoft.com/office/powerpoint/2010/main" val="13324848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0780" y="364448"/>
            <a:ext cx="7817874" cy="3539430"/>
          </a:xfrm>
          <a:prstGeom prst="rect">
            <a:avLst/>
          </a:prstGeom>
          <a:noFill/>
        </p:spPr>
        <p:txBody>
          <a:bodyPr wrap="square" rtlCol="0">
            <a:spAutoFit/>
          </a:bodyPr>
          <a:lstStyle/>
          <a:p>
            <a:r>
              <a:rPr lang="en-US" sz="3200" dirty="0" err="1" smtClean="0">
                <a:latin typeface="Arial"/>
                <a:cs typeface="Arial"/>
              </a:rPr>
              <a:t>Ahn</a:t>
            </a:r>
            <a:r>
              <a:rPr lang="en-US" sz="3200" dirty="0" smtClean="0">
                <a:latin typeface="Arial"/>
                <a:cs typeface="Arial"/>
              </a:rPr>
              <a:t> </a:t>
            </a:r>
            <a:r>
              <a:rPr lang="en-US" sz="3200" dirty="0">
                <a:latin typeface="Arial"/>
                <a:cs typeface="Arial"/>
              </a:rPr>
              <a:t>(Chinese famer talking about the locusts), </a:t>
            </a:r>
            <a:r>
              <a:rPr lang="en-US" sz="3200" dirty="0" err="1">
                <a:latin typeface="Arial"/>
                <a:cs typeface="Arial"/>
              </a:rPr>
              <a:t>Keye</a:t>
            </a:r>
            <a:r>
              <a:rPr lang="en-US" sz="3200" dirty="0">
                <a:latin typeface="Arial"/>
                <a:cs typeface="Arial"/>
              </a:rPr>
              <a:t> Luke (elder son), Ronald </a:t>
            </a:r>
            <a:r>
              <a:rPr lang="en-US" sz="3200" dirty="0" err="1">
                <a:latin typeface="Arial"/>
                <a:cs typeface="Arial"/>
              </a:rPr>
              <a:t>Lui</a:t>
            </a:r>
            <a:r>
              <a:rPr lang="en-US" sz="3200" dirty="0">
                <a:latin typeface="Arial"/>
                <a:cs typeface="Arial"/>
              </a:rPr>
              <a:t> (second son), Benson Fong, Luke Chan and others</a:t>
            </a:r>
            <a:r>
              <a:rPr lang="en-US" sz="3200" dirty="0" smtClean="0">
                <a:latin typeface="Arial"/>
                <a:cs typeface="Arial"/>
              </a:rPr>
              <a:t>. They were, for the most part, un-credited in their film roles from this period.</a:t>
            </a:r>
            <a:endParaRPr lang="en-US" sz="3200" dirty="0">
              <a:latin typeface="Arial"/>
              <a:cs typeface="Arial"/>
            </a:endParaRPr>
          </a:p>
          <a:p>
            <a:pPr marL="457200" lvl="0" indent="-457200">
              <a:buFont typeface="Arial"/>
              <a:buChar char="•"/>
            </a:pPr>
            <a:endParaRPr lang="en-US" sz="3200" dirty="0">
              <a:latin typeface="Arial"/>
              <a:cs typeface="Arial"/>
            </a:endParaRPr>
          </a:p>
        </p:txBody>
      </p:sp>
      <p:pic>
        <p:nvPicPr>
          <p:cNvPr id="2" name="Picture 1" descr="TGE-PhilipAh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7082" y="3091326"/>
            <a:ext cx="4311571" cy="3438478"/>
          </a:xfrm>
          <a:prstGeom prst="rect">
            <a:avLst/>
          </a:prstGeom>
        </p:spPr>
      </p:pic>
    </p:spTree>
    <p:extLst>
      <p:ext uri="{BB962C8B-B14F-4D97-AF65-F5344CB8AC3E}">
        <p14:creationId xmlns:p14="http://schemas.microsoft.com/office/powerpoint/2010/main" val="2990982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7313" y="232737"/>
            <a:ext cx="8031068" cy="6494085"/>
          </a:xfrm>
          <a:prstGeom prst="rect">
            <a:avLst/>
          </a:prstGeom>
          <a:noFill/>
        </p:spPr>
        <p:txBody>
          <a:bodyPr wrap="square" rtlCol="0">
            <a:spAutoFit/>
          </a:bodyPr>
          <a:lstStyle/>
          <a:p>
            <a:pPr lvl="0"/>
            <a:r>
              <a:rPr lang="en-US" sz="3200" dirty="0">
                <a:latin typeface="Arial"/>
                <a:cs typeface="Arial"/>
              </a:rPr>
              <a:t>“I was barefooted and hoeing a thin row of rice shoots.  I felt the warmth of the soil.  I was in China.  And the back of me, a camera followed my every action.</a:t>
            </a:r>
            <a:r>
              <a:rPr lang="en-US" sz="3200" dirty="0" smtClean="0">
                <a:latin typeface="Arial"/>
                <a:cs typeface="Arial"/>
              </a:rPr>
              <a:t>” (Charles Leong)</a:t>
            </a:r>
          </a:p>
          <a:p>
            <a:pPr lvl="0"/>
            <a:endParaRPr lang="en-US" sz="3200" dirty="0">
              <a:latin typeface="Arial"/>
              <a:cs typeface="Arial"/>
            </a:endParaRPr>
          </a:p>
          <a:p>
            <a:pPr lvl="0"/>
            <a:r>
              <a:rPr lang="en-US" sz="3200" dirty="0">
                <a:latin typeface="Arial"/>
                <a:cs typeface="Arial"/>
              </a:rPr>
              <a:t>“the Hollywood Chinese is a paradox, an oriental mosaic in the cinematic pattern created through no effort of its own, and yet a most vital part of the whole design; that in this land of movies and madness, cuties and quixotism, your chop-</a:t>
            </a:r>
            <a:r>
              <a:rPr lang="en-US" sz="3200" dirty="0" err="1">
                <a:latin typeface="Arial"/>
                <a:cs typeface="Arial"/>
              </a:rPr>
              <a:t>suey</a:t>
            </a:r>
            <a:r>
              <a:rPr lang="en-US" sz="3200" dirty="0">
                <a:latin typeface="Arial"/>
                <a:cs typeface="Arial"/>
              </a:rPr>
              <a:t> waiter of today may perform tomorrow on the </a:t>
            </a:r>
            <a:r>
              <a:rPr lang="en-US" sz="3200" dirty="0" smtClean="0">
                <a:latin typeface="Arial"/>
                <a:cs typeface="Arial"/>
              </a:rPr>
              <a:t>screen</a:t>
            </a:r>
            <a:endParaRPr lang="en-US" sz="3200" dirty="0">
              <a:latin typeface="Arial"/>
              <a:cs typeface="Arial"/>
            </a:endParaRPr>
          </a:p>
        </p:txBody>
      </p:sp>
    </p:spTree>
    <p:extLst>
      <p:ext uri="{BB962C8B-B14F-4D97-AF65-F5344CB8AC3E}">
        <p14:creationId xmlns:p14="http://schemas.microsoft.com/office/powerpoint/2010/main" val="12702499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7313" y="791979"/>
            <a:ext cx="8031068" cy="4031873"/>
          </a:xfrm>
          <a:prstGeom prst="rect">
            <a:avLst/>
          </a:prstGeom>
          <a:noFill/>
        </p:spPr>
        <p:txBody>
          <a:bodyPr wrap="square" rtlCol="0">
            <a:spAutoFit/>
          </a:bodyPr>
          <a:lstStyle/>
          <a:p>
            <a:pPr lvl="0"/>
            <a:r>
              <a:rPr lang="en-US" sz="3200" dirty="0" smtClean="0">
                <a:latin typeface="Arial"/>
                <a:cs typeface="Arial"/>
              </a:rPr>
              <a:t>as </a:t>
            </a:r>
            <a:r>
              <a:rPr lang="en-US" sz="3200" dirty="0">
                <a:latin typeface="Arial"/>
                <a:cs typeface="Arial"/>
              </a:rPr>
              <a:t>your favorite warlord; that an Irishman </a:t>
            </a:r>
            <a:r>
              <a:rPr lang="en-US" sz="3200" dirty="0" smtClean="0">
                <a:latin typeface="Arial"/>
                <a:cs typeface="Arial"/>
              </a:rPr>
              <a:t>controls </a:t>
            </a:r>
            <a:r>
              <a:rPr lang="en-US" sz="3200" dirty="0">
                <a:latin typeface="Arial"/>
                <a:cs typeface="Arial"/>
              </a:rPr>
              <a:t>the Chinese actor’s market; that the only Chinese temple I ran across in Hollywood was Shirley Temple, when she spoke Mandarin in the picture Stowaway (1936); that where else and how else would I have a chance to play billiards with Gary Cooper?</a:t>
            </a:r>
            <a:r>
              <a:rPr lang="en-US" sz="3200" dirty="0" smtClean="0">
                <a:latin typeface="Arial"/>
                <a:cs typeface="Arial"/>
              </a:rPr>
              <a:t>” (Charles Leong)</a:t>
            </a:r>
            <a:endParaRPr lang="en-US" sz="3200" dirty="0">
              <a:latin typeface="Arial"/>
              <a:cs typeface="Arial"/>
            </a:endParaRPr>
          </a:p>
        </p:txBody>
      </p:sp>
    </p:spTree>
    <p:extLst>
      <p:ext uri="{BB962C8B-B14F-4D97-AF65-F5344CB8AC3E}">
        <p14:creationId xmlns:p14="http://schemas.microsoft.com/office/powerpoint/2010/main" val="41998289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7313" y="325944"/>
            <a:ext cx="8031068" cy="6093976"/>
          </a:xfrm>
          <a:prstGeom prst="rect">
            <a:avLst/>
          </a:prstGeom>
          <a:noFill/>
        </p:spPr>
        <p:txBody>
          <a:bodyPr wrap="square" rtlCol="0">
            <a:spAutoFit/>
          </a:bodyPr>
          <a:lstStyle/>
          <a:p>
            <a:r>
              <a:rPr lang="en-US" sz="3000" dirty="0" smtClean="0">
                <a:latin typeface="Arial"/>
                <a:cs typeface="Arial"/>
              </a:rPr>
              <a:t>“a </a:t>
            </a:r>
            <a:r>
              <a:rPr lang="en-US" sz="3000" dirty="0">
                <a:latin typeface="Arial"/>
                <a:cs typeface="Arial"/>
              </a:rPr>
              <a:t>minor footnote to that </a:t>
            </a:r>
            <a:r>
              <a:rPr lang="en-US" sz="3000" dirty="0" err="1">
                <a:latin typeface="Arial"/>
                <a:cs typeface="Arial"/>
              </a:rPr>
              <a:t>humongously</a:t>
            </a:r>
            <a:r>
              <a:rPr lang="en-US" sz="3000" dirty="0">
                <a:latin typeface="Arial"/>
                <a:cs typeface="Arial"/>
              </a:rPr>
              <a:t> diverse cast of "Chinese peasants," la Hepburn was trailing her 50-thou, reported, mink through the dust and mud of the Calabasas outdoor sets. For me, it was a 17-week lark, at 175 a week, to bear witness to Hollywood patronizations of celestial </a:t>
            </a:r>
            <a:r>
              <a:rPr lang="en-US" sz="3000" dirty="0" smtClean="0">
                <a:latin typeface="Arial"/>
                <a:cs typeface="Arial"/>
              </a:rPr>
              <a:t>proportions… And </a:t>
            </a:r>
            <a:r>
              <a:rPr lang="en-US" sz="3000" dirty="0">
                <a:latin typeface="Arial"/>
                <a:cs typeface="Arial"/>
              </a:rPr>
              <a:t>not a hell of a lot has changed, as witness the current </a:t>
            </a:r>
            <a:r>
              <a:rPr lang="en-US" sz="3000" dirty="0" err="1">
                <a:latin typeface="Arial"/>
                <a:cs typeface="Arial"/>
              </a:rPr>
              <a:t>teleblurb</a:t>
            </a:r>
            <a:r>
              <a:rPr lang="en-US" sz="3000" dirty="0">
                <a:latin typeface="Arial"/>
                <a:cs typeface="Arial"/>
              </a:rPr>
              <a:t> featuring "Chinese" </a:t>
            </a:r>
            <a:r>
              <a:rPr lang="en-US" sz="3000" dirty="0" err="1">
                <a:latin typeface="Arial"/>
                <a:cs typeface="Arial"/>
              </a:rPr>
              <a:t>emigres</a:t>
            </a:r>
            <a:r>
              <a:rPr lang="en-US" sz="3000" dirty="0">
                <a:latin typeface="Arial"/>
                <a:cs typeface="Arial"/>
              </a:rPr>
              <a:t> who "bow" like "Japanese." They still can't tell us apart, nor do they seem to care.</a:t>
            </a:r>
            <a:r>
              <a:rPr lang="en-US" sz="3000" dirty="0" smtClean="0">
                <a:latin typeface="Arial"/>
                <a:cs typeface="Arial"/>
              </a:rPr>
              <a:t>” (Frank </a:t>
            </a:r>
            <a:r>
              <a:rPr lang="en-US" sz="3000" dirty="0" err="1" smtClean="0">
                <a:latin typeface="Arial"/>
                <a:cs typeface="Arial"/>
              </a:rPr>
              <a:t>Eng</a:t>
            </a:r>
            <a:r>
              <a:rPr lang="en-US" sz="3000" dirty="0" smtClean="0">
                <a:latin typeface="Arial"/>
                <a:cs typeface="Arial"/>
              </a:rPr>
              <a:t>, who was in </a:t>
            </a:r>
            <a:r>
              <a:rPr lang="en-US" sz="3000" i="1" dirty="0" err="1" smtClean="0">
                <a:latin typeface="Arial"/>
                <a:cs typeface="Arial"/>
              </a:rPr>
              <a:t>Dragonseed</a:t>
            </a:r>
            <a:r>
              <a:rPr lang="en-US" sz="3000" dirty="0" smtClean="0">
                <a:latin typeface="Arial"/>
                <a:cs typeface="Arial"/>
              </a:rPr>
              <a:t>, 1944, also based on a Pearl Buck novel)</a:t>
            </a:r>
            <a:endParaRPr lang="en-US" sz="3000" dirty="0">
              <a:latin typeface="Arial"/>
              <a:cs typeface="Arial"/>
            </a:endParaRPr>
          </a:p>
        </p:txBody>
      </p:sp>
    </p:spTree>
    <p:extLst>
      <p:ext uri="{BB962C8B-B14F-4D97-AF65-F5344CB8AC3E}">
        <p14:creationId xmlns:p14="http://schemas.microsoft.com/office/powerpoint/2010/main" val="23918895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705" y="144827"/>
            <a:ext cx="8364626" cy="1077218"/>
          </a:xfrm>
          <a:prstGeom prst="rect">
            <a:avLst/>
          </a:prstGeom>
          <a:noFill/>
        </p:spPr>
        <p:txBody>
          <a:bodyPr wrap="square" rtlCol="0">
            <a:spAutoFit/>
          </a:bodyPr>
          <a:lstStyle/>
          <a:p>
            <a:r>
              <a:rPr lang="en-US" sz="3200" b="1" dirty="0" smtClean="0">
                <a:latin typeface="Arial"/>
                <a:cs typeface="Arial"/>
              </a:rPr>
              <a:t>Discussion Questions:</a:t>
            </a:r>
            <a:endParaRPr lang="en-US" sz="3200" b="1" dirty="0">
              <a:latin typeface="Arial"/>
              <a:cs typeface="Arial"/>
            </a:endParaRPr>
          </a:p>
          <a:p>
            <a:pPr lvl="0"/>
            <a:endParaRPr lang="en-US" sz="3200" dirty="0" smtClean="0">
              <a:latin typeface="Arial"/>
              <a:cs typeface="Arial"/>
            </a:endParaRPr>
          </a:p>
        </p:txBody>
      </p:sp>
    </p:spTree>
    <p:extLst>
      <p:ext uri="{BB962C8B-B14F-4D97-AF65-F5344CB8AC3E}">
        <p14:creationId xmlns:p14="http://schemas.microsoft.com/office/powerpoint/2010/main" val="24634854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705" y="144827"/>
            <a:ext cx="8364626" cy="3046988"/>
          </a:xfrm>
          <a:prstGeom prst="rect">
            <a:avLst/>
          </a:prstGeom>
          <a:noFill/>
        </p:spPr>
        <p:txBody>
          <a:bodyPr wrap="square" rtlCol="0">
            <a:spAutoFit/>
          </a:bodyPr>
          <a:lstStyle/>
          <a:p>
            <a:r>
              <a:rPr lang="en-US" sz="3200" b="1" dirty="0" smtClean="0">
                <a:latin typeface="Arial"/>
                <a:cs typeface="Arial"/>
              </a:rPr>
              <a:t>Discussion Questions:</a:t>
            </a:r>
            <a:endParaRPr lang="en-US" sz="3200" b="1" dirty="0">
              <a:latin typeface="Arial"/>
              <a:cs typeface="Arial"/>
            </a:endParaRPr>
          </a:p>
          <a:p>
            <a:pPr lvl="0"/>
            <a:endParaRPr lang="en-US" sz="3200" dirty="0" smtClean="0">
              <a:latin typeface="Arial"/>
              <a:cs typeface="Arial"/>
            </a:endParaRPr>
          </a:p>
          <a:p>
            <a:r>
              <a:rPr lang="en-US" sz="3200" dirty="0">
                <a:latin typeface="Arial"/>
                <a:cs typeface="Arial"/>
              </a:rPr>
              <a:t>How does the representation of the Chinese differ between this and the previous 2 </a:t>
            </a:r>
            <a:r>
              <a:rPr lang="en-US" sz="3200" dirty="0" smtClean="0">
                <a:latin typeface="Arial"/>
                <a:cs typeface="Arial"/>
              </a:rPr>
              <a:t>films we watched in class?</a:t>
            </a:r>
            <a:endParaRPr lang="en-US" sz="3200" dirty="0">
              <a:latin typeface="Arial"/>
              <a:cs typeface="Arial"/>
            </a:endParaRPr>
          </a:p>
          <a:p>
            <a:r>
              <a:rPr lang="en-US" sz="3200" dirty="0" smtClean="0">
                <a:latin typeface="Arial"/>
                <a:cs typeface="Arial"/>
              </a:rPr>
              <a:t> </a:t>
            </a:r>
          </a:p>
        </p:txBody>
      </p:sp>
    </p:spTree>
    <p:extLst>
      <p:ext uri="{BB962C8B-B14F-4D97-AF65-F5344CB8AC3E}">
        <p14:creationId xmlns:p14="http://schemas.microsoft.com/office/powerpoint/2010/main" val="4773637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705" y="144827"/>
            <a:ext cx="8364626" cy="5016757"/>
          </a:xfrm>
          <a:prstGeom prst="rect">
            <a:avLst/>
          </a:prstGeom>
          <a:noFill/>
        </p:spPr>
        <p:txBody>
          <a:bodyPr wrap="square" rtlCol="0">
            <a:spAutoFit/>
          </a:bodyPr>
          <a:lstStyle/>
          <a:p>
            <a:r>
              <a:rPr lang="en-US" sz="3200" b="1" dirty="0" smtClean="0">
                <a:latin typeface="Arial"/>
                <a:cs typeface="Arial"/>
              </a:rPr>
              <a:t>Discussion Questions:</a:t>
            </a:r>
            <a:endParaRPr lang="en-US" sz="3200" b="1" dirty="0">
              <a:latin typeface="Arial"/>
              <a:cs typeface="Arial"/>
            </a:endParaRPr>
          </a:p>
          <a:p>
            <a:pPr lvl="0"/>
            <a:endParaRPr lang="en-US" sz="3200" dirty="0" smtClean="0">
              <a:latin typeface="Arial"/>
              <a:cs typeface="Arial"/>
            </a:endParaRPr>
          </a:p>
          <a:p>
            <a:r>
              <a:rPr lang="en-US" sz="3200" dirty="0">
                <a:latin typeface="Arial"/>
                <a:cs typeface="Arial"/>
              </a:rPr>
              <a:t>How does the representation of the Chinese differ between this and the previous 2 </a:t>
            </a:r>
            <a:r>
              <a:rPr lang="en-US" sz="3200" dirty="0" smtClean="0">
                <a:latin typeface="Arial"/>
                <a:cs typeface="Arial"/>
              </a:rPr>
              <a:t>films we watched in class?</a:t>
            </a:r>
            <a:endParaRPr lang="en-US" sz="3200" dirty="0">
              <a:latin typeface="Arial"/>
              <a:cs typeface="Arial"/>
            </a:endParaRPr>
          </a:p>
          <a:p>
            <a:r>
              <a:rPr lang="en-US" sz="3200" dirty="0" smtClean="0">
                <a:latin typeface="Arial"/>
                <a:cs typeface="Arial"/>
              </a:rPr>
              <a:t> </a:t>
            </a:r>
          </a:p>
          <a:p>
            <a:r>
              <a:rPr lang="en-US" sz="3200" dirty="0">
                <a:latin typeface="Arial"/>
                <a:cs typeface="Arial"/>
              </a:rPr>
              <a:t>Can we speculate on some of the reasons for this change in the representation?  (artistic, cultural, social, political</a:t>
            </a:r>
            <a:r>
              <a:rPr lang="en-US" sz="3200" dirty="0" smtClean="0">
                <a:latin typeface="Arial"/>
                <a:cs typeface="Arial"/>
              </a:rPr>
              <a:t>)?</a:t>
            </a:r>
          </a:p>
          <a:p>
            <a:r>
              <a:rPr lang="en-US" sz="3200" dirty="0" smtClean="0">
                <a:latin typeface="Arial"/>
                <a:cs typeface="Arial"/>
              </a:rPr>
              <a:t> </a:t>
            </a:r>
          </a:p>
        </p:txBody>
      </p:sp>
    </p:spTree>
    <p:extLst>
      <p:ext uri="{BB962C8B-B14F-4D97-AF65-F5344CB8AC3E}">
        <p14:creationId xmlns:p14="http://schemas.microsoft.com/office/powerpoint/2010/main" val="2931547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705" y="144827"/>
            <a:ext cx="8364626" cy="6494085"/>
          </a:xfrm>
          <a:prstGeom prst="rect">
            <a:avLst/>
          </a:prstGeom>
          <a:noFill/>
        </p:spPr>
        <p:txBody>
          <a:bodyPr wrap="square" rtlCol="0">
            <a:spAutoFit/>
          </a:bodyPr>
          <a:lstStyle/>
          <a:p>
            <a:r>
              <a:rPr lang="en-US" sz="3200" b="1" dirty="0" smtClean="0">
                <a:latin typeface="Arial"/>
                <a:cs typeface="Arial"/>
              </a:rPr>
              <a:t>Discussion Questions:</a:t>
            </a:r>
            <a:endParaRPr lang="en-US" sz="3200" b="1" dirty="0">
              <a:latin typeface="Arial"/>
              <a:cs typeface="Arial"/>
            </a:endParaRPr>
          </a:p>
          <a:p>
            <a:pPr lvl="0"/>
            <a:endParaRPr lang="en-US" sz="3200" dirty="0" smtClean="0">
              <a:latin typeface="Arial"/>
              <a:cs typeface="Arial"/>
            </a:endParaRPr>
          </a:p>
          <a:p>
            <a:r>
              <a:rPr lang="en-US" sz="3200" dirty="0">
                <a:latin typeface="Arial"/>
                <a:cs typeface="Arial"/>
              </a:rPr>
              <a:t>How does the representation of the Chinese differ between this and the previous 2 </a:t>
            </a:r>
            <a:r>
              <a:rPr lang="en-US" sz="3200" dirty="0" smtClean="0">
                <a:latin typeface="Arial"/>
                <a:cs typeface="Arial"/>
              </a:rPr>
              <a:t>films we watched in class?</a:t>
            </a:r>
            <a:endParaRPr lang="en-US" sz="3200" dirty="0">
              <a:latin typeface="Arial"/>
              <a:cs typeface="Arial"/>
            </a:endParaRPr>
          </a:p>
          <a:p>
            <a:r>
              <a:rPr lang="en-US" sz="3200" dirty="0" smtClean="0">
                <a:latin typeface="Arial"/>
                <a:cs typeface="Arial"/>
              </a:rPr>
              <a:t> </a:t>
            </a:r>
          </a:p>
          <a:p>
            <a:r>
              <a:rPr lang="en-US" sz="3200" dirty="0">
                <a:latin typeface="Arial"/>
                <a:cs typeface="Arial"/>
              </a:rPr>
              <a:t>Can we speculate on some of the reasons for this change in the representation?  (artistic, cultural, social, political</a:t>
            </a:r>
            <a:r>
              <a:rPr lang="en-US" sz="3200" dirty="0" smtClean="0">
                <a:latin typeface="Arial"/>
                <a:cs typeface="Arial"/>
              </a:rPr>
              <a:t>)?</a:t>
            </a:r>
          </a:p>
          <a:p>
            <a:r>
              <a:rPr lang="en-US" sz="3200" dirty="0" smtClean="0">
                <a:latin typeface="Arial"/>
                <a:cs typeface="Arial"/>
              </a:rPr>
              <a:t> </a:t>
            </a:r>
          </a:p>
          <a:p>
            <a:r>
              <a:rPr lang="en-US" sz="3200" dirty="0">
                <a:latin typeface="Arial"/>
                <a:cs typeface="Arial"/>
              </a:rPr>
              <a:t>What do you think Charles Leong meant when he wrote: “the Hollywood Chinese is a </a:t>
            </a:r>
            <a:r>
              <a:rPr lang="en-US" sz="3200" dirty="0" smtClean="0">
                <a:latin typeface="Arial"/>
                <a:cs typeface="Arial"/>
              </a:rPr>
              <a:t>paradox”?</a:t>
            </a:r>
            <a:endParaRPr lang="en-US" sz="3200" dirty="0">
              <a:latin typeface="Arial"/>
              <a:cs typeface="Arial"/>
            </a:endParaRPr>
          </a:p>
        </p:txBody>
      </p:sp>
    </p:spTree>
    <p:extLst>
      <p:ext uri="{BB962C8B-B14F-4D97-AF65-F5344CB8AC3E}">
        <p14:creationId xmlns:p14="http://schemas.microsoft.com/office/powerpoint/2010/main" val="4079938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705" y="1263312"/>
            <a:ext cx="8364626" cy="1077218"/>
          </a:xfrm>
          <a:prstGeom prst="rect">
            <a:avLst/>
          </a:prstGeom>
          <a:noFill/>
        </p:spPr>
        <p:txBody>
          <a:bodyPr wrap="square" rtlCol="0">
            <a:spAutoFit/>
          </a:bodyPr>
          <a:lstStyle/>
          <a:p>
            <a:r>
              <a:rPr lang="en-US" sz="3200" dirty="0" smtClean="0">
                <a:latin typeface="Arial"/>
                <a:cs typeface="Arial"/>
              </a:rPr>
              <a:t>Describe the filmic language.</a:t>
            </a:r>
            <a:endParaRPr lang="en-US" sz="3200" dirty="0">
              <a:latin typeface="Arial"/>
              <a:cs typeface="Arial"/>
            </a:endParaRPr>
          </a:p>
          <a:p>
            <a:r>
              <a:rPr lang="en-US" sz="3200" dirty="0" smtClean="0">
                <a:latin typeface="Arial"/>
                <a:cs typeface="Arial"/>
              </a:rPr>
              <a:t> </a:t>
            </a:r>
          </a:p>
        </p:txBody>
      </p:sp>
    </p:spTree>
    <p:extLst>
      <p:ext uri="{BB962C8B-B14F-4D97-AF65-F5344CB8AC3E}">
        <p14:creationId xmlns:p14="http://schemas.microsoft.com/office/powerpoint/2010/main" val="31765386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4716" y="952206"/>
            <a:ext cx="7416116" cy="5918019"/>
          </a:xfrm>
        </p:spPr>
        <p:txBody>
          <a:bodyPr>
            <a:normAutofit/>
          </a:bodyPr>
          <a:lstStyle/>
          <a:p>
            <a:pPr algn="l"/>
            <a:r>
              <a:rPr lang="en-US" sz="4000" b="1" dirty="0" smtClean="0">
                <a:latin typeface="Arial"/>
                <a:cs typeface="Arial"/>
              </a:rPr>
              <a:t>Key Terms:</a:t>
            </a:r>
            <a:endParaRPr lang="en-US" sz="4000" b="1" dirty="0">
              <a:latin typeface="Arial"/>
              <a:cs typeface="Arial"/>
            </a:endParaRPr>
          </a:p>
          <a:p>
            <a:pPr marL="571500" indent="-571500" algn="l">
              <a:buFont typeface="Arial"/>
              <a:buChar char="•"/>
            </a:pPr>
            <a:r>
              <a:rPr lang="en-US" sz="4000" dirty="0" smtClean="0">
                <a:latin typeface="Arial"/>
                <a:cs typeface="Arial"/>
              </a:rPr>
              <a:t>the Hollywood Chinese</a:t>
            </a:r>
          </a:p>
          <a:p>
            <a:pPr marL="571500" indent="-571500" algn="l">
              <a:buFont typeface="Arial"/>
              <a:buChar char="•"/>
            </a:pPr>
            <a:r>
              <a:rPr lang="en-US" sz="4000" dirty="0" smtClean="0">
                <a:latin typeface="Arial"/>
                <a:cs typeface="Arial"/>
              </a:rPr>
              <a:t>Racial discrimination in Hollywood</a:t>
            </a:r>
          </a:p>
          <a:p>
            <a:pPr marL="571500" indent="-571500" algn="l">
              <a:buFont typeface="Arial"/>
              <a:buChar char="•"/>
            </a:pPr>
            <a:r>
              <a:rPr lang="en-US" sz="4000" dirty="0" smtClean="0">
                <a:latin typeface="Arial"/>
                <a:cs typeface="Arial"/>
              </a:rPr>
              <a:t>Pre-WWII representational politics</a:t>
            </a:r>
          </a:p>
        </p:txBody>
      </p:sp>
    </p:spTree>
    <p:extLst>
      <p:ext uri="{BB962C8B-B14F-4D97-AF65-F5344CB8AC3E}">
        <p14:creationId xmlns:p14="http://schemas.microsoft.com/office/powerpoint/2010/main" val="22484183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705" y="1263312"/>
            <a:ext cx="8364626" cy="2554545"/>
          </a:xfrm>
          <a:prstGeom prst="rect">
            <a:avLst/>
          </a:prstGeom>
          <a:noFill/>
        </p:spPr>
        <p:txBody>
          <a:bodyPr wrap="square" rtlCol="0">
            <a:spAutoFit/>
          </a:bodyPr>
          <a:lstStyle/>
          <a:p>
            <a:r>
              <a:rPr lang="en-US" sz="3200" dirty="0" smtClean="0">
                <a:latin typeface="Arial"/>
                <a:cs typeface="Arial"/>
              </a:rPr>
              <a:t>Describe the filmic language.</a:t>
            </a:r>
            <a:endParaRPr lang="en-US" sz="3200" dirty="0">
              <a:latin typeface="Arial"/>
              <a:cs typeface="Arial"/>
            </a:endParaRPr>
          </a:p>
          <a:p>
            <a:r>
              <a:rPr lang="en-US" sz="3200" dirty="0" smtClean="0">
                <a:latin typeface="Arial"/>
                <a:cs typeface="Arial"/>
              </a:rPr>
              <a:t> </a:t>
            </a:r>
          </a:p>
          <a:p>
            <a:r>
              <a:rPr lang="en-US" sz="3200" dirty="0" smtClean="0">
                <a:latin typeface="Arial"/>
                <a:cs typeface="Arial"/>
              </a:rPr>
              <a:t>And consider this language in relationship to its representational politics (gender, race, class, etc.)</a:t>
            </a:r>
            <a:endParaRPr lang="en-US" sz="3200" dirty="0">
              <a:latin typeface="Arial"/>
              <a:cs typeface="Arial"/>
            </a:endParaRPr>
          </a:p>
        </p:txBody>
      </p:sp>
    </p:spTree>
    <p:extLst>
      <p:ext uri="{BB962C8B-B14F-4D97-AF65-F5344CB8AC3E}">
        <p14:creationId xmlns:p14="http://schemas.microsoft.com/office/powerpoint/2010/main" val="148243951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GE-Post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83" y="498721"/>
            <a:ext cx="4076934" cy="5937283"/>
          </a:xfrm>
          <a:prstGeom prst="rect">
            <a:avLst/>
          </a:prstGeom>
        </p:spPr>
      </p:pic>
      <p:pic>
        <p:nvPicPr>
          <p:cNvPr id="7" name="Picture 6" descr="TGE-Constrcutivist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1263" y="455590"/>
            <a:ext cx="3854043" cy="5980413"/>
          </a:xfrm>
          <a:prstGeom prst="rect">
            <a:avLst/>
          </a:prstGeom>
        </p:spPr>
      </p:pic>
    </p:spTree>
    <p:extLst>
      <p:ext uri="{BB962C8B-B14F-4D97-AF65-F5344CB8AC3E}">
        <p14:creationId xmlns:p14="http://schemas.microsoft.com/office/powerpoint/2010/main" val="86349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5267" y="513274"/>
            <a:ext cx="4118168" cy="5632312"/>
          </a:xfrm>
          <a:prstGeom prst="rect">
            <a:avLst/>
          </a:prstGeom>
          <a:noFill/>
        </p:spPr>
        <p:txBody>
          <a:bodyPr wrap="square" rtlCol="0">
            <a:spAutoFit/>
          </a:bodyPr>
          <a:lstStyle/>
          <a:p>
            <a:r>
              <a:rPr lang="en-US" sz="3600" b="1" dirty="0" smtClean="0">
                <a:latin typeface="Arial"/>
                <a:cs typeface="Arial"/>
              </a:rPr>
              <a:t>The Good Earth </a:t>
            </a:r>
            <a:r>
              <a:rPr lang="en-US" sz="3600" dirty="0" smtClean="0">
                <a:latin typeface="Arial"/>
                <a:cs typeface="Arial"/>
              </a:rPr>
              <a:t>(1938) </a:t>
            </a:r>
          </a:p>
          <a:p>
            <a:endParaRPr lang="en-US" sz="3600" dirty="0">
              <a:latin typeface="Arial"/>
              <a:cs typeface="Arial"/>
            </a:endParaRPr>
          </a:p>
          <a:p>
            <a:r>
              <a:rPr lang="en-US" sz="3600" dirty="0" smtClean="0">
                <a:latin typeface="Arial"/>
                <a:cs typeface="Arial"/>
              </a:rPr>
              <a:t>Dir. Sidney Franklin</a:t>
            </a:r>
          </a:p>
          <a:p>
            <a:endParaRPr lang="en-US" sz="3600" dirty="0" smtClean="0">
              <a:latin typeface="Arial"/>
              <a:cs typeface="Arial"/>
            </a:endParaRPr>
          </a:p>
          <a:p>
            <a:r>
              <a:rPr lang="en-US" sz="3600" dirty="0" smtClean="0">
                <a:latin typeface="Arial"/>
                <a:cs typeface="Arial"/>
              </a:rPr>
              <a:t>Starring Paul Muni, Louise Rainer, </a:t>
            </a:r>
            <a:r>
              <a:rPr lang="en-US" sz="3600" dirty="0" err="1" smtClean="0">
                <a:latin typeface="Arial"/>
                <a:cs typeface="Arial"/>
              </a:rPr>
              <a:t>Keye</a:t>
            </a:r>
            <a:r>
              <a:rPr lang="en-US" sz="3600" dirty="0" smtClean="0">
                <a:latin typeface="Arial"/>
                <a:cs typeface="Arial"/>
              </a:rPr>
              <a:t> Luke, Tilly </a:t>
            </a:r>
            <a:r>
              <a:rPr lang="en-US" sz="3600" dirty="0" err="1" smtClean="0">
                <a:latin typeface="Arial"/>
                <a:cs typeface="Arial"/>
              </a:rPr>
              <a:t>Losch</a:t>
            </a:r>
            <a:r>
              <a:rPr lang="en-US" sz="3600" dirty="0" smtClean="0">
                <a:latin typeface="Arial"/>
                <a:cs typeface="Arial"/>
              </a:rPr>
              <a:t>, &amp; Philip </a:t>
            </a:r>
            <a:r>
              <a:rPr lang="en-US" sz="3600" dirty="0" err="1" smtClean="0">
                <a:latin typeface="Arial"/>
                <a:cs typeface="Arial"/>
              </a:rPr>
              <a:t>Ahn</a:t>
            </a:r>
            <a:endParaRPr lang="en-US" sz="3600" dirty="0">
              <a:latin typeface="Arial"/>
              <a:cs typeface="Arial"/>
            </a:endParaRPr>
          </a:p>
        </p:txBody>
      </p:sp>
      <p:pic>
        <p:nvPicPr>
          <p:cNvPr id="3" name="Picture 2" descr="TGE-Pos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9869" y="315209"/>
            <a:ext cx="4322033" cy="6174332"/>
          </a:xfrm>
          <a:prstGeom prst="rect">
            <a:avLst/>
          </a:prstGeom>
        </p:spPr>
      </p:pic>
    </p:spTree>
    <p:extLst>
      <p:ext uri="{BB962C8B-B14F-4D97-AF65-F5344CB8AC3E}">
        <p14:creationId xmlns:p14="http://schemas.microsoft.com/office/powerpoint/2010/main" val="11207076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D-AMW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4556" y="255669"/>
            <a:ext cx="3276740" cy="4335845"/>
          </a:xfrm>
          <a:prstGeom prst="rect">
            <a:avLst/>
          </a:prstGeom>
        </p:spPr>
      </p:pic>
      <p:sp>
        <p:nvSpPr>
          <p:cNvPr id="2" name="Rectangle 1"/>
          <p:cNvSpPr/>
          <p:nvPr/>
        </p:nvSpPr>
        <p:spPr>
          <a:xfrm>
            <a:off x="205266" y="4723173"/>
            <a:ext cx="8496697" cy="2339102"/>
          </a:xfrm>
          <a:prstGeom prst="rect">
            <a:avLst/>
          </a:prstGeom>
        </p:spPr>
        <p:txBody>
          <a:bodyPr wrap="square">
            <a:spAutoFit/>
          </a:bodyPr>
          <a:lstStyle/>
          <a:p>
            <a:pPr marL="457200" indent="-457200">
              <a:buFont typeface="Arial"/>
              <a:buChar char="•"/>
            </a:pPr>
            <a:r>
              <a:rPr lang="en-US" sz="3200" dirty="0">
                <a:latin typeface="Arial"/>
                <a:cs typeface="Arial"/>
              </a:rPr>
              <a:t>Anna May Wong lost the role of O-</a:t>
            </a:r>
            <a:r>
              <a:rPr lang="en-US" sz="3200" dirty="0" err="1">
                <a:latin typeface="Arial"/>
                <a:cs typeface="Arial"/>
              </a:rPr>
              <a:t>Lan</a:t>
            </a:r>
            <a:r>
              <a:rPr lang="en-US" sz="3200" dirty="0">
                <a:latin typeface="Arial"/>
                <a:cs typeface="Arial"/>
              </a:rPr>
              <a:t> to </a:t>
            </a:r>
            <a:r>
              <a:rPr lang="en-US" sz="3200" dirty="0" err="1">
                <a:latin typeface="Arial"/>
                <a:cs typeface="Arial"/>
              </a:rPr>
              <a:t>Luise</a:t>
            </a:r>
            <a:r>
              <a:rPr lang="en-US" sz="3200" dirty="0">
                <a:latin typeface="Arial"/>
                <a:cs typeface="Arial"/>
              </a:rPr>
              <a:t> Rainer, who won an Academy Award (Oscar) for Best </a:t>
            </a:r>
            <a:r>
              <a:rPr lang="en-US" sz="3200" dirty="0" smtClean="0">
                <a:latin typeface="Arial"/>
                <a:cs typeface="Arial"/>
              </a:rPr>
              <a:t>Actress in 1938 </a:t>
            </a:r>
            <a:r>
              <a:rPr lang="en-US" sz="3200" dirty="0">
                <a:latin typeface="Arial"/>
                <a:cs typeface="Arial"/>
              </a:rPr>
              <a:t>for her portrayal of O-</a:t>
            </a:r>
            <a:r>
              <a:rPr lang="en-US" sz="3200" dirty="0" err="1" smtClean="0">
                <a:latin typeface="Arial"/>
                <a:cs typeface="Arial"/>
              </a:rPr>
              <a:t>Lan</a:t>
            </a:r>
            <a:r>
              <a:rPr lang="en-US" sz="3200" dirty="0" smtClean="0">
                <a:latin typeface="Arial"/>
                <a:cs typeface="Arial"/>
              </a:rPr>
              <a:t>.</a:t>
            </a:r>
            <a:endParaRPr lang="en-US" sz="3200" dirty="0">
              <a:latin typeface="Arial"/>
              <a:cs typeface="Arial"/>
            </a:endParaRPr>
          </a:p>
          <a:p>
            <a:pPr marL="571500" indent="-571500">
              <a:buFont typeface="Arial"/>
              <a:buChar char="•"/>
            </a:pPr>
            <a:endParaRPr lang="en-US" dirty="0">
              <a:latin typeface="Arial"/>
              <a:cs typeface="Arial"/>
            </a:endParaRPr>
          </a:p>
        </p:txBody>
      </p:sp>
      <p:pic>
        <p:nvPicPr>
          <p:cNvPr id="4" name="Picture 3" descr="TGE-LR-Osc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8234" y="255670"/>
            <a:ext cx="2817643" cy="4348562"/>
          </a:xfrm>
          <a:prstGeom prst="rect">
            <a:avLst/>
          </a:prstGeom>
        </p:spPr>
      </p:pic>
    </p:spTree>
    <p:extLst>
      <p:ext uri="{BB962C8B-B14F-4D97-AF65-F5344CB8AC3E}">
        <p14:creationId xmlns:p14="http://schemas.microsoft.com/office/powerpoint/2010/main" val="5277362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266" y="186693"/>
            <a:ext cx="5480967" cy="4878259"/>
          </a:xfrm>
          <a:prstGeom prst="rect">
            <a:avLst/>
          </a:prstGeom>
          <a:noFill/>
        </p:spPr>
        <p:txBody>
          <a:bodyPr wrap="square" rtlCol="0">
            <a:spAutoFit/>
          </a:bodyPr>
          <a:lstStyle/>
          <a:p>
            <a:pPr marL="571500" indent="-571500">
              <a:buFont typeface="Arial"/>
              <a:buChar char="•"/>
            </a:pPr>
            <a:r>
              <a:rPr lang="en-US" sz="3100" dirty="0" smtClean="0">
                <a:latin typeface="Arial"/>
                <a:cs typeface="Arial"/>
              </a:rPr>
              <a:t>Based on a </a:t>
            </a:r>
            <a:r>
              <a:rPr lang="en-US" sz="3100" dirty="0" smtClean="0">
                <a:latin typeface="Arial"/>
                <a:cs typeface="Arial"/>
              </a:rPr>
              <a:t>novel of the same title by </a:t>
            </a:r>
            <a:r>
              <a:rPr lang="en-US" sz="3100" dirty="0" smtClean="0">
                <a:latin typeface="Arial"/>
                <a:cs typeface="Arial"/>
              </a:rPr>
              <a:t>Pearl S Buck, published in </a:t>
            </a:r>
            <a:r>
              <a:rPr lang="en-US" sz="3100" dirty="0" smtClean="0">
                <a:latin typeface="Arial"/>
                <a:cs typeface="Arial"/>
              </a:rPr>
              <a:t>1931.</a:t>
            </a:r>
          </a:p>
          <a:p>
            <a:pPr marL="571500" indent="-571500">
              <a:buFont typeface="Arial"/>
              <a:buChar char="•"/>
            </a:pPr>
            <a:endParaRPr lang="en-US" sz="3100" dirty="0" smtClean="0">
              <a:latin typeface="Arial"/>
              <a:cs typeface="Arial"/>
            </a:endParaRPr>
          </a:p>
          <a:p>
            <a:pPr marL="571500" indent="-571500">
              <a:buFont typeface="Arial"/>
              <a:buChar char="•"/>
            </a:pPr>
            <a:r>
              <a:rPr lang="en-US" sz="3100" i="1" dirty="0" smtClean="0">
                <a:latin typeface="Arial"/>
                <a:cs typeface="Arial"/>
              </a:rPr>
              <a:t>The Good Earth </a:t>
            </a:r>
            <a:r>
              <a:rPr lang="en-US" sz="3100" dirty="0" smtClean="0">
                <a:latin typeface="Arial"/>
                <a:cs typeface="Arial"/>
              </a:rPr>
              <a:t>was the best-selling fiction book in the U.S. in 1931 and 1932, and won the Pulitzer Prize in 1932.</a:t>
            </a:r>
          </a:p>
          <a:p>
            <a:pPr marL="571500" indent="-571500">
              <a:buFont typeface="Arial"/>
              <a:buChar char="•"/>
            </a:pPr>
            <a:endParaRPr lang="en-US" sz="3200" dirty="0">
              <a:latin typeface="Arial"/>
              <a:cs typeface="Arial"/>
            </a:endParaRPr>
          </a:p>
        </p:txBody>
      </p:sp>
      <p:pic>
        <p:nvPicPr>
          <p:cNvPr id="3" name="Picture 2" descr="TGE-Boo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9439" y="338661"/>
            <a:ext cx="3121808" cy="3902260"/>
          </a:xfrm>
          <a:prstGeom prst="rect">
            <a:avLst/>
          </a:prstGeom>
        </p:spPr>
      </p:pic>
      <p:sp>
        <p:nvSpPr>
          <p:cNvPr id="2" name="Rectangle 1"/>
          <p:cNvSpPr/>
          <p:nvPr/>
        </p:nvSpPr>
        <p:spPr>
          <a:xfrm>
            <a:off x="205266" y="4686089"/>
            <a:ext cx="8695981" cy="2062103"/>
          </a:xfrm>
          <a:prstGeom prst="rect">
            <a:avLst/>
          </a:prstGeom>
        </p:spPr>
        <p:txBody>
          <a:bodyPr wrap="square">
            <a:spAutoFit/>
          </a:bodyPr>
          <a:lstStyle/>
          <a:p>
            <a:pPr marL="571500" indent="-571500">
              <a:buFont typeface="Arial"/>
              <a:buChar char="•"/>
            </a:pPr>
            <a:r>
              <a:rPr lang="en-US" sz="3100" dirty="0">
                <a:latin typeface="Arial"/>
                <a:cs typeface="Arial"/>
              </a:rPr>
              <a:t>In 1938, Buck was awarded the Nobel Prize in </a:t>
            </a:r>
            <a:r>
              <a:rPr lang="en-US" sz="3100" dirty="0" smtClean="0">
                <a:latin typeface="Arial"/>
                <a:cs typeface="Arial"/>
              </a:rPr>
              <a:t>Literature “for her rich and truly epic descriptions of peasant life in China and for her biographical masterpieces.”</a:t>
            </a:r>
            <a:endParaRPr lang="en-US" sz="3100" dirty="0">
              <a:latin typeface="Arial"/>
              <a:cs typeface="Arial"/>
            </a:endParaRPr>
          </a:p>
        </p:txBody>
      </p:sp>
    </p:spTree>
    <p:extLst>
      <p:ext uri="{BB962C8B-B14F-4D97-AF65-F5344CB8AC3E}">
        <p14:creationId xmlns:p14="http://schemas.microsoft.com/office/powerpoint/2010/main" val="38283881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825" y="317752"/>
            <a:ext cx="4584804" cy="6986527"/>
          </a:xfrm>
          <a:prstGeom prst="rect">
            <a:avLst/>
          </a:prstGeom>
          <a:noFill/>
        </p:spPr>
        <p:txBody>
          <a:bodyPr wrap="square" rtlCol="0">
            <a:spAutoFit/>
          </a:bodyPr>
          <a:lstStyle/>
          <a:p>
            <a:pPr marL="571500" indent="-571500">
              <a:buFont typeface="Arial"/>
              <a:buChar char="•"/>
            </a:pPr>
            <a:r>
              <a:rPr lang="en-US" sz="3200" dirty="0">
                <a:latin typeface="Arial"/>
                <a:cs typeface="Arial"/>
              </a:rPr>
              <a:t>Pearl </a:t>
            </a:r>
            <a:r>
              <a:rPr lang="en-US" sz="3200" dirty="0" err="1">
                <a:latin typeface="Arial"/>
                <a:cs typeface="Arial"/>
              </a:rPr>
              <a:t>Sydenstricker</a:t>
            </a:r>
            <a:r>
              <a:rPr lang="en-US" sz="3200" dirty="0">
                <a:latin typeface="Arial"/>
                <a:cs typeface="Arial"/>
              </a:rPr>
              <a:t> Buck, also known by her Chinese name </a:t>
            </a:r>
            <a:r>
              <a:rPr lang="en-US" sz="3200" dirty="0" err="1">
                <a:latin typeface="Arial"/>
                <a:cs typeface="Arial"/>
              </a:rPr>
              <a:t>Sai</a:t>
            </a:r>
            <a:r>
              <a:rPr lang="en-US" sz="3200" dirty="0">
                <a:latin typeface="Arial"/>
                <a:cs typeface="Arial"/>
              </a:rPr>
              <a:t> </a:t>
            </a:r>
            <a:r>
              <a:rPr lang="en-US" sz="3200" dirty="0" err="1">
                <a:latin typeface="Arial"/>
                <a:cs typeface="Arial"/>
              </a:rPr>
              <a:t>Zhenzhu</a:t>
            </a:r>
            <a:r>
              <a:rPr lang="en-US" sz="3200" dirty="0">
                <a:latin typeface="Arial"/>
                <a:cs typeface="Arial"/>
              </a:rPr>
              <a:t> (</a:t>
            </a:r>
            <a:r>
              <a:rPr lang="zh-CHT" altLang="en-US" sz="3200" dirty="0">
                <a:latin typeface="Arial"/>
                <a:cs typeface="Arial"/>
              </a:rPr>
              <a:t>賽珍珠</a:t>
            </a:r>
            <a:r>
              <a:rPr lang="en-US" altLang="zh-CHT" sz="3200" dirty="0">
                <a:latin typeface="Arial"/>
                <a:cs typeface="Arial"/>
              </a:rPr>
              <a:t>) was born in the U.S. and raised in China, where her parents were </a:t>
            </a:r>
            <a:r>
              <a:rPr lang="en-US" altLang="zh-CHT" sz="3200" dirty="0" smtClean="0">
                <a:latin typeface="Arial"/>
                <a:cs typeface="Arial"/>
              </a:rPr>
              <a:t>missionaries. She was raised in a bilingual – English/Chinese - environment</a:t>
            </a:r>
          </a:p>
          <a:p>
            <a:pPr marL="571500" indent="-571500">
              <a:buFont typeface="Arial"/>
              <a:buChar char="•"/>
            </a:pPr>
            <a:endParaRPr lang="en-US" sz="3200" dirty="0">
              <a:latin typeface="Arial"/>
              <a:cs typeface="Arial"/>
            </a:endParaRPr>
          </a:p>
        </p:txBody>
      </p:sp>
      <p:pic>
        <p:nvPicPr>
          <p:cNvPr id="6" name="Picture 5" descr="TGE-PearlSBuck193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629" y="515817"/>
            <a:ext cx="4025064" cy="5498215"/>
          </a:xfrm>
          <a:prstGeom prst="rect">
            <a:avLst/>
          </a:prstGeom>
        </p:spPr>
      </p:pic>
    </p:spTree>
    <p:extLst>
      <p:ext uri="{BB962C8B-B14F-4D97-AF65-F5344CB8AC3E}">
        <p14:creationId xmlns:p14="http://schemas.microsoft.com/office/powerpoint/2010/main" val="21089167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825" y="279621"/>
            <a:ext cx="8698002" cy="6001642"/>
          </a:xfrm>
          <a:prstGeom prst="rect">
            <a:avLst/>
          </a:prstGeom>
          <a:noFill/>
        </p:spPr>
        <p:txBody>
          <a:bodyPr wrap="square" rtlCol="0">
            <a:spAutoFit/>
          </a:bodyPr>
          <a:lstStyle/>
          <a:p>
            <a:pPr marL="571500" indent="-571500">
              <a:buFont typeface="Arial"/>
              <a:buChar char="•"/>
            </a:pPr>
            <a:r>
              <a:rPr lang="en-US" sz="3200" dirty="0">
                <a:latin typeface="Arial"/>
                <a:cs typeface="Arial"/>
              </a:rPr>
              <a:t>She married John </a:t>
            </a:r>
            <a:r>
              <a:rPr lang="en-US" sz="3200" dirty="0" err="1">
                <a:latin typeface="Arial"/>
                <a:cs typeface="Arial"/>
              </a:rPr>
              <a:t>Lossing</a:t>
            </a:r>
            <a:r>
              <a:rPr lang="en-US" sz="3200" dirty="0">
                <a:latin typeface="Arial"/>
                <a:cs typeface="Arial"/>
              </a:rPr>
              <a:t> Buck in 1917 and they both taught in the University of </a:t>
            </a:r>
            <a:r>
              <a:rPr lang="en-US" sz="3200" dirty="0" smtClean="0">
                <a:latin typeface="Arial"/>
                <a:cs typeface="Arial"/>
              </a:rPr>
              <a:t>Nanking from 1920-1933.  In 1934, she left China and returned to the U.S.  </a:t>
            </a:r>
            <a:endParaRPr lang="en-US" sz="3200" dirty="0">
              <a:latin typeface="Arial"/>
              <a:cs typeface="Arial"/>
            </a:endParaRPr>
          </a:p>
          <a:p>
            <a:pPr marL="571500" indent="-571500">
              <a:buFont typeface="Arial"/>
              <a:buChar char="•"/>
            </a:pPr>
            <a:endParaRPr lang="en-US" sz="3200" dirty="0">
              <a:latin typeface="Arial"/>
              <a:cs typeface="Arial"/>
            </a:endParaRPr>
          </a:p>
          <a:p>
            <a:pPr marL="571500" indent="-571500">
              <a:buFont typeface="Arial"/>
              <a:buChar char="•"/>
            </a:pPr>
            <a:r>
              <a:rPr lang="en-US" sz="3200" dirty="0" smtClean="0">
                <a:latin typeface="Arial"/>
                <a:cs typeface="Arial"/>
              </a:rPr>
              <a:t>She was the first American woman to win the Nobel Prize for Literature.  In her speech to the Academy, she explained, ”I am an American by birth and by ancestry,” but “my earliest knowledge of story, of how to tell and write stories, came to me in China.”</a:t>
            </a:r>
            <a:endParaRPr lang="en-US" sz="3200" dirty="0">
              <a:latin typeface="Arial"/>
              <a:cs typeface="Arial"/>
            </a:endParaRPr>
          </a:p>
        </p:txBody>
      </p:sp>
    </p:spTree>
    <p:extLst>
      <p:ext uri="{BB962C8B-B14F-4D97-AF65-F5344CB8AC3E}">
        <p14:creationId xmlns:p14="http://schemas.microsoft.com/office/powerpoint/2010/main" val="12672735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267" y="174063"/>
            <a:ext cx="8685299" cy="646331"/>
          </a:xfrm>
          <a:prstGeom prst="rect">
            <a:avLst/>
          </a:prstGeom>
          <a:noFill/>
        </p:spPr>
        <p:txBody>
          <a:bodyPr wrap="square" rtlCol="0">
            <a:spAutoFit/>
          </a:bodyPr>
          <a:lstStyle/>
          <a:p>
            <a:pPr algn="ctr"/>
            <a:r>
              <a:rPr lang="en-US" sz="3600" b="1" dirty="0" smtClean="0">
                <a:latin typeface="Arial"/>
                <a:cs typeface="Arial"/>
              </a:rPr>
              <a:t>Asian Americas in 1930s Hollywood</a:t>
            </a:r>
            <a:endParaRPr lang="en-US" sz="3200" dirty="0" smtClean="0"/>
          </a:p>
        </p:txBody>
      </p:sp>
      <p:pic>
        <p:nvPicPr>
          <p:cNvPr id="2" name="Picture 1" descr="TGE-KeyeLuke&amp;SuzannaKi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898" y="1052837"/>
            <a:ext cx="4044791" cy="5390045"/>
          </a:xfrm>
          <a:prstGeom prst="rect">
            <a:avLst/>
          </a:prstGeom>
        </p:spPr>
      </p:pic>
      <p:pic>
        <p:nvPicPr>
          <p:cNvPr id="4" name="Picture 3" descr="TGE-BensonFo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4885" y="1052836"/>
            <a:ext cx="4042534" cy="5390045"/>
          </a:xfrm>
          <a:prstGeom prst="rect">
            <a:avLst/>
          </a:prstGeom>
        </p:spPr>
      </p:pic>
    </p:spTree>
    <p:extLst>
      <p:ext uri="{BB962C8B-B14F-4D97-AF65-F5344CB8AC3E}">
        <p14:creationId xmlns:p14="http://schemas.microsoft.com/office/powerpoint/2010/main" val="24730086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267" y="174063"/>
            <a:ext cx="8685299" cy="6494085"/>
          </a:xfrm>
          <a:prstGeom prst="rect">
            <a:avLst/>
          </a:prstGeom>
          <a:noFill/>
        </p:spPr>
        <p:txBody>
          <a:bodyPr wrap="square" rtlCol="0">
            <a:spAutoFit/>
          </a:bodyPr>
          <a:lstStyle/>
          <a:p>
            <a:r>
              <a:rPr lang="en-US" sz="3200" b="1" dirty="0" smtClean="0">
                <a:latin typeface="Arial"/>
                <a:cs typeface="Arial"/>
              </a:rPr>
              <a:t>The Hollywood Chinese</a:t>
            </a:r>
          </a:p>
          <a:p>
            <a:endParaRPr lang="en-US" sz="3200" dirty="0" smtClean="0"/>
          </a:p>
          <a:p>
            <a:pPr marL="457200" indent="-457200">
              <a:buFont typeface="Arial"/>
              <a:buChar char="•"/>
            </a:pPr>
            <a:r>
              <a:rPr lang="en-US" sz="3200" dirty="0" smtClean="0">
                <a:latin typeface="Arial"/>
                <a:cs typeface="Arial"/>
              </a:rPr>
              <a:t>Charles </a:t>
            </a:r>
            <a:r>
              <a:rPr lang="en-US" sz="3200" dirty="0">
                <a:latin typeface="Arial"/>
                <a:cs typeface="Arial"/>
              </a:rPr>
              <a:t>Leong, a Chinese American extra </a:t>
            </a:r>
            <a:r>
              <a:rPr lang="en-US" sz="3200" dirty="0" smtClean="0">
                <a:latin typeface="Arial"/>
                <a:cs typeface="Arial"/>
              </a:rPr>
              <a:t>in </a:t>
            </a:r>
            <a:r>
              <a:rPr lang="en-US" sz="3200" i="1" dirty="0" smtClean="0">
                <a:latin typeface="Arial"/>
                <a:cs typeface="Arial"/>
              </a:rPr>
              <a:t>The Good Earth </a:t>
            </a:r>
            <a:r>
              <a:rPr lang="en-US" sz="3200" dirty="0" smtClean="0">
                <a:latin typeface="Arial"/>
                <a:cs typeface="Arial"/>
              </a:rPr>
              <a:t>(We read from his first-hand account this week.)</a:t>
            </a:r>
          </a:p>
          <a:p>
            <a:pPr marL="457200" indent="-457200">
              <a:buFont typeface="Arial"/>
              <a:buChar char="•"/>
            </a:pPr>
            <a:endParaRPr lang="en-US" sz="3200" dirty="0">
              <a:latin typeface="Arial"/>
              <a:cs typeface="Arial"/>
            </a:endParaRPr>
          </a:p>
          <a:p>
            <a:pPr marL="457200" indent="-457200">
              <a:buFont typeface="Arial"/>
              <a:buChar char="•"/>
            </a:pPr>
            <a:r>
              <a:rPr lang="en-US" sz="3200" dirty="0">
                <a:latin typeface="Arial"/>
                <a:cs typeface="Arial"/>
              </a:rPr>
              <a:t>“All Chinese look alike</a:t>
            </a:r>
            <a:r>
              <a:rPr lang="en-US" sz="3200" dirty="0" smtClean="0">
                <a:latin typeface="Arial"/>
                <a:cs typeface="Arial"/>
              </a:rPr>
              <a:t>” - the Los Angeles </a:t>
            </a:r>
            <a:r>
              <a:rPr lang="en-US" sz="3200" dirty="0">
                <a:latin typeface="Arial"/>
                <a:cs typeface="Arial"/>
              </a:rPr>
              <a:t>Chinese American community that gathered around the production of a series of film productions about China in the late 1930s. </a:t>
            </a:r>
            <a:endParaRPr lang="en-US" sz="3200" dirty="0" smtClean="0">
              <a:latin typeface="Arial"/>
              <a:cs typeface="Arial"/>
            </a:endParaRPr>
          </a:p>
          <a:p>
            <a:pPr marL="457200" indent="-457200">
              <a:buFont typeface="Arial"/>
              <a:buChar char="•"/>
            </a:pPr>
            <a:endParaRPr lang="en-US" sz="3200" dirty="0" smtClean="0">
              <a:latin typeface="Arial"/>
              <a:cs typeface="Arial"/>
            </a:endParaRPr>
          </a:p>
          <a:p>
            <a:pPr marL="457200" lvl="0" indent="-457200">
              <a:buFont typeface="Arial"/>
              <a:buChar char="•"/>
            </a:pPr>
            <a:r>
              <a:rPr lang="en-US" sz="3200" dirty="0">
                <a:latin typeface="Arial"/>
                <a:cs typeface="Arial"/>
              </a:rPr>
              <a:t>Young Chinese Americans having to learn to </a:t>
            </a:r>
            <a:r>
              <a:rPr lang="en-US" sz="3200" dirty="0" smtClean="0">
                <a:latin typeface="Arial"/>
                <a:cs typeface="Arial"/>
              </a:rPr>
              <a:t>“play Chinese”.</a:t>
            </a:r>
            <a:endParaRPr lang="en-US" sz="3200" dirty="0">
              <a:latin typeface="Arial"/>
              <a:cs typeface="Arial"/>
            </a:endParaRPr>
          </a:p>
        </p:txBody>
      </p:sp>
    </p:spTree>
    <p:extLst>
      <p:ext uri="{BB962C8B-B14F-4D97-AF65-F5344CB8AC3E}">
        <p14:creationId xmlns:p14="http://schemas.microsoft.com/office/powerpoint/2010/main" val="4728920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1333</TotalTime>
  <Words>832</Words>
  <Application>Microsoft Macintosh PowerPoint</Application>
  <PresentationFormat>On-screen Show (4:3)</PresentationFormat>
  <Paragraphs>64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ASIAN AMERICANS IN MEDIA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Pitzer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OFF-SCREEN</dc:title>
  <dc:creator>localuser</dc:creator>
  <cp:lastModifiedBy>Info Tech</cp:lastModifiedBy>
  <cp:revision>98</cp:revision>
  <dcterms:created xsi:type="dcterms:W3CDTF">2010-12-29T21:54:42Z</dcterms:created>
  <dcterms:modified xsi:type="dcterms:W3CDTF">2015-09-16T22:16:41Z</dcterms:modified>
</cp:coreProperties>
</file>