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6" r:id="rId2"/>
    <p:sldId id="265" r:id="rId3"/>
    <p:sldId id="366" r:id="rId4"/>
    <p:sldId id="399" r:id="rId5"/>
    <p:sldId id="418" r:id="rId6"/>
    <p:sldId id="439" r:id="rId7"/>
    <p:sldId id="441" r:id="rId8"/>
    <p:sldId id="377" r:id="rId9"/>
    <p:sldId id="442" r:id="rId10"/>
    <p:sldId id="443" r:id="rId11"/>
    <p:sldId id="444" r:id="rId12"/>
    <p:sldId id="449" r:id="rId13"/>
    <p:sldId id="450" r:id="rId14"/>
    <p:sldId id="451"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2"/>
    <p:restoredTop sz="94663"/>
  </p:normalViewPr>
  <p:slideViewPr>
    <p:cSldViewPr snapToGrid="0" snapToObjects="1">
      <p:cViewPr varScale="1">
        <p:scale>
          <a:sx n="117" d="100"/>
          <a:sy n="117" d="100"/>
        </p:scale>
        <p:origin x="1368"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29AB14-FFEC-4A4C-B60C-FF7712DF0934}" type="datetimeFigureOut">
              <a:rPr lang="en-US" smtClean="0"/>
              <a:t>10/26/19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FA52D3-88BA-CF4B-BEF3-DB6E40A06096}" type="slidenum">
              <a:rPr lang="en-US" smtClean="0"/>
              <a:t>‹#›</a:t>
            </a:fld>
            <a:endParaRPr lang="en-US"/>
          </a:p>
        </p:txBody>
      </p:sp>
    </p:spTree>
    <p:extLst>
      <p:ext uri="{BB962C8B-B14F-4D97-AF65-F5344CB8AC3E}">
        <p14:creationId xmlns:p14="http://schemas.microsoft.com/office/powerpoint/2010/main" val="338564598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1602E06-6383-CD41-A89C-C18DB2948F67}" type="datetimeFigureOut">
              <a:rPr lang="en-US" smtClean="0"/>
              <a:pPr/>
              <a:t>10/26/19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602E06-6383-CD41-A89C-C18DB2948F67}" type="datetimeFigureOut">
              <a:rPr lang="en-US" smtClean="0"/>
              <a:pPr/>
              <a:t>10/26/19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602E06-6383-CD41-A89C-C18DB2948F67}" type="datetimeFigureOut">
              <a:rPr lang="en-US" smtClean="0"/>
              <a:pPr/>
              <a:t>10/26/19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602E06-6383-CD41-A89C-C18DB2948F67}" type="datetimeFigureOut">
              <a:rPr lang="en-US" smtClean="0"/>
              <a:pPr/>
              <a:t>10/26/19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602E06-6383-CD41-A89C-C18DB2948F67}" type="datetimeFigureOut">
              <a:rPr lang="en-US" smtClean="0"/>
              <a:pPr/>
              <a:t>10/26/19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1602E06-6383-CD41-A89C-C18DB2948F67}" type="datetimeFigureOut">
              <a:rPr lang="en-US" smtClean="0"/>
              <a:pPr/>
              <a:t>10/26/19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1602E06-6383-CD41-A89C-C18DB2948F67}" type="datetimeFigureOut">
              <a:rPr lang="en-US" smtClean="0"/>
              <a:pPr/>
              <a:t>10/26/19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1602E06-6383-CD41-A89C-C18DB2948F67}" type="datetimeFigureOut">
              <a:rPr lang="en-US" smtClean="0"/>
              <a:pPr/>
              <a:t>10/26/19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602E06-6383-CD41-A89C-C18DB2948F67}" type="datetimeFigureOut">
              <a:rPr lang="en-US" smtClean="0"/>
              <a:pPr/>
              <a:t>10/26/19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602E06-6383-CD41-A89C-C18DB2948F67}" type="datetimeFigureOut">
              <a:rPr lang="en-US" smtClean="0"/>
              <a:pPr/>
              <a:t>10/26/19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602E06-6383-CD41-A89C-C18DB2948F67}" type="datetimeFigureOut">
              <a:rPr lang="en-US" smtClean="0"/>
              <a:pPr/>
              <a:t>10/26/19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602E06-6383-CD41-A89C-C18DB2948F67}" type="datetimeFigureOut">
              <a:rPr lang="en-US" smtClean="0"/>
              <a:pPr/>
              <a:t>10/26/19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7AD372-DC91-424A-9BC0-BEF46D0A27CF}"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21247"/>
            <a:ext cx="7772400" cy="1470025"/>
          </a:xfrm>
        </p:spPr>
        <p:txBody>
          <a:bodyPr/>
          <a:lstStyle/>
          <a:p>
            <a:r>
              <a:rPr lang="en-US" b="1" dirty="0">
                <a:latin typeface="Arial"/>
                <a:cs typeface="Arial"/>
              </a:rPr>
              <a:t>ASIAN AMERICANS IN MEDIA</a:t>
            </a:r>
          </a:p>
        </p:txBody>
      </p:sp>
      <p:sp>
        <p:nvSpPr>
          <p:cNvPr id="3" name="Subtitle 2"/>
          <p:cNvSpPr>
            <a:spLocks noGrp="1"/>
          </p:cNvSpPr>
          <p:nvPr>
            <p:ph type="subTitle" idx="1"/>
          </p:nvPr>
        </p:nvSpPr>
        <p:spPr>
          <a:xfrm>
            <a:off x="394550" y="3926952"/>
            <a:ext cx="8359523" cy="2607412"/>
          </a:xfrm>
        </p:spPr>
        <p:txBody>
          <a:bodyPr>
            <a:normAutofit/>
          </a:bodyPr>
          <a:lstStyle/>
          <a:p>
            <a:r>
              <a:rPr lang="en-US" sz="4000" b="1" dirty="0">
                <a:latin typeface="Arial"/>
                <a:cs typeface="Arial"/>
              </a:rPr>
              <a:t>Week 9: Meanwhile, in Hollywood…Year Of The Dragon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553780"/>
            <a:ext cx="8364626" cy="4524315"/>
          </a:xfrm>
          <a:prstGeom prst="rect">
            <a:avLst/>
          </a:prstGeom>
          <a:noFill/>
        </p:spPr>
        <p:txBody>
          <a:bodyPr wrap="square" rtlCol="0">
            <a:spAutoFit/>
          </a:bodyPr>
          <a:lstStyle/>
          <a:p>
            <a:r>
              <a:rPr lang="en-US" sz="3200" b="1" dirty="0">
                <a:latin typeface="Arial"/>
                <a:cs typeface="Arial"/>
              </a:rPr>
              <a:t>Discussion Questions:</a:t>
            </a:r>
          </a:p>
          <a:p>
            <a:endParaRPr lang="en-US" sz="3200" b="1" dirty="0">
              <a:latin typeface="Arial"/>
              <a:cs typeface="Arial"/>
            </a:endParaRPr>
          </a:p>
          <a:p>
            <a:r>
              <a:rPr lang="en-US" sz="3200" dirty="0">
                <a:latin typeface="Arial"/>
                <a:cs typeface="Arial"/>
              </a:rPr>
              <a:t>Based on the opening of the film, how would you characterize its depiction of the New York Chinatown as a community?</a:t>
            </a:r>
          </a:p>
          <a:p>
            <a:endParaRPr lang="en-US" sz="3200" dirty="0">
              <a:latin typeface="Arial"/>
              <a:cs typeface="Arial"/>
            </a:endParaRPr>
          </a:p>
          <a:p>
            <a:r>
              <a:rPr lang="en-US" sz="3200" dirty="0">
                <a:latin typeface="Arial"/>
                <a:cs typeface="Arial"/>
              </a:rPr>
              <a:t>Do you think the film is racist?</a:t>
            </a:r>
          </a:p>
          <a:p>
            <a:endParaRPr lang="en-US" sz="3200" dirty="0">
              <a:latin typeface="Arial"/>
              <a:cs typeface="Arial"/>
            </a:endParaRPr>
          </a:p>
          <a:p>
            <a:endParaRPr lang="en-US" sz="3200" dirty="0">
              <a:latin typeface="Arial"/>
              <a:cs typeface="Arial"/>
            </a:endParaRPr>
          </a:p>
        </p:txBody>
      </p:sp>
    </p:spTree>
    <p:extLst>
      <p:ext uri="{BB962C8B-B14F-4D97-AF65-F5344CB8AC3E}">
        <p14:creationId xmlns:p14="http://schemas.microsoft.com/office/powerpoint/2010/main" val="7390854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553780"/>
            <a:ext cx="8364626" cy="6001643"/>
          </a:xfrm>
          <a:prstGeom prst="rect">
            <a:avLst/>
          </a:prstGeom>
          <a:noFill/>
        </p:spPr>
        <p:txBody>
          <a:bodyPr wrap="square" rtlCol="0">
            <a:spAutoFit/>
          </a:bodyPr>
          <a:lstStyle/>
          <a:p>
            <a:r>
              <a:rPr lang="en-US" sz="3200" b="1" dirty="0">
                <a:latin typeface="Arial"/>
                <a:cs typeface="Arial"/>
              </a:rPr>
              <a:t>Discussion Questions:</a:t>
            </a:r>
          </a:p>
          <a:p>
            <a:endParaRPr lang="en-US" sz="3200" b="1" dirty="0">
              <a:latin typeface="Arial"/>
              <a:cs typeface="Arial"/>
            </a:endParaRPr>
          </a:p>
          <a:p>
            <a:r>
              <a:rPr lang="en-US" sz="3200" dirty="0">
                <a:latin typeface="Arial"/>
                <a:cs typeface="Arial"/>
              </a:rPr>
              <a:t>Based on the opening of the film, how would you characterize its depiction of the New York Chinatown as a community?</a:t>
            </a:r>
          </a:p>
          <a:p>
            <a:endParaRPr lang="en-US" sz="3200" dirty="0">
              <a:latin typeface="Arial"/>
              <a:cs typeface="Arial"/>
            </a:endParaRPr>
          </a:p>
          <a:p>
            <a:r>
              <a:rPr lang="en-US" sz="3200" dirty="0">
                <a:latin typeface="Arial"/>
                <a:cs typeface="Arial"/>
              </a:rPr>
              <a:t>Do you think the film is racist?</a:t>
            </a:r>
          </a:p>
          <a:p>
            <a:endParaRPr lang="en-US" sz="3200" dirty="0">
              <a:latin typeface="Arial"/>
              <a:cs typeface="Arial"/>
            </a:endParaRPr>
          </a:p>
          <a:p>
            <a:r>
              <a:rPr lang="en-US" sz="3200" dirty="0">
                <a:latin typeface="Arial"/>
                <a:cs typeface="Arial"/>
              </a:rPr>
              <a:t>What has changed in the representation of Chinese Americans in Hollywood cinema since the 1970s?</a:t>
            </a:r>
          </a:p>
          <a:p>
            <a:endParaRPr lang="en-US" sz="3200" dirty="0">
              <a:latin typeface="Arial"/>
              <a:cs typeface="Arial"/>
            </a:endParaRPr>
          </a:p>
        </p:txBody>
      </p:sp>
    </p:spTree>
    <p:extLst>
      <p:ext uri="{BB962C8B-B14F-4D97-AF65-F5344CB8AC3E}">
        <p14:creationId xmlns:p14="http://schemas.microsoft.com/office/powerpoint/2010/main" val="14591490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553780"/>
            <a:ext cx="8364626" cy="6001643"/>
          </a:xfrm>
          <a:prstGeom prst="rect">
            <a:avLst/>
          </a:prstGeom>
          <a:noFill/>
        </p:spPr>
        <p:txBody>
          <a:bodyPr wrap="square" rtlCol="0">
            <a:spAutoFit/>
          </a:bodyPr>
          <a:lstStyle/>
          <a:p>
            <a:r>
              <a:rPr lang="en-US" sz="3200" b="1" dirty="0">
                <a:latin typeface="Arial"/>
                <a:cs typeface="Arial"/>
              </a:rPr>
              <a:t>Discussion Questions:</a:t>
            </a:r>
          </a:p>
          <a:p>
            <a:endParaRPr lang="en-US" sz="3200" b="1" dirty="0">
              <a:latin typeface="Arial"/>
              <a:cs typeface="Arial"/>
            </a:endParaRPr>
          </a:p>
          <a:p>
            <a:r>
              <a:rPr lang="en-US" sz="3200" dirty="0">
                <a:latin typeface="Arial"/>
                <a:cs typeface="Arial"/>
              </a:rPr>
              <a:t>Based on the opening of the film, how would you characterize its depiction of the New York Chinatown as a community?</a:t>
            </a:r>
          </a:p>
          <a:p>
            <a:endParaRPr lang="en-US" sz="3200" dirty="0">
              <a:latin typeface="Arial"/>
              <a:cs typeface="Arial"/>
            </a:endParaRPr>
          </a:p>
          <a:p>
            <a:r>
              <a:rPr lang="en-US" sz="3200" dirty="0">
                <a:latin typeface="Arial"/>
                <a:cs typeface="Arial"/>
              </a:rPr>
              <a:t>Do you think the film is racist?</a:t>
            </a:r>
          </a:p>
          <a:p>
            <a:endParaRPr lang="en-US" sz="3200" dirty="0">
              <a:latin typeface="Arial"/>
              <a:cs typeface="Arial"/>
            </a:endParaRPr>
          </a:p>
          <a:p>
            <a:r>
              <a:rPr lang="en-US" sz="3200" dirty="0">
                <a:latin typeface="Arial"/>
                <a:cs typeface="Arial"/>
              </a:rPr>
              <a:t>What has changed in the representation of Chinese / Asian Americans in Hollywood cinema since the 1970s?</a:t>
            </a:r>
          </a:p>
          <a:p>
            <a:endParaRPr lang="en-US" sz="3200" dirty="0">
              <a:latin typeface="Arial"/>
              <a:cs typeface="Arial"/>
            </a:endParaRPr>
          </a:p>
        </p:txBody>
      </p:sp>
    </p:spTree>
    <p:extLst>
      <p:ext uri="{BB962C8B-B14F-4D97-AF65-F5344CB8AC3E}">
        <p14:creationId xmlns:p14="http://schemas.microsoft.com/office/powerpoint/2010/main" val="4632881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553780"/>
            <a:ext cx="8364626" cy="3046988"/>
          </a:xfrm>
          <a:prstGeom prst="rect">
            <a:avLst/>
          </a:prstGeom>
          <a:noFill/>
        </p:spPr>
        <p:txBody>
          <a:bodyPr wrap="square" rtlCol="0">
            <a:spAutoFit/>
          </a:bodyPr>
          <a:lstStyle/>
          <a:p>
            <a:r>
              <a:rPr lang="en-US" sz="3200" b="1" dirty="0">
                <a:latin typeface="Arial"/>
                <a:cs typeface="Arial"/>
              </a:rPr>
              <a:t>Discussion Questions:</a:t>
            </a:r>
          </a:p>
          <a:p>
            <a:endParaRPr lang="en-US" sz="3200" b="1" dirty="0">
              <a:latin typeface="Arial"/>
              <a:cs typeface="Arial"/>
            </a:endParaRPr>
          </a:p>
          <a:p>
            <a:r>
              <a:rPr lang="en-US" sz="3200" dirty="0">
                <a:latin typeface="Arial"/>
                <a:cs typeface="Arial"/>
              </a:rPr>
              <a:t>Why should we care about these stereotypes? </a:t>
            </a:r>
          </a:p>
          <a:p>
            <a:endParaRPr lang="en-US" sz="3200" dirty="0">
              <a:latin typeface="Arial"/>
              <a:cs typeface="Arial"/>
            </a:endParaRPr>
          </a:p>
          <a:p>
            <a:endParaRPr lang="en-US" sz="3200" dirty="0">
              <a:latin typeface="Arial"/>
              <a:cs typeface="Arial"/>
            </a:endParaRPr>
          </a:p>
        </p:txBody>
      </p:sp>
    </p:spTree>
    <p:extLst>
      <p:ext uri="{BB962C8B-B14F-4D97-AF65-F5344CB8AC3E}">
        <p14:creationId xmlns:p14="http://schemas.microsoft.com/office/powerpoint/2010/main" val="22155243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553780"/>
            <a:ext cx="8364626" cy="4031873"/>
          </a:xfrm>
          <a:prstGeom prst="rect">
            <a:avLst/>
          </a:prstGeom>
          <a:noFill/>
        </p:spPr>
        <p:txBody>
          <a:bodyPr wrap="square" rtlCol="0">
            <a:spAutoFit/>
          </a:bodyPr>
          <a:lstStyle/>
          <a:p>
            <a:r>
              <a:rPr lang="en-US" sz="3200" b="1" dirty="0">
                <a:latin typeface="Arial"/>
                <a:cs typeface="Arial"/>
              </a:rPr>
              <a:t>Discussion Questions:</a:t>
            </a:r>
          </a:p>
          <a:p>
            <a:endParaRPr lang="en-US" sz="3200" b="1" dirty="0">
              <a:latin typeface="Arial"/>
              <a:cs typeface="Arial"/>
            </a:endParaRPr>
          </a:p>
          <a:p>
            <a:r>
              <a:rPr lang="en-US" sz="3200" dirty="0">
                <a:latin typeface="Arial"/>
                <a:cs typeface="Arial"/>
              </a:rPr>
              <a:t>Why should we care about these stereotypes? </a:t>
            </a:r>
          </a:p>
          <a:p>
            <a:endParaRPr lang="en-US" sz="3200" dirty="0">
              <a:latin typeface="Arial"/>
              <a:cs typeface="Arial"/>
            </a:endParaRPr>
          </a:p>
          <a:p>
            <a:r>
              <a:rPr lang="en-US" sz="3200" dirty="0">
                <a:latin typeface="Arial"/>
                <a:cs typeface="Arial"/>
              </a:rPr>
              <a:t>What are the possible effects of some of these images?  </a:t>
            </a:r>
          </a:p>
          <a:p>
            <a:endParaRPr lang="en-US" sz="3200" dirty="0">
              <a:latin typeface="Arial"/>
              <a:cs typeface="Arial"/>
            </a:endParaRPr>
          </a:p>
        </p:txBody>
      </p:sp>
    </p:spTree>
    <p:extLst>
      <p:ext uri="{BB962C8B-B14F-4D97-AF65-F5344CB8AC3E}">
        <p14:creationId xmlns:p14="http://schemas.microsoft.com/office/powerpoint/2010/main" val="391688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14716" y="609306"/>
            <a:ext cx="7416116" cy="5918019"/>
          </a:xfrm>
        </p:spPr>
        <p:txBody>
          <a:bodyPr>
            <a:normAutofit/>
          </a:bodyPr>
          <a:lstStyle/>
          <a:p>
            <a:pPr algn="l"/>
            <a:r>
              <a:rPr lang="en-US" sz="4000" b="1" dirty="0">
                <a:latin typeface="Arial"/>
                <a:cs typeface="Arial"/>
              </a:rPr>
              <a:t>Key Terms:</a:t>
            </a:r>
          </a:p>
          <a:p>
            <a:pPr algn="l"/>
            <a:endParaRPr lang="en-US" sz="4000" b="1" dirty="0">
              <a:latin typeface="Arial"/>
              <a:cs typeface="Arial"/>
            </a:endParaRPr>
          </a:p>
          <a:p>
            <a:pPr marL="1028700" lvl="1" indent="-571500" algn="l">
              <a:buFont typeface="Arial"/>
              <a:buChar char="•"/>
            </a:pPr>
            <a:r>
              <a:rPr lang="en-US" sz="3200" dirty="0">
                <a:latin typeface="Arial"/>
                <a:cs typeface="Arial"/>
              </a:rPr>
              <a:t>Postmodernism</a:t>
            </a:r>
          </a:p>
          <a:p>
            <a:pPr marL="1028700" lvl="1" indent="-571500" algn="l">
              <a:buFont typeface="Arial"/>
              <a:buChar char="•"/>
            </a:pPr>
            <a:r>
              <a:rPr lang="en-US" sz="3200" dirty="0">
                <a:latin typeface="Arial"/>
                <a:cs typeface="Arial"/>
              </a:rPr>
              <a:t>Spectacle</a:t>
            </a:r>
          </a:p>
          <a:p>
            <a:pPr marL="1028700" lvl="1" indent="-571500" algn="l">
              <a:buFont typeface="Arial"/>
              <a:buChar char="•"/>
            </a:pPr>
            <a:r>
              <a:rPr lang="en-US" sz="3200" dirty="0">
                <a:latin typeface="Arial"/>
                <a:cs typeface="Arial"/>
              </a:rPr>
              <a:t>Interracial romance and sexuality</a:t>
            </a:r>
          </a:p>
          <a:p>
            <a:pPr marL="1028700" lvl="1" indent="-571500" algn="l">
              <a:buFont typeface="Arial"/>
              <a:buChar char="•"/>
            </a:pPr>
            <a:r>
              <a:rPr lang="en-US" sz="3200" dirty="0">
                <a:latin typeface="Arial"/>
                <a:cs typeface="Arial"/>
              </a:rPr>
              <a:t>The crisis in “grand narratives”</a:t>
            </a:r>
          </a:p>
          <a:p>
            <a:pPr marL="1028700" lvl="1" indent="-571500" algn="l">
              <a:buFont typeface="Arial"/>
              <a:buChar char="•"/>
            </a:pPr>
            <a:r>
              <a:rPr lang="en-US" sz="3200" dirty="0">
                <a:latin typeface="Arial"/>
                <a:cs typeface="Arial"/>
              </a:rPr>
              <a:t>The return of the Yellow Peril</a:t>
            </a:r>
          </a:p>
          <a:p>
            <a:pPr marL="1028700" lvl="1" indent="-571500" algn="l">
              <a:buFont typeface="Arial"/>
              <a:buChar char="•"/>
            </a:pPr>
            <a:r>
              <a:rPr lang="en-US" sz="3200" dirty="0">
                <a:latin typeface="Arial"/>
                <a:cs typeface="Arial"/>
              </a:rPr>
              <a:t>Yellow Perils meets </a:t>
            </a:r>
            <a:r>
              <a:rPr lang="en-US" sz="3200">
                <a:latin typeface="Arial"/>
                <a:cs typeface="Arial"/>
              </a:rPr>
              <a:t>Model Minority</a:t>
            </a:r>
            <a:endParaRPr lang="en-US" sz="3200" dirty="0">
              <a:latin typeface="Arial"/>
              <a:cs typeface="Arial"/>
            </a:endParaRPr>
          </a:p>
        </p:txBody>
      </p:sp>
    </p:spTree>
    <p:extLst>
      <p:ext uri="{BB962C8B-B14F-4D97-AF65-F5344CB8AC3E}">
        <p14:creationId xmlns:p14="http://schemas.microsoft.com/office/powerpoint/2010/main" val="2248418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58922" y="852916"/>
            <a:ext cx="4401697" cy="5755421"/>
          </a:xfrm>
          <a:prstGeom prst="rect">
            <a:avLst/>
          </a:prstGeom>
          <a:noFill/>
        </p:spPr>
        <p:txBody>
          <a:bodyPr wrap="square" rtlCol="0">
            <a:spAutoFit/>
          </a:bodyPr>
          <a:lstStyle/>
          <a:p>
            <a:r>
              <a:rPr lang="en-US" sz="3600" b="1" dirty="0">
                <a:latin typeface="Arial"/>
                <a:cs typeface="Arial"/>
              </a:rPr>
              <a:t>Year of The Dragon </a:t>
            </a:r>
            <a:r>
              <a:rPr lang="en-US" sz="3600" dirty="0">
                <a:latin typeface="Arial"/>
                <a:cs typeface="Arial"/>
              </a:rPr>
              <a:t>(1985) </a:t>
            </a:r>
          </a:p>
          <a:p>
            <a:endParaRPr lang="en-US" sz="3600" dirty="0">
              <a:latin typeface="Arial"/>
              <a:cs typeface="Arial"/>
            </a:endParaRPr>
          </a:p>
          <a:p>
            <a:r>
              <a:rPr lang="en-US" sz="3200" dirty="0">
                <a:latin typeface="Arial"/>
                <a:cs typeface="Arial"/>
              </a:rPr>
              <a:t>Dir. Michael </a:t>
            </a:r>
            <a:r>
              <a:rPr lang="en-US" sz="3200" dirty="0" err="1">
                <a:latin typeface="Arial"/>
                <a:cs typeface="Arial"/>
              </a:rPr>
              <a:t>Cimino</a:t>
            </a:r>
            <a:endParaRPr lang="en-US" sz="3200" dirty="0">
              <a:latin typeface="Arial"/>
              <a:cs typeface="Arial"/>
            </a:endParaRPr>
          </a:p>
          <a:p>
            <a:endParaRPr lang="en-US" sz="3200" dirty="0">
              <a:latin typeface="Arial"/>
              <a:cs typeface="Arial"/>
            </a:endParaRPr>
          </a:p>
          <a:p>
            <a:r>
              <a:rPr lang="en-US" sz="3200" dirty="0">
                <a:latin typeface="Arial"/>
                <a:cs typeface="Arial"/>
              </a:rPr>
              <a:t>Screenplay by Oliver Stone and </a:t>
            </a:r>
            <a:r>
              <a:rPr lang="en-US" sz="3200" dirty="0" err="1">
                <a:latin typeface="Arial"/>
                <a:cs typeface="Arial"/>
              </a:rPr>
              <a:t>Cimino</a:t>
            </a:r>
            <a:endParaRPr lang="en-US" sz="3200" dirty="0">
              <a:latin typeface="Arial"/>
              <a:cs typeface="Arial"/>
            </a:endParaRPr>
          </a:p>
          <a:p>
            <a:endParaRPr lang="en-US" sz="3200" dirty="0">
              <a:latin typeface="Arial"/>
              <a:cs typeface="Arial"/>
            </a:endParaRPr>
          </a:p>
          <a:p>
            <a:r>
              <a:rPr lang="en-US" sz="3200" dirty="0">
                <a:latin typeface="Arial"/>
                <a:cs typeface="Arial"/>
              </a:rPr>
              <a:t>Produced by Dino De </a:t>
            </a:r>
            <a:r>
              <a:rPr lang="en-US" sz="3200" dirty="0" err="1">
                <a:latin typeface="Arial"/>
                <a:cs typeface="Arial"/>
              </a:rPr>
              <a:t>Laurentiis</a:t>
            </a:r>
            <a:endParaRPr lang="en-US" sz="3200" dirty="0">
              <a:latin typeface="Arial"/>
              <a:cs typeface="Arial"/>
            </a:endParaRPr>
          </a:p>
          <a:p>
            <a:endParaRPr lang="en-US" sz="3600" dirty="0">
              <a:latin typeface="Arial"/>
              <a:cs typeface="Arial"/>
            </a:endParaRPr>
          </a:p>
        </p:txBody>
      </p:sp>
      <p:pic>
        <p:nvPicPr>
          <p:cNvPr id="2" name="Picture 1" descr="YOTD-poste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72675" y="248348"/>
            <a:ext cx="4120943" cy="6359989"/>
          </a:xfrm>
          <a:prstGeom prst="rect">
            <a:avLst/>
          </a:prstGeom>
        </p:spPr>
      </p:pic>
    </p:spTree>
    <p:extLst>
      <p:ext uri="{BB962C8B-B14F-4D97-AF65-F5344CB8AC3E}">
        <p14:creationId xmlns:p14="http://schemas.microsoft.com/office/powerpoint/2010/main" val="1158755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624731"/>
            <a:ext cx="9144000" cy="584776"/>
          </a:xfrm>
          <a:prstGeom prst="rect">
            <a:avLst/>
          </a:prstGeom>
        </p:spPr>
        <p:txBody>
          <a:bodyPr wrap="square">
            <a:spAutoFit/>
          </a:bodyPr>
          <a:lstStyle/>
          <a:p>
            <a:pPr algn="ctr"/>
            <a:r>
              <a:rPr lang="en-US" sz="3200" dirty="0">
                <a:latin typeface="Arial"/>
                <a:cs typeface="Arial"/>
              </a:rPr>
              <a:t>Starring Mickey </a:t>
            </a:r>
            <a:r>
              <a:rPr lang="en-US" sz="3200" dirty="0" err="1">
                <a:latin typeface="Arial"/>
                <a:cs typeface="Arial"/>
              </a:rPr>
              <a:t>Rourke</a:t>
            </a:r>
            <a:r>
              <a:rPr lang="en-US" sz="3200" dirty="0">
                <a:latin typeface="Arial"/>
                <a:cs typeface="Arial"/>
              </a:rPr>
              <a:t>, </a:t>
            </a:r>
            <a:r>
              <a:rPr lang="en-US" sz="3200" dirty="0" err="1">
                <a:latin typeface="Arial"/>
                <a:cs typeface="Arial"/>
              </a:rPr>
              <a:t>Jone</a:t>
            </a:r>
            <a:r>
              <a:rPr lang="en-US" sz="3200" dirty="0">
                <a:latin typeface="Arial"/>
                <a:cs typeface="Arial"/>
              </a:rPr>
              <a:t> Lone, &amp; </a:t>
            </a:r>
            <a:r>
              <a:rPr lang="en-US" sz="3200" dirty="0" err="1">
                <a:latin typeface="Arial"/>
                <a:cs typeface="Arial"/>
              </a:rPr>
              <a:t>Ariane</a:t>
            </a:r>
            <a:r>
              <a:rPr lang="en-US" sz="3200" dirty="0">
                <a:latin typeface="Arial"/>
                <a:cs typeface="Arial"/>
              </a:rPr>
              <a:t> </a:t>
            </a:r>
            <a:endParaRPr lang="en-US" sz="3200" dirty="0"/>
          </a:p>
        </p:txBody>
      </p:sp>
      <p:pic>
        <p:nvPicPr>
          <p:cNvPr id="2" name="Picture 1" descr="YOTD-MR+A.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3740" y="389562"/>
            <a:ext cx="3388351" cy="4962020"/>
          </a:xfrm>
          <a:prstGeom prst="rect">
            <a:avLst/>
          </a:prstGeom>
        </p:spPr>
      </p:pic>
      <p:pic>
        <p:nvPicPr>
          <p:cNvPr id="6" name="Picture 5" descr="YOTD-MR+JL.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07797" y="389562"/>
            <a:ext cx="3374174" cy="4962020"/>
          </a:xfrm>
          <a:prstGeom prst="rect">
            <a:avLst/>
          </a:prstGeom>
        </p:spPr>
      </p:pic>
    </p:spTree>
    <p:extLst>
      <p:ext uri="{BB962C8B-B14F-4D97-AF65-F5344CB8AC3E}">
        <p14:creationId xmlns:p14="http://schemas.microsoft.com/office/powerpoint/2010/main" val="3550949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72201" y="283567"/>
            <a:ext cx="8502049" cy="6986527"/>
          </a:xfrm>
          <a:prstGeom prst="rect">
            <a:avLst/>
          </a:prstGeom>
          <a:noFill/>
        </p:spPr>
        <p:txBody>
          <a:bodyPr wrap="square" rtlCol="0">
            <a:spAutoFit/>
          </a:bodyPr>
          <a:lstStyle/>
          <a:p>
            <a:endParaRPr lang="en-US" sz="3200" dirty="0">
              <a:latin typeface="Arial"/>
              <a:cs typeface="Arial"/>
            </a:endParaRPr>
          </a:p>
          <a:p>
            <a:pPr marL="457200" lvl="0" indent="-457200">
              <a:buFont typeface="Arial"/>
              <a:buChar char="•"/>
            </a:pPr>
            <a:r>
              <a:rPr lang="en-US" sz="3200" dirty="0">
                <a:latin typeface="Arial"/>
                <a:cs typeface="Arial"/>
              </a:rPr>
              <a:t>A Hollywood studio production (MGM/UA), adapted from a novel by Robert Daley</a:t>
            </a:r>
          </a:p>
          <a:p>
            <a:pPr marL="457200" lvl="0" indent="-457200">
              <a:buFont typeface="Arial"/>
              <a:buChar char="•"/>
            </a:pPr>
            <a:endParaRPr lang="en-US" sz="3200" dirty="0">
              <a:latin typeface="Arial"/>
              <a:cs typeface="Arial"/>
            </a:endParaRPr>
          </a:p>
          <a:p>
            <a:pPr marL="457200" lvl="0" indent="-457200">
              <a:buFont typeface="Arial"/>
              <a:buChar char="•"/>
            </a:pPr>
            <a:r>
              <a:rPr lang="en-US" sz="3200" dirty="0">
                <a:latin typeface="Arial"/>
                <a:cs typeface="Arial"/>
              </a:rPr>
              <a:t>Set in New York’s Chinatown</a:t>
            </a:r>
          </a:p>
          <a:p>
            <a:pPr marL="457200" lvl="0" indent="-457200">
              <a:buFont typeface="Arial"/>
              <a:buChar char="•"/>
            </a:pPr>
            <a:endParaRPr lang="en-US" sz="3200" dirty="0">
              <a:latin typeface="Arial"/>
              <a:cs typeface="Arial"/>
            </a:endParaRPr>
          </a:p>
          <a:p>
            <a:pPr marL="457200" lvl="0" indent="-457200">
              <a:buFont typeface="Arial"/>
              <a:buChar char="•"/>
            </a:pPr>
            <a:r>
              <a:rPr lang="en-US" sz="3200" dirty="0">
                <a:latin typeface="Arial"/>
                <a:cs typeface="Arial"/>
              </a:rPr>
              <a:t>The film was protested by Chinese American and Asian American groups when it opened.  </a:t>
            </a:r>
          </a:p>
          <a:p>
            <a:pPr marL="457200" lvl="0" indent="-457200">
              <a:buFont typeface="Arial"/>
              <a:buChar char="•"/>
            </a:pPr>
            <a:endParaRPr lang="en-US" sz="3200" dirty="0">
              <a:latin typeface="Arial"/>
              <a:cs typeface="Arial"/>
            </a:endParaRPr>
          </a:p>
          <a:p>
            <a:pPr marL="457200" lvl="0" indent="-457200">
              <a:buFont typeface="Arial"/>
              <a:buChar char="•"/>
            </a:pPr>
            <a:r>
              <a:rPr lang="en-US" sz="3200" dirty="0">
                <a:latin typeface="Arial"/>
                <a:cs typeface="Arial"/>
              </a:rPr>
              <a:t>As a result, a disclaimer was attached to its opening credits: “ </a:t>
            </a:r>
          </a:p>
          <a:p>
            <a:pPr marL="457200" lvl="0" indent="-457200">
              <a:buFont typeface="Arial"/>
              <a:buChar char="•"/>
            </a:pPr>
            <a:endParaRPr lang="en-US" sz="3200" dirty="0">
              <a:latin typeface="Arial"/>
              <a:cs typeface="Arial"/>
            </a:endParaRPr>
          </a:p>
          <a:p>
            <a:pPr marL="457200" lvl="0" indent="-457200">
              <a:buFont typeface="Arial"/>
              <a:buChar char="•"/>
            </a:pPr>
            <a:endParaRPr lang="en-US" sz="3200" dirty="0">
              <a:latin typeface="Arial"/>
              <a:cs typeface="Arial"/>
            </a:endParaRPr>
          </a:p>
        </p:txBody>
      </p:sp>
    </p:spTree>
    <p:extLst>
      <p:ext uri="{BB962C8B-B14F-4D97-AF65-F5344CB8AC3E}">
        <p14:creationId xmlns:p14="http://schemas.microsoft.com/office/powerpoint/2010/main" val="928574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72201" y="801384"/>
            <a:ext cx="8502049" cy="5016757"/>
          </a:xfrm>
          <a:prstGeom prst="rect">
            <a:avLst/>
          </a:prstGeom>
          <a:noFill/>
        </p:spPr>
        <p:txBody>
          <a:bodyPr wrap="square" rtlCol="0">
            <a:spAutoFit/>
          </a:bodyPr>
          <a:lstStyle/>
          <a:p>
            <a:endParaRPr lang="en-US" sz="3200" dirty="0">
              <a:latin typeface="Arial"/>
              <a:cs typeface="Arial"/>
            </a:endParaRPr>
          </a:p>
          <a:p>
            <a:r>
              <a:rPr lang="en-US" sz="3200" dirty="0">
                <a:latin typeface="Arial"/>
                <a:cs typeface="Arial"/>
              </a:rPr>
              <a:t>"This film does not intend to demean or to ignore the many positive features of Asian Americans and specifically Chinese American communities. Any similarity between the depiction in this film and any association, organization, individual or Chinatown that exists in real life is accidental."</a:t>
            </a:r>
          </a:p>
          <a:p>
            <a:pPr marL="457200" lvl="0" indent="-457200">
              <a:buFont typeface="Arial"/>
              <a:buChar char="•"/>
            </a:pPr>
            <a:endParaRPr lang="en-US" sz="3200" dirty="0">
              <a:latin typeface="Arial"/>
              <a:cs typeface="Arial"/>
            </a:endParaRPr>
          </a:p>
          <a:p>
            <a:pPr marL="457200" lvl="0" indent="-457200">
              <a:buFont typeface="Arial"/>
              <a:buChar char="•"/>
            </a:pPr>
            <a:endParaRPr lang="en-US" sz="3200" dirty="0">
              <a:latin typeface="Arial"/>
              <a:cs typeface="Arial"/>
            </a:endParaRPr>
          </a:p>
        </p:txBody>
      </p:sp>
    </p:spTree>
    <p:extLst>
      <p:ext uri="{BB962C8B-B14F-4D97-AF65-F5344CB8AC3E}">
        <p14:creationId xmlns:p14="http://schemas.microsoft.com/office/powerpoint/2010/main" val="651790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72201" y="801384"/>
            <a:ext cx="8502049" cy="4524315"/>
          </a:xfrm>
          <a:prstGeom prst="rect">
            <a:avLst/>
          </a:prstGeom>
          <a:noFill/>
        </p:spPr>
        <p:txBody>
          <a:bodyPr wrap="square" rtlCol="0">
            <a:spAutoFit/>
          </a:bodyPr>
          <a:lstStyle/>
          <a:p>
            <a:endParaRPr lang="en-US" sz="3200" dirty="0">
              <a:latin typeface="Arial"/>
              <a:cs typeface="Arial"/>
            </a:endParaRPr>
          </a:p>
          <a:p>
            <a:r>
              <a:rPr lang="en-US" sz="3200" dirty="0">
                <a:latin typeface="Arial"/>
                <a:cs typeface="Arial"/>
              </a:rPr>
              <a:t>Director </a:t>
            </a:r>
            <a:r>
              <a:rPr lang="en-US" sz="3200" dirty="0" err="1">
                <a:latin typeface="Arial"/>
                <a:cs typeface="Arial"/>
              </a:rPr>
              <a:t>Cimino</a:t>
            </a:r>
            <a:r>
              <a:rPr lang="en-US" sz="3200" dirty="0">
                <a:latin typeface="Arial"/>
                <a:cs typeface="Arial"/>
              </a:rPr>
              <a:t> responded to the controversy in an interview in </a:t>
            </a:r>
            <a:r>
              <a:rPr lang="en-US" sz="3200" u="sng" dirty="0" err="1">
                <a:latin typeface="Arial"/>
                <a:cs typeface="Arial"/>
              </a:rPr>
              <a:t>Jeune</a:t>
            </a:r>
            <a:r>
              <a:rPr lang="en-US" sz="3200" u="sng" dirty="0">
                <a:latin typeface="Arial"/>
                <a:cs typeface="Arial"/>
              </a:rPr>
              <a:t> </a:t>
            </a:r>
            <a:r>
              <a:rPr lang="en-US" sz="3200" u="sng" dirty="0" err="1">
                <a:latin typeface="Arial"/>
                <a:cs typeface="Arial"/>
              </a:rPr>
              <a:t>cinéma</a:t>
            </a:r>
            <a:r>
              <a:rPr lang="en-US" sz="3200" dirty="0">
                <a:latin typeface="Arial"/>
                <a:cs typeface="Arial"/>
              </a:rPr>
              <a:t>: "The film was accused of racism, but they didn’t pay attention to what people say in the film. It’s a film which deals with racism, but it’s not a racist film…” </a:t>
            </a:r>
          </a:p>
          <a:p>
            <a:pPr marL="457200" lvl="0" indent="-457200">
              <a:buFont typeface="Arial"/>
              <a:buChar char="•"/>
            </a:pPr>
            <a:endParaRPr lang="en-US" sz="3200" dirty="0">
              <a:latin typeface="Arial"/>
              <a:cs typeface="Arial"/>
            </a:endParaRPr>
          </a:p>
          <a:p>
            <a:pPr marL="457200" lvl="0" indent="-457200">
              <a:buFont typeface="Arial"/>
              <a:buChar char="•"/>
            </a:pPr>
            <a:endParaRPr lang="en-US" sz="3200" dirty="0">
              <a:latin typeface="Arial"/>
              <a:cs typeface="Arial"/>
            </a:endParaRPr>
          </a:p>
        </p:txBody>
      </p:sp>
    </p:spTree>
    <p:extLst>
      <p:ext uri="{BB962C8B-B14F-4D97-AF65-F5344CB8AC3E}">
        <p14:creationId xmlns:p14="http://schemas.microsoft.com/office/powerpoint/2010/main" val="592418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553780"/>
            <a:ext cx="8364626" cy="1569660"/>
          </a:xfrm>
          <a:prstGeom prst="rect">
            <a:avLst/>
          </a:prstGeom>
          <a:noFill/>
        </p:spPr>
        <p:txBody>
          <a:bodyPr wrap="square" rtlCol="0">
            <a:spAutoFit/>
          </a:bodyPr>
          <a:lstStyle/>
          <a:p>
            <a:r>
              <a:rPr lang="en-US" sz="3200" b="1" dirty="0">
                <a:latin typeface="Arial"/>
                <a:cs typeface="Arial"/>
              </a:rPr>
              <a:t>Discussion Questions:</a:t>
            </a:r>
          </a:p>
          <a:p>
            <a:endParaRPr lang="en-US" sz="3200" b="1" dirty="0">
              <a:latin typeface="Arial"/>
              <a:cs typeface="Arial"/>
            </a:endParaRPr>
          </a:p>
          <a:p>
            <a:endParaRPr lang="en-US" sz="3200" dirty="0">
              <a:latin typeface="Arial"/>
              <a:cs typeface="Arial"/>
            </a:endParaRPr>
          </a:p>
        </p:txBody>
      </p:sp>
    </p:spTree>
    <p:extLst>
      <p:ext uri="{BB962C8B-B14F-4D97-AF65-F5344CB8AC3E}">
        <p14:creationId xmlns:p14="http://schemas.microsoft.com/office/powerpoint/2010/main" val="1587813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705" y="553780"/>
            <a:ext cx="8364626" cy="3539430"/>
          </a:xfrm>
          <a:prstGeom prst="rect">
            <a:avLst/>
          </a:prstGeom>
          <a:noFill/>
        </p:spPr>
        <p:txBody>
          <a:bodyPr wrap="square" rtlCol="0">
            <a:spAutoFit/>
          </a:bodyPr>
          <a:lstStyle/>
          <a:p>
            <a:r>
              <a:rPr lang="en-US" sz="3200" b="1" dirty="0">
                <a:latin typeface="Arial"/>
                <a:cs typeface="Arial"/>
              </a:rPr>
              <a:t>Discussion Questions:</a:t>
            </a:r>
          </a:p>
          <a:p>
            <a:endParaRPr lang="en-US" sz="3200" b="1" dirty="0">
              <a:latin typeface="Arial"/>
              <a:cs typeface="Arial"/>
            </a:endParaRPr>
          </a:p>
          <a:p>
            <a:r>
              <a:rPr lang="en-US" sz="3200" dirty="0">
                <a:latin typeface="Arial"/>
                <a:cs typeface="Arial"/>
              </a:rPr>
              <a:t>Based on the opening of the film, how would you characterize its depiction of the New York Chinatown as a community?</a:t>
            </a:r>
          </a:p>
          <a:p>
            <a:endParaRPr lang="en-US" sz="3200" dirty="0">
              <a:latin typeface="Arial"/>
              <a:cs typeface="Arial"/>
            </a:endParaRPr>
          </a:p>
          <a:p>
            <a:endParaRPr lang="en-US" sz="3200" dirty="0">
              <a:latin typeface="Arial"/>
              <a:cs typeface="Arial"/>
            </a:endParaRPr>
          </a:p>
        </p:txBody>
      </p:sp>
    </p:spTree>
    <p:extLst>
      <p:ext uri="{BB962C8B-B14F-4D97-AF65-F5344CB8AC3E}">
        <p14:creationId xmlns:p14="http://schemas.microsoft.com/office/powerpoint/2010/main" val="35857999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2063</TotalTime>
  <Words>420</Words>
  <Application>Microsoft Macintosh PowerPoint</Application>
  <PresentationFormat>On-screen Show (4:3)</PresentationFormat>
  <Paragraphs>61</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Theme</vt:lpstr>
      <vt:lpstr>ASIAN AMERICANS IN MEDIA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Pitzer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 OFF-SCREEN</dc:title>
  <dc:creator>localuser</dc:creator>
  <cp:lastModifiedBy>Ming-Yuen Ma</cp:lastModifiedBy>
  <cp:revision>174</cp:revision>
  <dcterms:created xsi:type="dcterms:W3CDTF">2010-12-29T21:54:42Z</dcterms:created>
  <dcterms:modified xsi:type="dcterms:W3CDTF">2019-10-26T22:18:17Z</dcterms:modified>
</cp:coreProperties>
</file>