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5" r:id="rId3"/>
    <p:sldId id="269" r:id="rId4"/>
    <p:sldId id="271" r:id="rId5"/>
    <p:sldId id="296" r:id="rId6"/>
    <p:sldId id="568" r:id="rId7"/>
    <p:sldId id="569" r:id="rId8"/>
    <p:sldId id="570" r:id="rId9"/>
    <p:sldId id="291" r:id="rId10"/>
    <p:sldId id="283" r:id="rId11"/>
    <p:sldId id="284" r:id="rId12"/>
    <p:sldId id="278" r:id="rId13"/>
    <p:sldId id="287" r:id="rId14"/>
    <p:sldId id="297" r:id="rId15"/>
    <p:sldId id="554" r:id="rId16"/>
    <p:sldId id="553" r:id="rId17"/>
    <p:sldId id="555" r:id="rId18"/>
    <p:sldId id="288" r:id="rId19"/>
    <p:sldId id="557" r:id="rId20"/>
    <p:sldId id="556" r:id="rId21"/>
    <p:sldId id="559" r:id="rId22"/>
    <p:sldId id="565" r:id="rId23"/>
    <p:sldId id="558" r:id="rId24"/>
    <p:sldId id="566" r:id="rId25"/>
    <p:sldId id="289" r:id="rId26"/>
    <p:sldId id="561" r:id="rId27"/>
    <p:sldId id="562" r:id="rId28"/>
    <p:sldId id="563" r:id="rId29"/>
    <p:sldId id="564" r:id="rId30"/>
    <p:sldId id="560" r:id="rId31"/>
    <p:sldId id="567"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48"/>
    <p:restoredTop sz="94755"/>
  </p:normalViewPr>
  <p:slideViewPr>
    <p:cSldViewPr snapToGrid="0" snapToObjects="1">
      <p:cViewPr varScale="1">
        <p:scale>
          <a:sx n="121" d="100"/>
          <a:sy n="121" d="100"/>
        </p:scale>
        <p:origin x="2104" y="1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1602E06-6383-CD41-A89C-C18DB2948F67}" type="datetimeFigureOut">
              <a:rPr lang="en-US" smtClean="0"/>
              <a:pPr/>
              <a:t>1/22/25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1/22/25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1/22/25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602E06-6383-CD41-A89C-C18DB2948F67}" type="datetimeFigureOut">
              <a:rPr lang="en-US" smtClean="0"/>
              <a:pPr/>
              <a:t>1/22/25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602E06-6383-CD41-A89C-C18DB2948F67}" type="datetimeFigureOut">
              <a:rPr lang="en-US" smtClean="0"/>
              <a:pPr/>
              <a:t>1/22/25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1602E06-6383-CD41-A89C-C18DB2948F67}" type="datetimeFigureOut">
              <a:rPr lang="en-US" smtClean="0"/>
              <a:pPr/>
              <a:t>1/22/25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1602E06-6383-CD41-A89C-C18DB2948F67}" type="datetimeFigureOut">
              <a:rPr lang="en-US" smtClean="0"/>
              <a:pPr/>
              <a:t>1/22/25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1602E06-6383-CD41-A89C-C18DB2948F67}" type="datetimeFigureOut">
              <a:rPr lang="en-US" smtClean="0"/>
              <a:pPr/>
              <a:t>1/22/25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602E06-6383-CD41-A89C-C18DB2948F67}" type="datetimeFigureOut">
              <a:rPr lang="en-US" smtClean="0"/>
              <a:pPr/>
              <a:t>1/22/25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1/22/25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602E06-6383-CD41-A89C-C18DB2948F67}" type="datetimeFigureOut">
              <a:rPr lang="en-US" smtClean="0"/>
              <a:pPr/>
              <a:t>1/22/25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7AD372-DC91-424A-9BC0-BEF46D0A27C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602E06-6383-CD41-A89C-C18DB2948F67}" type="datetimeFigureOut">
              <a:rPr lang="en-US" smtClean="0"/>
              <a:pPr/>
              <a:t>1/22/25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7AD372-DC91-424A-9BC0-BEF46D0A27CF}"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20580"/>
            <a:ext cx="7772400" cy="1470025"/>
          </a:xfrm>
        </p:spPr>
        <p:txBody>
          <a:bodyPr/>
          <a:lstStyle/>
          <a:p>
            <a:r>
              <a:rPr lang="en-US" b="1" dirty="0">
                <a:latin typeface="Arial"/>
                <a:cs typeface="Arial"/>
              </a:rPr>
              <a:t>FILM SOUND</a:t>
            </a:r>
          </a:p>
        </p:txBody>
      </p:sp>
      <p:sp>
        <p:nvSpPr>
          <p:cNvPr id="3" name="Subtitle 2"/>
          <p:cNvSpPr>
            <a:spLocks noGrp="1"/>
          </p:cNvSpPr>
          <p:nvPr>
            <p:ph type="subTitle" idx="1"/>
          </p:nvPr>
        </p:nvSpPr>
        <p:spPr>
          <a:xfrm>
            <a:off x="915631" y="3590605"/>
            <a:ext cx="7285663" cy="1480426"/>
          </a:xfrm>
        </p:spPr>
        <p:txBody>
          <a:bodyPr>
            <a:normAutofit/>
          </a:bodyPr>
          <a:lstStyle/>
          <a:p>
            <a:r>
              <a:rPr lang="en-US" sz="4000" b="1" dirty="0">
                <a:latin typeface="Arial"/>
                <a:cs typeface="Arial"/>
              </a:rPr>
              <a:t>Introduction: Sound, Sound Studies, Film Sound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81214" y="-24771"/>
            <a:ext cx="8608786" cy="767919"/>
          </a:xfrm>
        </p:spPr>
        <p:txBody>
          <a:bodyPr>
            <a:normAutofit/>
          </a:bodyPr>
          <a:lstStyle/>
          <a:p>
            <a:r>
              <a:rPr lang="en-US" sz="2800" b="1" dirty="0">
                <a:latin typeface="Arial"/>
                <a:cs typeface="Arial"/>
              </a:rPr>
              <a:t>Cinema as Text</a:t>
            </a:r>
            <a:r>
              <a:rPr lang="en-US" sz="2800" dirty="0">
                <a:latin typeface="Arial"/>
                <a:cs typeface="Arial"/>
              </a:rPr>
              <a:t> (Traditional Film Studies)</a:t>
            </a:r>
          </a:p>
          <a:p>
            <a:endParaRPr lang="en-US" sz="4000" b="1" dirty="0">
              <a:latin typeface="Arial"/>
              <a:cs typeface="Arial"/>
            </a:endParaRPr>
          </a:p>
        </p:txBody>
      </p:sp>
      <p:pic>
        <p:nvPicPr>
          <p:cNvPr id="2" name="Picture 1" descr="cinema-as-text.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214" y="544286"/>
            <a:ext cx="8647149" cy="6485362"/>
          </a:xfrm>
          <a:prstGeom prst="rect">
            <a:avLst/>
          </a:prstGeom>
        </p:spPr>
      </p:pic>
    </p:spTree>
    <p:extLst>
      <p:ext uri="{BB962C8B-B14F-4D97-AF65-F5344CB8AC3E}">
        <p14:creationId xmlns:p14="http://schemas.microsoft.com/office/powerpoint/2010/main" val="22767659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a:spLocks noGrp="1"/>
          </p:cNvSpPr>
          <p:nvPr>
            <p:ph type="subTitle" idx="1"/>
          </p:nvPr>
        </p:nvSpPr>
        <p:spPr>
          <a:xfrm>
            <a:off x="217714" y="5403"/>
            <a:ext cx="8690429" cy="767919"/>
          </a:xfrm>
        </p:spPr>
        <p:txBody>
          <a:bodyPr>
            <a:normAutofit/>
          </a:bodyPr>
          <a:lstStyle/>
          <a:p>
            <a:r>
              <a:rPr lang="en-US" sz="2800" b="1" dirty="0">
                <a:latin typeface="Arial"/>
                <a:cs typeface="Arial"/>
              </a:rPr>
              <a:t>Cinema as Event </a:t>
            </a:r>
            <a:r>
              <a:rPr lang="en-US" sz="2800" dirty="0">
                <a:latin typeface="Arial"/>
                <a:cs typeface="Arial"/>
              </a:rPr>
              <a:t>(Altman’s Model)</a:t>
            </a:r>
          </a:p>
          <a:p>
            <a:endParaRPr lang="en-US" sz="2800" b="1" dirty="0">
              <a:latin typeface="Arial"/>
              <a:cs typeface="Arial"/>
            </a:endParaRPr>
          </a:p>
        </p:txBody>
      </p:sp>
      <p:pic>
        <p:nvPicPr>
          <p:cNvPr id="2" name="Picture 1" descr="cinema-as-event-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714" y="843642"/>
            <a:ext cx="8382000" cy="6286500"/>
          </a:xfrm>
          <a:prstGeom prst="rect">
            <a:avLst/>
          </a:prstGeom>
        </p:spPr>
      </p:pic>
    </p:spTree>
    <p:extLst>
      <p:ext uri="{BB962C8B-B14F-4D97-AF65-F5344CB8AC3E}">
        <p14:creationId xmlns:p14="http://schemas.microsoft.com/office/powerpoint/2010/main" val="2581804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181" y="1108572"/>
            <a:ext cx="8197273" cy="5652571"/>
          </a:xfrm>
        </p:spPr>
        <p:txBody>
          <a:bodyPr>
            <a:noAutofit/>
          </a:bodyPr>
          <a:lstStyle/>
          <a:p>
            <a:pPr marL="457200" indent="-457200" algn="l">
              <a:buFont typeface="Arial"/>
              <a:buChar char="•"/>
            </a:pPr>
            <a:r>
              <a:rPr lang="en-US" sz="2800" dirty="0">
                <a:latin typeface="Arial"/>
                <a:cs typeface="Arial"/>
              </a:rPr>
              <a:t>From production to reception, and vice versa</a:t>
            </a:r>
          </a:p>
          <a:p>
            <a:pPr marL="457200" indent="-457200" algn="l">
              <a:buFont typeface="Arial"/>
              <a:buChar char="•"/>
            </a:pPr>
            <a:r>
              <a:rPr lang="en-US" sz="2800" dirty="0">
                <a:latin typeface="Arial"/>
                <a:cs typeface="Arial"/>
              </a:rPr>
              <a:t>Multiplicity</a:t>
            </a:r>
          </a:p>
          <a:p>
            <a:pPr marL="457200" indent="-457200" algn="l">
              <a:buFont typeface="Arial"/>
              <a:buChar char="•"/>
            </a:pPr>
            <a:r>
              <a:rPr lang="en-US" sz="2800" dirty="0">
                <a:latin typeface="Arial"/>
                <a:cs typeface="Arial"/>
              </a:rPr>
              <a:t>Three-Dimensionality</a:t>
            </a:r>
          </a:p>
          <a:p>
            <a:pPr marL="457200" indent="-457200" algn="l">
              <a:buFont typeface="Arial"/>
              <a:buChar char="•"/>
            </a:pPr>
            <a:r>
              <a:rPr lang="en-US" sz="2800" dirty="0">
                <a:latin typeface="Arial"/>
                <a:cs typeface="Arial"/>
              </a:rPr>
              <a:t>Materiality</a:t>
            </a:r>
          </a:p>
          <a:p>
            <a:pPr marL="457200" indent="-457200" algn="l">
              <a:buFont typeface="Arial"/>
              <a:buChar char="•"/>
            </a:pPr>
            <a:r>
              <a:rPr lang="en-US" sz="2800" dirty="0">
                <a:latin typeface="Arial"/>
                <a:cs typeface="Arial"/>
              </a:rPr>
              <a:t>Heterogeneity</a:t>
            </a:r>
          </a:p>
          <a:p>
            <a:pPr marL="457200" indent="-457200" algn="l">
              <a:buFont typeface="Arial"/>
              <a:buChar char="•"/>
            </a:pPr>
            <a:r>
              <a:rPr lang="en-US" sz="2800" dirty="0">
                <a:latin typeface="Arial"/>
                <a:cs typeface="Arial"/>
              </a:rPr>
              <a:t>Intersection</a:t>
            </a:r>
          </a:p>
          <a:p>
            <a:pPr marL="457200" indent="-457200" algn="l">
              <a:buFont typeface="Arial"/>
              <a:buChar char="•"/>
            </a:pPr>
            <a:r>
              <a:rPr lang="en-US" sz="2800" dirty="0">
                <a:latin typeface="Arial"/>
                <a:cs typeface="Arial"/>
              </a:rPr>
              <a:t>Performance</a:t>
            </a:r>
          </a:p>
          <a:p>
            <a:pPr marL="457200" indent="-457200" algn="l">
              <a:buFont typeface="Arial"/>
              <a:buChar char="•"/>
            </a:pPr>
            <a:r>
              <a:rPr lang="en-US" sz="2800" dirty="0">
                <a:latin typeface="Arial"/>
                <a:cs typeface="Arial"/>
              </a:rPr>
              <a:t>Mutli-Discursivity</a:t>
            </a:r>
          </a:p>
          <a:p>
            <a:pPr marL="457200" indent="-457200" algn="l">
              <a:buFont typeface="Arial"/>
              <a:buChar char="•"/>
            </a:pPr>
            <a:r>
              <a:rPr lang="en-US" sz="2800" dirty="0">
                <a:latin typeface="Arial"/>
                <a:cs typeface="Arial"/>
              </a:rPr>
              <a:t>Instability</a:t>
            </a:r>
          </a:p>
          <a:p>
            <a:pPr marL="457200" indent="-457200" algn="l">
              <a:buFont typeface="Arial"/>
              <a:buChar char="•"/>
            </a:pPr>
            <a:endParaRPr lang="en-US" sz="2800" dirty="0">
              <a:latin typeface="Arial"/>
              <a:cs typeface="Arial"/>
            </a:endParaRPr>
          </a:p>
          <a:p>
            <a:pPr marL="457200" indent="-457200" algn="l">
              <a:buFont typeface="Arial"/>
              <a:buChar char="•"/>
            </a:pPr>
            <a:endParaRPr lang="en-US" sz="2800" dirty="0">
              <a:latin typeface="Arial"/>
              <a:cs typeface="Arial"/>
            </a:endParaRPr>
          </a:p>
        </p:txBody>
      </p:sp>
      <p:sp>
        <p:nvSpPr>
          <p:cNvPr id="2" name="TextBox 1"/>
          <p:cNvSpPr txBox="1"/>
          <p:nvPr/>
        </p:nvSpPr>
        <p:spPr>
          <a:xfrm>
            <a:off x="0" y="286425"/>
            <a:ext cx="9143999" cy="584776"/>
          </a:xfrm>
          <a:prstGeom prst="rect">
            <a:avLst/>
          </a:prstGeom>
          <a:noFill/>
        </p:spPr>
        <p:txBody>
          <a:bodyPr wrap="square" rtlCol="0">
            <a:spAutoFit/>
          </a:bodyPr>
          <a:lstStyle/>
          <a:p>
            <a:pPr algn="ctr"/>
            <a:r>
              <a:rPr lang="en-US" sz="3200" b="1" dirty="0">
                <a:latin typeface="Arial"/>
                <a:cs typeface="Arial"/>
              </a:rPr>
              <a:t>CINEMA AS EVENT</a:t>
            </a:r>
          </a:p>
        </p:txBody>
      </p:sp>
    </p:spTree>
    <p:extLst>
      <p:ext uri="{BB962C8B-B14F-4D97-AF65-F5344CB8AC3E}">
        <p14:creationId xmlns:p14="http://schemas.microsoft.com/office/powerpoint/2010/main" val="333079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181" y="1108572"/>
            <a:ext cx="8197273" cy="5652571"/>
          </a:xfrm>
        </p:spPr>
        <p:txBody>
          <a:bodyPr>
            <a:noAutofit/>
          </a:bodyPr>
          <a:lstStyle/>
          <a:p>
            <a:pPr marL="457200" indent="-457200" algn="l">
              <a:buFont typeface="Arial"/>
              <a:buChar char="•"/>
            </a:pPr>
            <a:r>
              <a:rPr lang="en-US" sz="2800" dirty="0">
                <a:latin typeface="Arial"/>
                <a:cs typeface="Arial"/>
              </a:rPr>
              <a:t>Mediation</a:t>
            </a:r>
          </a:p>
          <a:p>
            <a:pPr marL="457200" indent="-457200" algn="l">
              <a:buFont typeface="Arial"/>
              <a:buChar char="•"/>
            </a:pPr>
            <a:r>
              <a:rPr lang="en-US" sz="2800" dirty="0">
                <a:latin typeface="Arial"/>
                <a:cs typeface="Arial"/>
              </a:rPr>
              <a:t>Choice</a:t>
            </a:r>
          </a:p>
          <a:p>
            <a:pPr marL="457200" indent="-457200" algn="l">
              <a:buFont typeface="Arial"/>
              <a:buChar char="•"/>
            </a:pPr>
            <a:r>
              <a:rPr lang="en-US" sz="2800" dirty="0">
                <a:latin typeface="Arial"/>
                <a:cs typeface="Arial"/>
              </a:rPr>
              <a:t>Diffusion</a:t>
            </a:r>
          </a:p>
          <a:p>
            <a:pPr marL="457200" indent="-457200" algn="l">
              <a:buFont typeface="Arial"/>
              <a:buChar char="•"/>
            </a:pPr>
            <a:r>
              <a:rPr lang="en-US" sz="2800" dirty="0">
                <a:latin typeface="Arial"/>
                <a:cs typeface="Arial"/>
              </a:rPr>
              <a:t>Interchange</a:t>
            </a:r>
          </a:p>
          <a:p>
            <a:pPr marL="457200" indent="-457200" algn="l">
              <a:buFont typeface="Arial"/>
              <a:buChar char="•"/>
            </a:pPr>
            <a:endParaRPr lang="en-US" sz="2800" dirty="0">
              <a:latin typeface="Arial"/>
              <a:cs typeface="Arial"/>
            </a:endParaRPr>
          </a:p>
          <a:p>
            <a:pPr marL="457200" indent="-457200" algn="l">
              <a:buFont typeface="Arial"/>
              <a:buChar char="•"/>
            </a:pPr>
            <a:endParaRPr lang="en-US" sz="2800" dirty="0">
              <a:latin typeface="Arial"/>
              <a:cs typeface="Arial"/>
            </a:endParaRPr>
          </a:p>
        </p:txBody>
      </p:sp>
    </p:spTree>
    <p:extLst>
      <p:ext uri="{BB962C8B-B14F-4D97-AF65-F5344CB8AC3E}">
        <p14:creationId xmlns:p14="http://schemas.microsoft.com/office/powerpoint/2010/main" val="1368555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31DDB5-7386-275C-741A-4858354A2DC0}"/>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C20602C8-4518-ECBE-292F-F41716BC416F}"/>
              </a:ext>
            </a:extLst>
          </p:cNvPr>
          <p:cNvSpPr>
            <a:spLocks noGrp="1"/>
          </p:cNvSpPr>
          <p:nvPr>
            <p:ph type="subTitle" idx="1"/>
          </p:nvPr>
        </p:nvSpPr>
        <p:spPr>
          <a:xfrm>
            <a:off x="814716" y="1028327"/>
            <a:ext cx="7416116" cy="5291911"/>
          </a:xfrm>
        </p:spPr>
        <p:txBody>
          <a:bodyPr>
            <a:normAutofit/>
          </a:bodyPr>
          <a:lstStyle/>
          <a:p>
            <a:pPr algn="l"/>
            <a:r>
              <a:rPr lang="en-US" sz="4000" b="1" dirty="0">
                <a:latin typeface="Arial"/>
                <a:cs typeface="Arial"/>
              </a:rPr>
              <a:t>Film Sound</a:t>
            </a:r>
          </a:p>
          <a:p>
            <a:pPr algn="l"/>
            <a:endParaRPr lang="en-US" sz="4000" dirty="0">
              <a:latin typeface="Arial"/>
              <a:cs typeface="Arial"/>
            </a:endParaRPr>
          </a:p>
          <a:p>
            <a:pPr marL="571500" indent="-571500" algn="l">
              <a:buFont typeface="Arial" panose="020B0604020202020204" pitchFamily="34" charset="0"/>
              <a:buChar char="•"/>
            </a:pPr>
            <a:r>
              <a:rPr lang="en-US" dirty="0">
                <a:latin typeface="Arial"/>
                <a:cs typeface="Arial"/>
              </a:rPr>
              <a:t>Comparative discussion based on our observation of these ‘films’</a:t>
            </a:r>
          </a:p>
        </p:txBody>
      </p:sp>
    </p:spTree>
    <p:extLst>
      <p:ext uri="{BB962C8B-B14F-4D97-AF65-F5344CB8AC3E}">
        <p14:creationId xmlns:p14="http://schemas.microsoft.com/office/powerpoint/2010/main" val="2236507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6467E1-3C8F-947B-4041-20E04C7E5460}"/>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9BEC50F6-B1EF-24AA-BF88-DE4F7E64D7F0}"/>
              </a:ext>
            </a:extLst>
          </p:cNvPr>
          <p:cNvSpPr>
            <a:spLocks noGrp="1"/>
          </p:cNvSpPr>
          <p:nvPr>
            <p:ph type="subTitle" idx="1"/>
          </p:nvPr>
        </p:nvSpPr>
        <p:spPr>
          <a:xfrm>
            <a:off x="473528" y="1513115"/>
            <a:ext cx="8196943" cy="5029200"/>
          </a:xfrm>
        </p:spPr>
        <p:txBody>
          <a:bodyPr>
            <a:normAutofit/>
          </a:bodyPr>
          <a:lstStyle/>
          <a:p>
            <a:endParaRPr lang="en-US" sz="4000"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sz="4000"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Wochenende</a:t>
            </a:r>
            <a:r>
              <a:rPr lang="en-US" sz="4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4000"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Weekend)</a:t>
            </a:r>
            <a:r>
              <a:rPr lang="en-US" sz="4000" i="1" dirty="0">
                <a:latin typeface="Arial" panose="020B0604020202020204" pitchFamily="34" charset="0"/>
                <a:cs typeface="Arial" panose="020B0604020202020204" pitchFamily="34" charset="0"/>
              </a:rPr>
              <a:t>, </a:t>
            </a:r>
            <a:r>
              <a:rPr lang="en-US" sz="4000" dirty="0">
                <a:latin typeface="Arial" charset="0"/>
                <a:ea typeface="Arial" charset="0"/>
                <a:cs typeface="Arial" charset="0"/>
              </a:rPr>
              <a:t>1930, Dir. Walter Ruttmann</a:t>
            </a:r>
          </a:p>
          <a:p>
            <a:pPr algn="l"/>
            <a:endParaRPr lang="en-US" sz="4000" dirty="0">
              <a:latin typeface="Arial" charset="0"/>
              <a:ea typeface="Arial" charset="0"/>
              <a:cs typeface="Arial" charset="0"/>
            </a:endParaRPr>
          </a:p>
        </p:txBody>
      </p:sp>
    </p:spTree>
    <p:extLst>
      <p:ext uri="{BB962C8B-B14F-4D97-AF65-F5344CB8AC3E}">
        <p14:creationId xmlns:p14="http://schemas.microsoft.com/office/powerpoint/2010/main" val="29649578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3528" y="1513115"/>
            <a:ext cx="8196943" cy="5029200"/>
          </a:xfrm>
        </p:spPr>
        <p:txBody>
          <a:bodyPr>
            <a:normAutofit/>
          </a:bodyPr>
          <a:lstStyle/>
          <a:p>
            <a:endParaRPr lang="en-US" sz="4000"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sz="4000"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L'arrivée d'un train en gare de La Ciotat</a:t>
            </a:r>
            <a:r>
              <a:rPr lang="en-US" sz="40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r>
              <a:rPr lang="en-US" sz="4000" i="1"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Arrival of a Train at La Ciotat Station)</a:t>
            </a:r>
            <a:r>
              <a:rPr lang="en-US" sz="4000" i="1" dirty="0">
                <a:latin typeface="Arial" panose="020B0604020202020204" pitchFamily="34" charset="0"/>
                <a:cs typeface="Arial" panose="020B0604020202020204" pitchFamily="34" charset="0"/>
              </a:rPr>
              <a:t>, </a:t>
            </a:r>
            <a:r>
              <a:rPr lang="en-US" sz="4000" dirty="0">
                <a:latin typeface="Arial" charset="0"/>
                <a:ea typeface="Arial" charset="0"/>
                <a:cs typeface="Arial" charset="0"/>
              </a:rPr>
              <a:t>1895, Dir. Lumière brothers (Auguste and Louis)</a:t>
            </a:r>
            <a:r>
              <a:rPr lang="en-US" sz="4000" dirty="0"/>
              <a:t> </a:t>
            </a:r>
            <a:r>
              <a:rPr lang="en-US" sz="4000" dirty="0">
                <a:latin typeface="Arial" charset="0"/>
                <a:ea typeface="Arial" charset="0"/>
                <a:cs typeface="Arial" charset="0"/>
              </a:rPr>
              <a:t> </a:t>
            </a:r>
          </a:p>
          <a:p>
            <a:pPr algn="l"/>
            <a:endParaRPr lang="en-US" sz="4000" dirty="0">
              <a:latin typeface="Arial" charset="0"/>
              <a:ea typeface="Arial" charset="0"/>
              <a:cs typeface="Arial" charset="0"/>
            </a:endParaRPr>
          </a:p>
        </p:txBody>
      </p:sp>
    </p:spTree>
    <p:extLst>
      <p:ext uri="{BB962C8B-B14F-4D97-AF65-F5344CB8AC3E}">
        <p14:creationId xmlns:p14="http://schemas.microsoft.com/office/powerpoint/2010/main" val="1439240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05A40C-2A88-1B86-F8AC-6A354341D9E6}"/>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25F78F14-3B7D-6785-1E82-DC88DA2BF3B6}"/>
              </a:ext>
            </a:extLst>
          </p:cNvPr>
          <p:cNvSpPr>
            <a:spLocks noGrp="1"/>
          </p:cNvSpPr>
          <p:nvPr>
            <p:ph type="subTitle" idx="1"/>
          </p:nvPr>
        </p:nvSpPr>
        <p:spPr>
          <a:xfrm>
            <a:off x="427182" y="1547670"/>
            <a:ext cx="8197273" cy="5652571"/>
          </a:xfrm>
        </p:spPr>
        <p:txBody>
          <a:bodyPr>
            <a:noAutofit/>
          </a:bodyPr>
          <a:lstStyle/>
          <a:p>
            <a:pPr algn="l"/>
            <a:endParaRPr lang="en-US" sz="2800" dirty="0">
              <a:latin typeface="Arial"/>
              <a:cs typeface="Arial"/>
            </a:endParaRPr>
          </a:p>
          <a:p>
            <a:pPr algn="l"/>
            <a:r>
              <a:rPr lang="en-US" sz="2800" dirty="0">
                <a:latin typeface="Arial"/>
                <a:cs typeface="Arial"/>
              </a:rPr>
              <a:t>Sound Events:</a:t>
            </a:r>
          </a:p>
          <a:p>
            <a:pPr algn="l"/>
            <a:endParaRPr lang="en-US" sz="2800" dirty="0">
              <a:latin typeface="Arial"/>
              <a:cs typeface="Arial"/>
            </a:endParaRPr>
          </a:p>
          <a:p>
            <a:pPr marL="457200" indent="-457200" algn="l">
              <a:buFont typeface="Arial"/>
              <a:buChar char="•"/>
            </a:pPr>
            <a:r>
              <a:rPr lang="en-US" sz="2800" dirty="0">
                <a:latin typeface="Arial"/>
                <a:cs typeface="Arial"/>
              </a:rPr>
              <a:t>The production of sound is a material event</a:t>
            </a:r>
          </a:p>
          <a:p>
            <a:pPr marL="457200" indent="-457200" algn="l">
              <a:buFont typeface="Arial"/>
              <a:buChar char="•"/>
            </a:pPr>
            <a:endParaRPr lang="en-US" sz="2800" dirty="0">
              <a:latin typeface="Arial"/>
              <a:cs typeface="Arial"/>
            </a:endParaRPr>
          </a:p>
          <a:p>
            <a:pPr marL="457200" indent="-457200" algn="l">
              <a:buFont typeface="Arial"/>
              <a:buChar char="•"/>
            </a:pPr>
            <a:r>
              <a:rPr lang="en-US" sz="2800" dirty="0">
                <a:latin typeface="Arial"/>
                <a:cs typeface="Arial"/>
              </a:rPr>
              <a:t>Vibration, medium, changes in pressure</a:t>
            </a:r>
          </a:p>
          <a:p>
            <a:pPr marL="457200" indent="-457200" algn="l">
              <a:buFont typeface="Arial"/>
              <a:buChar char="•"/>
            </a:pPr>
            <a:endParaRPr lang="en-US" sz="2800" dirty="0">
              <a:latin typeface="Arial"/>
              <a:cs typeface="Arial"/>
            </a:endParaRPr>
          </a:p>
          <a:p>
            <a:pPr marL="457200" indent="-457200" algn="l">
              <a:buFont typeface="Arial"/>
              <a:buChar char="•"/>
            </a:pPr>
            <a:r>
              <a:rPr lang="en-US" sz="2800" dirty="0">
                <a:latin typeface="Arial"/>
                <a:cs typeface="Arial"/>
              </a:rPr>
              <a:t>The composite nature of sound</a:t>
            </a:r>
          </a:p>
          <a:p>
            <a:pPr marL="457200" indent="-457200" algn="l">
              <a:buFont typeface="Arial"/>
              <a:buChar char="•"/>
            </a:pPr>
            <a:endParaRPr lang="en-US" sz="2800" dirty="0">
              <a:latin typeface="Arial"/>
              <a:cs typeface="Arial"/>
            </a:endParaRPr>
          </a:p>
          <a:p>
            <a:pPr marL="457200" indent="-457200" algn="l">
              <a:buFont typeface="Arial"/>
              <a:buChar char="•"/>
            </a:pPr>
            <a:endParaRPr lang="en-US" sz="2800" dirty="0">
              <a:latin typeface="Arial"/>
              <a:cs typeface="Arial"/>
            </a:endParaRPr>
          </a:p>
        </p:txBody>
      </p:sp>
      <p:sp>
        <p:nvSpPr>
          <p:cNvPr id="2" name="TextBox 1">
            <a:extLst>
              <a:ext uri="{FF2B5EF4-FFF2-40B4-BE49-F238E27FC236}">
                <a16:creationId xmlns:a16="http://schemas.microsoft.com/office/drawing/2014/main" id="{21229A8C-A1F2-6E67-95B0-20AB9657106F}"/>
              </a:ext>
            </a:extLst>
          </p:cNvPr>
          <p:cNvSpPr txBox="1"/>
          <p:nvPr/>
        </p:nvSpPr>
        <p:spPr>
          <a:xfrm>
            <a:off x="1" y="603357"/>
            <a:ext cx="9143999" cy="584776"/>
          </a:xfrm>
          <a:prstGeom prst="rect">
            <a:avLst/>
          </a:prstGeom>
          <a:noFill/>
        </p:spPr>
        <p:txBody>
          <a:bodyPr wrap="square" rtlCol="0">
            <a:spAutoFit/>
          </a:bodyPr>
          <a:lstStyle/>
          <a:p>
            <a:pPr algn="ctr"/>
            <a:r>
              <a:rPr lang="en-US" sz="3200" b="1" dirty="0">
                <a:latin typeface="Arial"/>
                <a:cs typeface="Arial"/>
              </a:rPr>
              <a:t>SOUND THEORY SOUND PRACTICE</a:t>
            </a:r>
          </a:p>
        </p:txBody>
      </p:sp>
    </p:spTree>
    <p:extLst>
      <p:ext uri="{BB962C8B-B14F-4D97-AF65-F5344CB8AC3E}">
        <p14:creationId xmlns:p14="http://schemas.microsoft.com/office/powerpoint/2010/main" val="8205486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7181" y="1108572"/>
            <a:ext cx="8197273" cy="5652571"/>
          </a:xfrm>
        </p:spPr>
        <p:txBody>
          <a:bodyPr>
            <a:noAutofit/>
          </a:bodyPr>
          <a:lstStyle/>
          <a:p>
            <a:pPr marL="457200" indent="-457200" algn="l">
              <a:buFont typeface="Arial"/>
              <a:buChar char="•"/>
            </a:pPr>
            <a:endParaRPr lang="en-US" sz="2800" dirty="0">
              <a:latin typeface="Arial"/>
              <a:cs typeface="Arial"/>
            </a:endParaRPr>
          </a:p>
          <a:p>
            <a:pPr algn="l"/>
            <a:endParaRPr lang="en-US" sz="2800" dirty="0">
              <a:latin typeface="Arial"/>
              <a:cs typeface="Arial"/>
            </a:endParaRPr>
          </a:p>
          <a:p>
            <a:pPr algn="l"/>
            <a:r>
              <a:rPr lang="en-US" sz="2800" dirty="0">
                <a:effectLst/>
                <a:latin typeface="Arial" panose="020B0604020202020204" pitchFamily="34" charset="0"/>
                <a:ea typeface="Times"/>
                <a:cs typeface="Arial" panose="020B0604020202020204" pitchFamily="34" charset="0"/>
              </a:rPr>
              <a:t>“The production of sound is a material event, taking place in space and time, and involving the disruption of surrounding matter.” (p. 18)</a:t>
            </a:r>
          </a:p>
          <a:p>
            <a:pPr algn="l"/>
            <a:endParaRPr lang="en-US" sz="2800" dirty="0">
              <a:latin typeface="Arial" panose="020B0604020202020204" pitchFamily="34" charset="0"/>
              <a:cs typeface="Arial" panose="020B0604020202020204" pitchFamily="34" charset="0"/>
            </a:endParaRPr>
          </a:p>
          <a:p>
            <a:pPr marL="457200" indent="-457200" algn="l">
              <a:buFont typeface="Arial"/>
              <a:buChar char="•"/>
            </a:pPr>
            <a:endParaRPr lang="en-US" sz="2800" dirty="0">
              <a:latin typeface="Arial"/>
              <a:cs typeface="Arial"/>
            </a:endParaRPr>
          </a:p>
          <a:p>
            <a:pPr marL="457200" indent="-457200" algn="l">
              <a:buFont typeface="Arial"/>
              <a:buChar char="•"/>
            </a:pPr>
            <a:endParaRPr lang="en-US" sz="2800" dirty="0">
              <a:latin typeface="Arial"/>
              <a:cs typeface="Arial"/>
            </a:endParaRPr>
          </a:p>
        </p:txBody>
      </p:sp>
    </p:spTree>
    <p:extLst>
      <p:ext uri="{BB962C8B-B14F-4D97-AF65-F5344CB8AC3E}">
        <p14:creationId xmlns:p14="http://schemas.microsoft.com/office/powerpoint/2010/main" val="23123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07A887-DCB4-0635-C3C1-FF7BBB2A75A9}"/>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9D084197-DFBC-0084-A785-5D20F7A15505}"/>
              </a:ext>
            </a:extLst>
          </p:cNvPr>
          <p:cNvSpPr>
            <a:spLocks noGrp="1"/>
          </p:cNvSpPr>
          <p:nvPr>
            <p:ph type="subTitle" idx="1"/>
          </p:nvPr>
        </p:nvSpPr>
        <p:spPr>
          <a:xfrm>
            <a:off x="427182" y="1547670"/>
            <a:ext cx="8197273" cy="5652571"/>
          </a:xfrm>
        </p:spPr>
        <p:txBody>
          <a:bodyPr>
            <a:noAutofit/>
          </a:bodyPr>
          <a:lstStyle/>
          <a:p>
            <a:pPr algn="l"/>
            <a:endParaRPr lang="en-US" sz="2800" dirty="0">
              <a:latin typeface="Arial"/>
              <a:cs typeface="Arial"/>
            </a:endParaRPr>
          </a:p>
          <a:p>
            <a:pPr algn="l"/>
            <a:r>
              <a:rPr lang="en-US" sz="2800" dirty="0">
                <a:latin typeface="Arial"/>
                <a:cs typeface="Arial"/>
              </a:rPr>
              <a:t>The Sound Narrative:</a:t>
            </a:r>
          </a:p>
          <a:p>
            <a:pPr algn="l"/>
            <a:endParaRPr lang="en-US" sz="2800" dirty="0">
              <a:latin typeface="Arial"/>
              <a:cs typeface="Arial"/>
            </a:endParaRPr>
          </a:p>
          <a:p>
            <a:pPr marL="457200" indent="-457200" algn="l">
              <a:buFont typeface="Arial"/>
              <a:buChar char="•"/>
            </a:pPr>
            <a:r>
              <a:rPr lang="en-US" sz="2800" dirty="0">
                <a:latin typeface="Arial"/>
                <a:cs typeface="Arial"/>
              </a:rPr>
              <a:t>The naming of sounds</a:t>
            </a:r>
          </a:p>
          <a:p>
            <a:pPr marL="457200" indent="-457200" algn="l">
              <a:buFont typeface="Arial"/>
              <a:buChar char="•"/>
            </a:pPr>
            <a:endParaRPr lang="en-US" sz="2800" dirty="0">
              <a:latin typeface="Arial"/>
              <a:cs typeface="Arial"/>
            </a:endParaRPr>
          </a:p>
          <a:p>
            <a:pPr marL="457200" indent="-457200" algn="l">
              <a:buFont typeface="Arial"/>
              <a:buChar char="•"/>
            </a:pPr>
            <a:r>
              <a:rPr lang="en-US" sz="2800" dirty="0">
                <a:latin typeface="Arial"/>
                <a:cs typeface="Arial"/>
              </a:rPr>
              <a:t>Sound, space, and time</a:t>
            </a:r>
          </a:p>
          <a:p>
            <a:pPr marL="457200" indent="-457200" algn="l">
              <a:buFont typeface="Arial"/>
              <a:buChar char="•"/>
            </a:pPr>
            <a:endParaRPr lang="en-US" sz="2800" dirty="0">
              <a:latin typeface="Arial"/>
              <a:cs typeface="Arial"/>
            </a:endParaRPr>
          </a:p>
          <a:p>
            <a:pPr marL="457200" indent="-457200" algn="l">
              <a:buFont typeface="Arial"/>
              <a:buChar char="•"/>
            </a:pPr>
            <a:r>
              <a:rPr lang="en-US" sz="2800" dirty="0">
                <a:latin typeface="Arial"/>
                <a:cs typeface="Arial"/>
              </a:rPr>
              <a:t>”Our ears tell us.” (p. 22) </a:t>
            </a:r>
            <a:r>
              <a:rPr lang="en-US" sz="2800" i="1" dirty="0">
                <a:latin typeface="Arial"/>
                <a:cs typeface="Arial"/>
              </a:rPr>
              <a:t>What does Altman mean by this?</a:t>
            </a:r>
          </a:p>
          <a:p>
            <a:pPr marL="457200" indent="-457200" algn="l">
              <a:buFont typeface="Arial"/>
              <a:buChar char="•"/>
            </a:pPr>
            <a:endParaRPr lang="en-US" sz="2800" dirty="0">
              <a:latin typeface="Arial"/>
              <a:cs typeface="Arial"/>
            </a:endParaRPr>
          </a:p>
        </p:txBody>
      </p:sp>
      <p:sp>
        <p:nvSpPr>
          <p:cNvPr id="2" name="TextBox 1">
            <a:extLst>
              <a:ext uri="{FF2B5EF4-FFF2-40B4-BE49-F238E27FC236}">
                <a16:creationId xmlns:a16="http://schemas.microsoft.com/office/drawing/2014/main" id="{818E1C52-67B7-10DB-C081-8C3B31584139}"/>
              </a:ext>
            </a:extLst>
          </p:cNvPr>
          <p:cNvSpPr txBox="1"/>
          <p:nvPr/>
        </p:nvSpPr>
        <p:spPr>
          <a:xfrm>
            <a:off x="1" y="603357"/>
            <a:ext cx="9143999" cy="584776"/>
          </a:xfrm>
          <a:prstGeom prst="rect">
            <a:avLst/>
          </a:prstGeom>
          <a:noFill/>
        </p:spPr>
        <p:txBody>
          <a:bodyPr wrap="square" rtlCol="0">
            <a:spAutoFit/>
          </a:bodyPr>
          <a:lstStyle/>
          <a:p>
            <a:pPr algn="ctr"/>
            <a:r>
              <a:rPr lang="en-US" sz="3200" b="1" dirty="0">
                <a:latin typeface="Arial"/>
                <a:cs typeface="Arial"/>
              </a:rPr>
              <a:t>SOUND THEORY SOUND PRACTICE</a:t>
            </a:r>
          </a:p>
        </p:txBody>
      </p:sp>
    </p:spTree>
    <p:extLst>
      <p:ext uri="{BB962C8B-B14F-4D97-AF65-F5344CB8AC3E}">
        <p14:creationId xmlns:p14="http://schemas.microsoft.com/office/powerpoint/2010/main" val="2940444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14716" y="1028327"/>
            <a:ext cx="7416116" cy="5291911"/>
          </a:xfrm>
        </p:spPr>
        <p:txBody>
          <a:bodyPr>
            <a:normAutofit/>
          </a:bodyPr>
          <a:lstStyle/>
          <a:p>
            <a:pPr algn="l"/>
            <a:r>
              <a:rPr lang="en-US" sz="4000" dirty="0">
                <a:latin typeface="Arial"/>
                <a:cs typeface="Arial"/>
              </a:rPr>
              <a:t>What is sound?</a:t>
            </a:r>
          </a:p>
        </p:txBody>
      </p:sp>
    </p:spTree>
    <p:extLst>
      <p:ext uri="{BB962C8B-B14F-4D97-AF65-F5344CB8AC3E}">
        <p14:creationId xmlns:p14="http://schemas.microsoft.com/office/powerpoint/2010/main" val="2248418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33DCD7-85CE-028D-0FB8-17B7B3C31381}"/>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9BFC03AC-0A59-DE3E-C40D-E501A83FD42D}"/>
              </a:ext>
            </a:extLst>
          </p:cNvPr>
          <p:cNvSpPr>
            <a:spLocks noGrp="1"/>
          </p:cNvSpPr>
          <p:nvPr>
            <p:ph type="subTitle" idx="1"/>
          </p:nvPr>
        </p:nvSpPr>
        <p:spPr>
          <a:xfrm>
            <a:off x="427181" y="1108572"/>
            <a:ext cx="8197273" cy="5652571"/>
          </a:xfrm>
        </p:spPr>
        <p:txBody>
          <a:bodyPr>
            <a:noAutofit/>
          </a:bodyPr>
          <a:lstStyle/>
          <a:p>
            <a:pPr marL="457200" indent="-457200" algn="l">
              <a:buFont typeface="Arial"/>
              <a:buChar char="•"/>
            </a:pPr>
            <a:endParaRPr lang="en-US" sz="2800" dirty="0">
              <a:latin typeface="Arial"/>
              <a:cs typeface="Arial"/>
            </a:endParaRPr>
          </a:p>
          <a:p>
            <a:pPr algn="l"/>
            <a:endParaRPr lang="en-US" sz="2800" dirty="0">
              <a:latin typeface="Arial"/>
              <a:cs typeface="Arial"/>
            </a:endParaRPr>
          </a:p>
          <a:p>
            <a:pPr marL="0" marR="0" algn="l"/>
            <a:r>
              <a:rPr lang="en-US" sz="2800" dirty="0">
                <a:effectLst/>
                <a:latin typeface="Arial" panose="020B0604020202020204" pitchFamily="34" charset="0"/>
                <a:ea typeface="Times"/>
                <a:cs typeface="Arial" panose="020B0604020202020204" pitchFamily="34" charset="0"/>
              </a:rPr>
              <a:t>“Constantly delayed, dampened, reinforced, overlapped and recombined, sound provides us with much of the information we need to understand its origins and itineraries­­—but the existing terminology clearly does not.” (p. 23)</a:t>
            </a:r>
          </a:p>
          <a:p>
            <a:pPr marL="457200" indent="-457200" algn="l">
              <a:buFont typeface="Arial"/>
              <a:buChar char="•"/>
            </a:pPr>
            <a:endParaRPr lang="en-US" sz="2800" dirty="0">
              <a:latin typeface="Arial"/>
              <a:cs typeface="Arial"/>
            </a:endParaRPr>
          </a:p>
          <a:p>
            <a:pPr marL="457200" indent="-457200" algn="l">
              <a:buFont typeface="Arial"/>
              <a:buChar char="•"/>
            </a:pPr>
            <a:endParaRPr lang="en-US" sz="2800" dirty="0">
              <a:latin typeface="Arial"/>
              <a:cs typeface="Arial"/>
            </a:endParaRPr>
          </a:p>
        </p:txBody>
      </p:sp>
    </p:spTree>
    <p:extLst>
      <p:ext uri="{BB962C8B-B14F-4D97-AF65-F5344CB8AC3E}">
        <p14:creationId xmlns:p14="http://schemas.microsoft.com/office/powerpoint/2010/main" val="2499520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E2059D-10E8-E62A-0FBE-9326E6B978A8}"/>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A5E8BAE8-5672-D5FE-3DED-862731AEFD89}"/>
              </a:ext>
            </a:extLst>
          </p:cNvPr>
          <p:cNvSpPr>
            <a:spLocks noGrp="1"/>
          </p:cNvSpPr>
          <p:nvPr>
            <p:ph type="subTitle" idx="1"/>
          </p:nvPr>
        </p:nvSpPr>
        <p:spPr>
          <a:xfrm>
            <a:off x="427182" y="1547670"/>
            <a:ext cx="8197273" cy="5652571"/>
          </a:xfrm>
        </p:spPr>
        <p:txBody>
          <a:bodyPr>
            <a:noAutofit/>
          </a:bodyPr>
          <a:lstStyle/>
          <a:p>
            <a:pPr algn="l"/>
            <a:r>
              <a:rPr lang="en-US" sz="2800" dirty="0">
                <a:latin typeface="Arial"/>
                <a:cs typeface="Arial"/>
              </a:rPr>
              <a:t>Sound Record &amp; Reproduction:</a:t>
            </a:r>
          </a:p>
          <a:p>
            <a:pPr algn="l"/>
            <a:endParaRPr lang="en-US" sz="2800" dirty="0">
              <a:latin typeface="Arial"/>
              <a:cs typeface="Arial"/>
            </a:endParaRPr>
          </a:p>
          <a:p>
            <a:pPr marL="457200" indent="-457200" algn="l">
              <a:buFont typeface="Arial"/>
              <a:buChar char="•"/>
            </a:pPr>
            <a:r>
              <a:rPr lang="en-US" sz="2800" dirty="0">
                <a:latin typeface="Arial"/>
                <a:cs typeface="Arial"/>
              </a:rPr>
              <a:t>Every record = a particular hearing</a:t>
            </a:r>
          </a:p>
          <a:p>
            <a:pPr algn="l"/>
            <a:endParaRPr lang="en-US" sz="2800" dirty="0">
              <a:latin typeface="Arial"/>
              <a:cs typeface="Arial"/>
            </a:endParaRPr>
          </a:p>
          <a:p>
            <a:pPr marL="457200" indent="-457200" algn="l">
              <a:buFont typeface="Arial"/>
              <a:buChar char="•"/>
            </a:pPr>
            <a:r>
              <a:rPr lang="en-US" sz="2800" dirty="0">
                <a:effectLst/>
                <a:latin typeface="Arial" panose="020B0604020202020204" pitchFamily="34" charset="0"/>
                <a:ea typeface="Times"/>
                <a:cs typeface="Arial" panose="020B0604020202020204" pitchFamily="34" charset="0"/>
              </a:rPr>
              <a:t>“Recorded sound thus always carries some record of the recording process, superimposed on the sound event itself.” (p. 26)</a:t>
            </a:r>
          </a:p>
          <a:p>
            <a:pPr marL="457200" indent="-457200" algn="l">
              <a:buFont typeface="Arial"/>
              <a:buChar char="•"/>
            </a:pPr>
            <a:endParaRPr lang="en-US" sz="2800" dirty="0">
              <a:latin typeface="Arial"/>
              <a:cs typeface="Arial"/>
            </a:endParaRPr>
          </a:p>
          <a:p>
            <a:pPr marL="457200" indent="-457200" algn="l">
              <a:buFont typeface="Arial" panose="020B0604020202020204" pitchFamily="34" charset="0"/>
              <a:buChar char="•"/>
            </a:pPr>
            <a:r>
              <a:rPr lang="en-US" sz="2800" dirty="0">
                <a:latin typeface="Arial"/>
                <a:cs typeface="Arial"/>
              </a:rPr>
              <a:t>“Recordings are thus always representations…” (p. 27)</a:t>
            </a:r>
          </a:p>
        </p:txBody>
      </p:sp>
      <p:sp>
        <p:nvSpPr>
          <p:cNvPr id="2" name="TextBox 1">
            <a:extLst>
              <a:ext uri="{FF2B5EF4-FFF2-40B4-BE49-F238E27FC236}">
                <a16:creationId xmlns:a16="http://schemas.microsoft.com/office/drawing/2014/main" id="{9D5F0D91-597D-7573-23A8-116C38D59CF9}"/>
              </a:ext>
            </a:extLst>
          </p:cNvPr>
          <p:cNvSpPr txBox="1"/>
          <p:nvPr/>
        </p:nvSpPr>
        <p:spPr>
          <a:xfrm>
            <a:off x="1" y="603357"/>
            <a:ext cx="9143999" cy="584776"/>
          </a:xfrm>
          <a:prstGeom prst="rect">
            <a:avLst/>
          </a:prstGeom>
          <a:noFill/>
        </p:spPr>
        <p:txBody>
          <a:bodyPr wrap="square" rtlCol="0">
            <a:spAutoFit/>
          </a:bodyPr>
          <a:lstStyle/>
          <a:p>
            <a:pPr algn="ctr"/>
            <a:r>
              <a:rPr lang="en-US" sz="3200" b="1" dirty="0">
                <a:latin typeface="Arial"/>
                <a:cs typeface="Arial"/>
              </a:rPr>
              <a:t>SOUND THEORY SOUND PRACTICE</a:t>
            </a:r>
          </a:p>
        </p:txBody>
      </p:sp>
    </p:spTree>
    <p:extLst>
      <p:ext uri="{BB962C8B-B14F-4D97-AF65-F5344CB8AC3E}">
        <p14:creationId xmlns:p14="http://schemas.microsoft.com/office/powerpoint/2010/main" val="34300363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D4ABF6-5DF5-BA53-3DDD-2D549612BF6C}"/>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07FA652B-CFCB-0851-5D75-A9631EDAF6D1}"/>
              </a:ext>
            </a:extLst>
          </p:cNvPr>
          <p:cNvSpPr>
            <a:spLocks noGrp="1"/>
          </p:cNvSpPr>
          <p:nvPr>
            <p:ph type="subTitle" idx="1"/>
          </p:nvPr>
        </p:nvSpPr>
        <p:spPr>
          <a:xfrm>
            <a:off x="427182" y="1547670"/>
            <a:ext cx="8197273" cy="5652571"/>
          </a:xfrm>
        </p:spPr>
        <p:txBody>
          <a:bodyPr>
            <a:noAutofit/>
          </a:bodyPr>
          <a:lstStyle/>
          <a:p>
            <a:pPr algn="l"/>
            <a:r>
              <a:rPr lang="en-US" sz="2800" dirty="0">
                <a:latin typeface="Arial"/>
                <a:cs typeface="Arial"/>
              </a:rPr>
              <a:t>Sound Record &amp; Reproduction:</a:t>
            </a:r>
          </a:p>
          <a:p>
            <a:pPr algn="l"/>
            <a:endParaRPr lang="en-US" sz="2800" dirty="0">
              <a:latin typeface="Arial"/>
              <a:cs typeface="Arial"/>
            </a:endParaRPr>
          </a:p>
          <a:p>
            <a:pPr marL="457200" indent="-457200" algn="l">
              <a:buFont typeface="Arial"/>
              <a:buChar char="•"/>
            </a:pPr>
            <a:r>
              <a:rPr lang="en-US" sz="2800" dirty="0">
                <a:latin typeface="Arial"/>
                <a:cs typeface="Arial"/>
              </a:rPr>
              <a:t>Playback – device (comprehensibility), space (re-design of exhibition spaces)</a:t>
            </a:r>
          </a:p>
          <a:p>
            <a:pPr marL="457200" indent="-457200" algn="l">
              <a:buFont typeface="Arial"/>
              <a:buChar char="•"/>
            </a:pPr>
            <a:endParaRPr lang="en-US" sz="2800" dirty="0">
              <a:latin typeface="Arial"/>
              <a:cs typeface="Arial"/>
            </a:endParaRPr>
          </a:p>
          <a:p>
            <a:pPr marL="457200" indent="-457200" algn="l">
              <a:buFont typeface="Arial"/>
              <a:buChar char="•"/>
            </a:pPr>
            <a:r>
              <a:rPr lang="en-US" sz="2800" dirty="0">
                <a:latin typeface="Arial"/>
                <a:cs typeface="Arial"/>
              </a:rPr>
              <a:t>Cocktail party effect</a:t>
            </a:r>
          </a:p>
          <a:p>
            <a:pPr marL="457200" indent="-457200" algn="l">
              <a:buFont typeface="Arial"/>
              <a:buChar char="•"/>
            </a:pPr>
            <a:endParaRPr lang="en-US" sz="2800" dirty="0">
              <a:latin typeface="Arial"/>
              <a:cs typeface="Arial"/>
            </a:endParaRPr>
          </a:p>
        </p:txBody>
      </p:sp>
      <p:sp>
        <p:nvSpPr>
          <p:cNvPr id="2" name="TextBox 1">
            <a:extLst>
              <a:ext uri="{FF2B5EF4-FFF2-40B4-BE49-F238E27FC236}">
                <a16:creationId xmlns:a16="http://schemas.microsoft.com/office/drawing/2014/main" id="{11FDD666-DB44-4927-35E2-FE1DDEFD710A}"/>
              </a:ext>
            </a:extLst>
          </p:cNvPr>
          <p:cNvSpPr txBox="1"/>
          <p:nvPr/>
        </p:nvSpPr>
        <p:spPr>
          <a:xfrm>
            <a:off x="1" y="603357"/>
            <a:ext cx="9143999" cy="584776"/>
          </a:xfrm>
          <a:prstGeom prst="rect">
            <a:avLst/>
          </a:prstGeom>
          <a:noFill/>
        </p:spPr>
        <p:txBody>
          <a:bodyPr wrap="square" rtlCol="0">
            <a:spAutoFit/>
          </a:bodyPr>
          <a:lstStyle/>
          <a:p>
            <a:pPr algn="ctr"/>
            <a:r>
              <a:rPr lang="en-US" sz="3200" b="1" dirty="0">
                <a:latin typeface="Arial"/>
                <a:cs typeface="Arial"/>
              </a:rPr>
              <a:t>SOUND THEORY SOUND PRACTICE</a:t>
            </a:r>
          </a:p>
        </p:txBody>
      </p:sp>
    </p:spTree>
    <p:extLst>
      <p:ext uri="{BB962C8B-B14F-4D97-AF65-F5344CB8AC3E}">
        <p14:creationId xmlns:p14="http://schemas.microsoft.com/office/powerpoint/2010/main" val="11535588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38922A-9740-C059-3233-26F7B9A9A4AA}"/>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E5AD1AC4-9AC8-787D-2787-31F2EA465EFF}"/>
              </a:ext>
            </a:extLst>
          </p:cNvPr>
          <p:cNvSpPr>
            <a:spLocks noGrp="1"/>
          </p:cNvSpPr>
          <p:nvPr>
            <p:ph type="subTitle" idx="1"/>
          </p:nvPr>
        </p:nvSpPr>
        <p:spPr>
          <a:xfrm>
            <a:off x="427181" y="1108572"/>
            <a:ext cx="8197273" cy="5652571"/>
          </a:xfrm>
        </p:spPr>
        <p:txBody>
          <a:bodyPr>
            <a:noAutofit/>
          </a:bodyPr>
          <a:lstStyle/>
          <a:p>
            <a:pPr marL="457200" indent="-457200" algn="l">
              <a:buFont typeface="Arial"/>
              <a:buChar char="•"/>
            </a:pPr>
            <a:endParaRPr lang="en-US" sz="2800" dirty="0">
              <a:latin typeface="Arial"/>
              <a:cs typeface="Arial"/>
            </a:endParaRPr>
          </a:p>
          <a:p>
            <a:pPr algn="l"/>
            <a:endParaRPr lang="en-US" sz="2800" dirty="0">
              <a:latin typeface="Arial"/>
              <a:cs typeface="Arial"/>
            </a:endParaRPr>
          </a:p>
          <a:p>
            <a:pPr marL="0" marR="0" algn="l"/>
            <a:r>
              <a:rPr lang="en-US" sz="2800" dirty="0">
                <a:effectLst/>
                <a:latin typeface="Arial" panose="020B0604020202020204" pitchFamily="34" charset="0"/>
                <a:ea typeface="Times"/>
                <a:cs typeface="Arial" panose="020B0604020202020204" pitchFamily="34" charset="0"/>
              </a:rPr>
              <a:t>“Usually discussed as the most transparent of classical narratives, sound is in fact a </a:t>
            </a:r>
            <a:r>
              <a:rPr lang="en-US" sz="2800" i="1" dirty="0">
                <a:effectLst/>
                <a:latin typeface="Arial" panose="020B0604020202020204" pitchFamily="34" charset="0"/>
                <a:ea typeface="Times"/>
                <a:cs typeface="Arial" panose="020B0604020202020204" pitchFamily="34" charset="0"/>
              </a:rPr>
              <a:t>Rashomon</a:t>
            </a:r>
            <a:r>
              <a:rPr lang="en-US" sz="2800" dirty="0">
                <a:effectLst/>
                <a:latin typeface="Arial" panose="020B0604020202020204" pitchFamily="34" charset="0"/>
                <a:ea typeface="Times"/>
                <a:cs typeface="Arial" panose="020B0604020202020204" pitchFamily="34" charset="0"/>
              </a:rPr>
              <a:t> phenomenon, existing only in the separate stories of the various perceivers of the original event.” (p. 24)</a:t>
            </a:r>
          </a:p>
          <a:p>
            <a:pPr marL="457200" indent="-457200" algn="l">
              <a:buFont typeface="Arial"/>
              <a:buChar char="•"/>
            </a:pPr>
            <a:endParaRPr lang="en-US" sz="2800" dirty="0">
              <a:latin typeface="Arial"/>
              <a:cs typeface="Arial"/>
            </a:endParaRPr>
          </a:p>
          <a:p>
            <a:pPr marL="457200" indent="-457200" algn="l">
              <a:buFont typeface="Arial"/>
              <a:buChar char="•"/>
            </a:pPr>
            <a:endParaRPr lang="en-US" sz="2800" dirty="0">
              <a:latin typeface="Arial"/>
              <a:cs typeface="Arial"/>
            </a:endParaRPr>
          </a:p>
        </p:txBody>
      </p:sp>
    </p:spTree>
    <p:extLst>
      <p:ext uri="{BB962C8B-B14F-4D97-AF65-F5344CB8AC3E}">
        <p14:creationId xmlns:p14="http://schemas.microsoft.com/office/powerpoint/2010/main" val="31759607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C666BA-3A08-FEB2-745D-4668C32E950D}"/>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508288CB-FF0F-90E2-F7C5-57F905066FA4}"/>
              </a:ext>
            </a:extLst>
          </p:cNvPr>
          <p:cNvSpPr>
            <a:spLocks noGrp="1"/>
          </p:cNvSpPr>
          <p:nvPr>
            <p:ph type="subTitle" idx="1"/>
          </p:nvPr>
        </p:nvSpPr>
        <p:spPr>
          <a:xfrm>
            <a:off x="427181" y="1108572"/>
            <a:ext cx="8197273" cy="5652571"/>
          </a:xfrm>
        </p:spPr>
        <p:txBody>
          <a:bodyPr>
            <a:noAutofit/>
          </a:bodyPr>
          <a:lstStyle/>
          <a:p>
            <a:pPr marL="457200" indent="-457200" algn="l">
              <a:buFont typeface="Arial"/>
              <a:buChar char="•"/>
            </a:pPr>
            <a:endParaRPr lang="en-US" sz="2800" dirty="0">
              <a:latin typeface="Arial"/>
              <a:cs typeface="Arial"/>
            </a:endParaRPr>
          </a:p>
          <a:p>
            <a:pPr algn="l"/>
            <a:endParaRPr lang="en-US" sz="2800" dirty="0">
              <a:latin typeface="Arial"/>
              <a:cs typeface="Arial"/>
            </a:endParaRPr>
          </a:p>
          <a:p>
            <a:pPr marL="0" marR="0" algn="l"/>
            <a:r>
              <a:rPr lang="en-US" sz="2800" dirty="0">
                <a:effectLst/>
                <a:latin typeface="Arial" panose="020B0604020202020204" pitchFamily="34" charset="0"/>
                <a:ea typeface="Times"/>
                <a:cs typeface="Arial" panose="020B0604020202020204" pitchFamily="34" charset="0"/>
              </a:rPr>
              <a:t>“Usually discussed as the most transparent of classical narratives, sound is in fact a </a:t>
            </a:r>
            <a:r>
              <a:rPr lang="en-US" sz="2800" i="1" dirty="0">
                <a:solidFill>
                  <a:srgbClr val="FFFF00"/>
                </a:solidFill>
                <a:effectLst/>
                <a:latin typeface="Arial" panose="020B0604020202020204" pitchFamily="34" charset="0"/>
                <a:ea typeface="Times"/>
                <a:cs typeface="Arial" panose="020B0604020202020204" pitchFamily="34" charset="0"/>
              </a:rPr>
              <a:t>Rashomon</a:t>
            </a:r>
            <a:r>
              <a:rPr lang="en-US" sz="2800" dirty="0">
                <a:effectLst/>
                <a:latin typeface="Arial" panose="020B0604020202020204" pitchFamily="34" charset="0"/>
                <a:ea typeface="Times"/>
                <a:cs typeface="Arial" panose="020B0604020202020204" pitchFamily="34" charset="0"/>
              </a:rPr>
              <a:t> phenomenon, existing only in the separate stories of the various perceivers of the original event.” (p. 24)</a:t>
            </a:r>
          </a:p>
          <a:p>
            <a:pPr marL="457200" indent="-457200" algn="l">
              <a:buFont typeface="Arial"/>
              <a:buChar char="•"/>
            </a:pPr>
            <a:endParaRPr lang="en-US" sz="2800" dirty="0">
              <a:latin typeface="Arial"/>
              <a:cs typeface="Arial"/>
            </a:endParaRPr>
          </a:p>
          <a:p>
            <a:pPr marL="457200" indent="-457200" algn="l">
              <a:buFont typeface="Arial"/>
              <a:buChar char="•"/>
            </a:pPr>
            <a:endParaRPr lang="en-US" sz="2800" dirty="0">
              <a:latin typeface="Arial"/>
              <a:cs typeface="Arial"/>
            </a:endParaRPr>
          </a:p>
        </p:txBody>
      </p:sp>
    </p:spTree>
    <p:extLst>
      <p:ext uri="{BB962C8B-B14F-4D97-AF65-F5344CB8AC3E}">
        <p14:creationId xmlns:p14="http://schemas.microsoft.com/office/powerpoint/2010/main" val="40481276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4572" y="1950358"/>
            <a:ext cx="6504216" cy="4064000"/>
          </a:xfrm>
        </p:spPr>
        <p:txBody>
          <a:bodyPr>
            <a:noAutofit/>
          </a:bodyPr>
          <a:lstStyle/>
          <a:p>
            <a:pPr marL="457200" indent="-457200" algn="l">
              <a:buFont typeface="Arial"/>
              <a:buChar char="•"/>
            </a:pPr>
            <a:r>
              <a:rPr lang="en-US" sz="3600" dirty="0">
                <a:latin typeface="Arial"/>
                <a:cs typeface="Arial"/>
              </a:rPr>
              <a:t>Historical</a:t>
            </a:r>
          </a:p>
          <a:p>
            <a:pPr marL="457200" indent="-457200" algn="l">
              <a:buFont typeface="Arial"/>
              <a:buChar char="•"/>
            </a:pPr>
            <a:endParaRPr lang="en-US" sz="3600" dirty="0">
              <a:latin typeface="Arial"/>
              <a:cs typeface="Arial"/>
            </a:endParaRPr>
          </a:p>
        </p:txBody>
      </p:sp>
      <p:sp>
        <p:nvSpPr>
          <p:cNvPr id="2" name="TextBox 1"/>
          <p:cNvSpPr txBox="1"/>
          <p:nvPr/>
        </p:nvSpPr>
        <p:spPr>
          <a:xfrm>
            <a:off x="743858" y="912511"/>
            <a:ext cx="8019142" cy="707886"/>
          </a:xfrm>
          <a:prstGeom prst="rect">
            <a:avLst/>
          </a:prstGeom>
          <a:noFill/>
        </p:spPr>
        <p:txBody>
          <a:bodyPr wrap="square" rtlCol="0">
            <a:spAutoFit/>
          </a:bodyPr>
          <a:lstStyle/>
          <a:p>
            <a:r>
              <a:rPr lang="en-US" sz="4000" dirty="0">
                <a:latin typeface="Arial"/>
                <a:cs typeface="Arial"/>
              </a:rPr>
              <a:t>Fallacies In Film Sound Theory:</a:t>
            </a:r>
          </a:p>
        </p:txBody>
      </p:sp>
    </p:spTree>
    <p:extLst>
      <p:ext uri="{BB962C8B-B14F-4D97-AF65-F5344CB8AC3E}">
        <p14:creationId xmlns:p14="http://schemas.microsoft.com/office/powerpoint/2010/main" val="23596435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B0E277-FD26-4E05-1977-1EF49C7B7DDB}"/>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09C3CB7B-3D2C-F093-A0C4-CF2DBA196CAF}"/>
              </a:ext>
            </a:extLst>
          </p:cNvPr>
          <p:cNvSpPr>
            <a:spLocks noGrp="1"/>
          </p:cNvSpPr>
          <p:nvPr>
            <p:ph type="subTitle" idx="1"/>
          </p:nvPr>
        </p:nvSpPr>
        <p:spPr>
          <a:xfrm>
            <a:off x="834572" y="1950358"/>
            <a:ext cx="6504216" cy="4064000"/>
          </a:xfrm>
        </p:spPr>
        <p:txBody>
          <a:bodyPr>
            <a:noAutofit/>
          </a:bodyPr>
          <a:lstStyle/>
          <a:p>
            <a:pPr marL="457200" indent="-457200" algn="l">
              <a:buFont typeface="Arial"/>
              <a:buChar char="•"/>
            </a:pPr>
            <a:r>
              <a:rPr lang="en-US" sz="3600" dirty="0">
                <a:latin typeface="Arial"/>
                <a:cs typeface="Arial"/>
              </a:rPr>
              <a:t>Historical</a:t>
            </a:r>
          </a:p>
          <a:p>
            <a:pPr marL="457200" indent="-457200" algn="l">
              <a:buFont typeface="Arial"/>
              <a:buChar char="•"/>
            </a:pPr>
            <a:r>
              <a:rPr lang="en-US" sz="3600" dirty="0">
                <a:latin typeface="Arial"/>
                <a:cs typeface="Arial"/>
              </a:rPr>
              <a:t>Ontological</a:t>
            </a:r>
          </a:p>
        </p:txBody>
      </p:sp>
      <p:sp>
        <p:nvSpPr>
          <p:cNvPr id="2" name="TextBox 1">
            <a:extLst>
              <a:ext uri="{FF2B5EF4-FFF2-40B4-BE49-F238E27FC236}">
                <a16:creationId xmlns:a16="http://schemas.microsoft.com/office/drawing/2014/main" id="{633620BD-0D9B-F4C8-62EC-E0D537EF2B1B}"/>
              </a:ext>
            </a:extLst>
          </p:cNvPr>
          <p:cNvSpPr txBox="1"/>
          <p:nvPr/>
        </p:nvSpPr>
        <p:spPr>
          <a:xfrm>
            <a:off x="743858" y="912511"/>
            <a:ext cx="8019142" cy="707886"/>
          </a:xfrm>
          <a:prstGeom prst="rect">
            <a:avLst/>
          </a:prstGeom>
          <a:noFill/>
        </p:spPr>
        <p:txBody>
          <a:bodyPr wrap="square" rtlCol="0">
            <a:spAutoFit/>
          </a:bodyPr>
          <a:lstStyle/>
          <a:p>
            <a:r>
              <a:rPr lang="en-US" sz="4000" dirty="0">
                <a:latin typeface="Arial"/>
                <a:cs typeface="Arial"/>
              </a:rPr>
              <a:t>Fallacies In Film Sound Theory:</a:t>
            </a:r>
          </a:p>
        </p:txBody>
      </p:sp>
    </p:spTree>
    <p:extLst>
      <p:ext uri="{BB962C8B-B14F-4D97-AF65-F5344CB8AC3E}">
        <p14:creationId xmlns:p14="http://schemas.microsoft.com/office/powerpoint/2010/main" val="7120524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4FFF80-365E-9BA7-ACBF-74FA7F649235}"/>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A572A9A0-4334-7E6E-B1DF-B464ECC84A57}"/>
              </a:ext>
            </a:extLst>
          </p:cNvPr>
          <p:cNvSpPr>
            <a:spLocks noGrp="1"/>
          </p:cNvSpPr>
          <p:nvPr>
            <p:ph type="subTitle" idx="1"/>
          </p:nvPr>
        </p:nvSpPr>
        <p:spPr>
          <a:xfrm>
            <a:off x="834572" y="1950358"/>
            <a:ext cx="6504216" cy="4064000"/>
          </a:xfrm>
        </p:spPr>
        <p:txBody>
          <a:bodyPr>
            <a:noAutofit/>
          </a:bodyPr>
          <a:lstStyle/>
          <a:p>
            <a:pPr marL="457200" indent="-457200" algn="l">
              <a:buFont typeface="Arial"/>
              <a:buChar char="•"/>
            </a:pPr>
            <a:r>
              <a:rPr lang="en-US" sz="3600" dirty="0">
                <a:latin typeface="Arial"/>
                <a:cs typeface="Arial"/>
              </a:rPr>
              <a:t>Historical</a:t>
            </a:r>
          </a:p>
          <a:p>
            <a:pPr marL="457200" indent="-457200" algn="l">
              <a:buFont typeface="Arial"/>
              <a:buChar char="•"/>
            </a:pPr>
            <a:r>
              <a:rPr lang="en-US" sz="3600" dirty="0">
                <a:latin typeface="Arial"/>
                <a:cs typeface="Arial"/>
              </a:rPr>
              <a:t>Ontological</a:t>
            </a:r>
          </a:p>
          <a:p>
            <a:pPr marL="457200" indent="-457200" algn="l">
              <a:buFont typeface="Arial"/>
              <a:buChar char="•"/>
            </a:pPr>
            <a:r>
              <a:rPr lang="en-US" sz="3600" dirty="0">
                <a:latin typeface="Arial"/>
                <a:cs typeface="Arial"/>
              </a:rPr>
              <a:t>Reproduction</a:t>
            </a:r>
          </a:p>
        </p:txBody>
      </p:sp>
      <p:sp>
        <p:nvSpPr>
          <p:cNvPr id="2" name="TextBox 1">
            <a:extLst>
              <a:ext uri="{FF2B5EF4-FFF2-40B4-BE49-F238E27FC236}">
                <a16:creationId xmlns:a16="http://schemas.microsoft.com/office/drawing/2014/main" id="{9ABAD612-97CF-3830-436D-B3D8E617F745}"/>
              </a:ext>
            </a:extLst>
          </p:cNvPr>
          <p:cNvSpPr txBox="1"/>
          <p:nvPr/>
        </p:nvSpPr>
        <p:spPr>
          <a:xfrm>
            <a:off x="743858" y="912511"/>
            <a:ext cx="8019142" cy="707886"/>
          </a:xfrm>
          <a:prstGeom prst="rect">
            <a:avLst/>
          </a:prstGeom>
          <a:noFill/>
        </p:spPr>
        <p:txBody>
          <a:bodyPr wrap="square" rtlCol="0">
            <a:spAutoFit/>
          </a:bodyPr>
          <a:lstStyle/>
          <a:p>
            <a:r>
              <a:rPr lang="en-US" sz="4000" dirty="0">
                <a:latin typeface="Arial"/>
                <a:cs typeface="Arial"/>
              </a:rPr>
              <a:t>Fallacies In Film Sound Theory:</a:t>
            </a:r>
          </a:p>
        </p:txBody>
      </p:sp>
    </p:spTree>
    <p:extLst>
      <p:ext uri="{BB962C8B-B14F-4D97-AF65-F5344CB8AC3E}">
        <p14:creationId xmlns:p14="http://schemas.microsoft.com/office/powerpoint/2010/main" val="7996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DA1698-E2E0-AA55-18B7-779B0F5A1CDF}"/>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0313055B-3415-4DE9-C687-106D715C9077}"/>
              </a:ext>
            </a:extLst>
          </p:cNvPr>
          <p:cNvSpPr>
            <a:spLocks noGrp="1"/>
          </p:cNvSpPr>
          <p:nvPr>
            <p:ph type="subTitle" idx="1"/>
          </p:nvPr>
        </p:nvSpPr>
        <p:spPr>
          <a:xfrm>
            <a:off x="834572" y="1950358"/>
            <a:ext cx="6504216" cy="4064000"/>
          </a:xfrm>
        </p:spPr>
        <p:txBody>
          <a:bodyPr>
            <a:noAutofit/>
          </a:bodyPr>
          <a:lstStyle/>
          <a:p>
            <a:pPr marL="457200" indent="-457200" algn="l">
              <a:buFont typeface="Arial"/>
              <a:buChar char="•"/>
            </a:pPr>
            <a:r>
              <a:rPr lang="en-US" sz="3600" dirty="0">
                <a:latin typeface="Arial"/>
                <a:cs typeface="Arial"/>
              </a:rPr>
              <a:t>Historical</a:t>
            </a:r>
          </a:p>
          <a:p>
            <a:pPr marL="457200" indent="-457200" algn="l">
              <a:buFont typeface="Arial"/>
              <a:buChar char="•"/>
            </a:pPr>
            <a:r>
              <a:rPr lang="en-US" sz="3600" dirty="0">
                <a:latin typeface="Arial"/>
                <a:cs typeface="Arial"/>
              </a:rPr>
              <a:t>Ontological</a:t>
            </a:r>
          </a:p>
          <a:p>
            <a:pPr marL="457200" indent="-457200" algn="l">
              <a:buFont typeface="Arial"/>
              <a:buChar char="•"/>
            </a:pPr>
            <a:r>
              <a:rPr lang="en-US" sz="3600" dirty="0">
                <a:latin typeface="Arial"/>
                <a:cs typeface="Arial"/>
              </a:rPr>
              <a:t>Reproduction</a:t>
            </a:r>
          </a:p>
          <a:p>
            <a:pPr marL="457200" indent="-457200" algn="l">
              <a:buFont typeface="Arial"/>
              <a:buChar char="•"/>
            </a:pPr>
            <a:r>
              <a:rPr lang="en-US" sz="3600" dirty="0">
                <a:latin typeface="Arial"/>
                <a:cs typeface="Arial"/>
              </a:rPr>
              <a:t>Nominalism</a:t>
            </a:r>
          </a:p>
        </p:txBody>
      </p:sp>
      <p:sp>
        <p:nvSpPr>
          <p:cNvPr id="2" name="TextBox 1">
            <a:extLst>
              <a:ext uri="{FF2B5EF4-FFF2-40B4-BE49-F238E27FC236}">
                <a16:creationId xmlns:a16="http://schemas.microsoft.com/office/drawing/2014/main" id="{E8EE7F44-B91A-F69B-6782-5BEC6B97E5FB}"/>
              </a:ext>
            </a:extLst>
          </p:cNvPr>
          <p:cNvSpPr txBox="1"/>
          <p:nvPr/>
        </p:nvSpPr>
        <p:spPr>
          <a:xfrm>
            <a:off x="743858" y="912511"/>
            <a:ext cx="8019142" cy="707886"/>
          </a:xfrm>
          <a:prstGeom prst="rect">
            <a:avLst/>
          </a:prstGeom>
          <a:noFill/>
        </p:spPr>
        <p:txBody>
          <a:bodyPr wrap="square" rtlCol="0">
            <a:spAutoFit/>
          </a:bodyPr>
          <a:lstStyle/>
          <a:p>
            <a:r>
              <a:rPr lang="en-US" sz="4000" dirty="0">
                <a:latin typeface="Arial"/>
                <a:cs typeface="Arial"/>
              </a:rPr>
              <a:t>Fallacies In Film Sound Theory:</a:t>
            </a:r>
          </a:p>
        </p:txBody>
      </p:sp>
    </p:spTree>
    <p:extLst>
      <p:ext uri="{BB962C8B-B14F-4D97-AF65-F5344CB8AC3E}">
        <p14:creationId xmlns:p14="http://schemas.microsoft.com/office/powerpoint/2010/main" val="10804050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29C783-1ED8-6E19-16DF-886D6E7454E2}"/>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0254E39C-67C2-B85E-32FA-1D345E20CA94}"/>
              </a:ext>
            </a:extLst>
          </p:cNvPr>
          <p:cNvSpPr>
            <a:spLocks noGrp="1"/>
          </p:cNvSpPr>
          <p:nvPr>
            <p:ph type="subTitle" idx="1"/>
          </p:nvPr>
        </p:nvSpPr>
        <p:spPr>
          <a:xfrm>
            <a:off x="834572" y="1950358"/>
            <a:ext cx="6504216" cy="4064000"/>
          </a:xfrm>
        </p:spPr>
        <p:txBody>
          <a:bodyPr>
            <a:noAutofit/>
          </a:bodyPr>
          <a:lstStyle/>
          <a:p>
            <a:pPr marL="457200" indent="-457200" algn="l">
              <a:buFont typeface="Arial"/>
              <a:buChar char="•"/>
            </a:pPr>
            <a:r>
              <a:rPr lang="en-US" sz="3600" dirty="0">
                <a:latin typeface="Arial"/>
                <a:cs typeface="Arial"/>
              </a:rPr>
              <a:t>Historical</a:t>
            </a:r>
          </a:p>
          <a:p>
            <a:pPr marL="457200" indent="-457200" algn="l">
              <a:buFont typeface="Arial"/>
              <a:buChar char="•"/>
            </a:pPr>
            <a:r>
              <a:rPr lang="en-US" sz="3600" dirty="0">
                <a:latin typeface="Arial"/>
                <a:cs typeface="Arial"/>
              </a:rPr>
              <a:t>Ontological</a:t>
            </a:r>
          </a:p>
          <a:p>
            <a:pPr marL="457200" indent="-457200" algn="l">
              <a:buFont typeface="Arial"/>
              <a:buChar char="•"/>
            </a:pPr>
            <a:r>
              <a:rPr lang="en-US" sz="3600" dirty="0">
                <a:latin typeface="Arial"/>
                <a:cs typeface="Arial"/>
              </a:rPr>
              <a:t>Reproduction</a:t>
            </a:r>
          </a:p>
          <a:p>
            <a:pPr marL="457200" indent="-457200" algn="l">
              <a:buFont typeface="Arial"/>
              <a:buChar char="•"/>
            </a:pPr>
            <a:r>
              <a:rPr lang="en-US" sz="3600" dirty="0">
                <a:latin typeface="Arial"/>
                <a:cs typeface="Arial"/>
              </a:rPr>
              <a:t>Nominalism</a:t>
            </a:r>
          </a:p>
          <a:p>
            <a:pPr marL="457200" indent="-457200" algn="l">
              <a:buFont typeface="Arial"/>
              <a:buChar char="•"/>
            </a:pPr>
            <a:r>
              <a:rPr lang="en-US" sz="3600" dirty="0">
                <a:latin typeface="Arial"/>
                <a:cs typeface="Arial"/>
              </a:rPr>
              <a:t>Cinema as index</a:t>
            </a:r>
          </a:p>
        </p:txBody>
      </p:sp>
      <p:sp>
        <p:nvSpPr>
          <p:cNvPr id="2" name="TextBox 1">
            <a:extLst>
              <a:ext uri="{FF2B5EF4-FFF2-40B4-BE49-F238E27FC236}">
                <a16:creationId xmlns:a16="http://schemas.microsoft.com/office/drawing/2014/main" id="{6D5711FD-34CA-F5A0-3D8E-8E5426B8A8D0}"/>
              </a:ext>
            </a:extLst>
          </p:cNvPr>
          <p:cNvSpPr txBox="1"/>
          <p:nvPr/>
        </p:nvSpPr>
        <p:spPr>
          <a:xfrm>
            <a:off x="743858" y="912511"/>
            <a:ext cx="8019142" cy="707886"/>
          </a:xfrm>
          <a:prstGeom prst="rect">
            <a:avLst/>
          </a:prstGeom>
          <a:noFill/>
        </p:spPr>
        <p:txBody>
          <a:bodyPr wrap="square" rtlCol="0">
            <a:spAutoFit/>
          </a:bodyPr>
          <a:lstStyle/>
          <a:p>
            <a:r>
              <a:rPr lang="en-US" sz="4000" dirty="0">
                <a:latin typeface="Arial"/>
                <a:cs typeface="Arial"/>
              </a:rPr>
              <a:t>Fallacies In Film Sound Theory:</a:t>
            </a:r>
          </a:p>
        </p:txBody>
      </p:sp>
    </p:spTree>
    <p:extLst>
      <p:ext uri="{BB962C8B-B14F-4D97-AF65-F5344CB8AC3E}">
        <p14:creationId xmlns:p14="http://schemas.microsoft.com/office/powerpoint/2010/main" val="1908975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descr="ear2 copy.jpg"/>
          <p:cNvPicPr>
            <a:picLocks noGrp="1" noChangeAspect="1"/>
          </p:cNvPicPr>
          <p:nvPr>
            <p:ph idx="1"/>
          </p:nvPr>
        </p:nvPicPr>
        <p:blipFill>
          <a:blip r:embed="rId2">
            <a:extLst>
              <a:ext uri="{28A0092B-C50C-407E-A947-70E740481C1C}">
                <a14:useLocalDpi xmlns:a14="http://schemas.microsoft.com/office/drawing/2010/main" val="0"/>
              </a:ext>
            </a:extLst>
          </a:blip>
          <a:srcRect t="10148" b="10148"/>
          <a:stretch>
            <a:fillRect/>
          </a:stretch>
        </p:blipFill>
        <p:spPr>
          <a:xfrm>
            <a:off x="457200" y="1117814"/>
            <a:ext cx="8229600" cy="4525963"/>
          </a:xfrm>
        </p:spPr>
      </p:pic>
    </p:spTree>
    <p:extLst>
      <p:ext uri="{BB962C8B-B14F-4D97-AF65-F5344CB8AC3E}">
        <p14:creationId xmlns:p14="http://schemas.microsoft.com/office/powerpoint/2010/main" val="18558906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7D5514-E28C-14E9-B39B-6FCF78583085}"/>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FB854FE1-26F6-68A9-1DCE-FAEBB1033008}"/>
              </a:ext>
            </a:extLst>
          </p:cNvPr>
          <p:cNvSpPr>
            <a:spLocks noGrp="1"/>
          </p:cNvSpPr>
          <p:nvPr>
            <p:ph type="subTitle" idx="1"/>
          </p:nvPr>
        </p:nvSpPr>
        <p:spPr>
          <a:xfrm>
            <a:off x="427181" y="1108572"/>
            <a:ext cx="8197273" cy="5652571"/>
          </a:xfrm>
        </p:spPr>
        <p:txBody>
          <a:bodyPr>
            <a:noAutofit/>
          </a:bodyPr>
          <a:lstStyle/>
          <a:p>
            <a:pPr marL="0" marR="0" algn="l"/>
            <a:r>
              <a:rPr lang="en-US" sz="2800" dirty="0">
                <a:effectLst/>
                <a:latin typeface="Arial" panose="020B0604020202020204" pitchFamily="34" charset="0"/>
                <a:ea typeface="Times"/>
                <a:cs typeface="Arial" panose="020B0604020202020204" pitchFamily="34" charset="0"/>
              </a:rPr>
              <a:t>“To study film sound is to take seriously the multiplicity of possible determinants of any given audience perception. As a complex representation of a complex sound event, cinema sound offers sound designers infinite possibilities for creation and obfuscation. As such, it also offers theoreticians and critics of cinema sound fascinating opportunities to recognized and analyze the techniques, conventions, codes, and ideological investments of the sound chain.” </a:t>
            </a:r>
          </a:p>
          <a:p>
            <a:pPr marL="0" marR="0" algn="l"/>
            <a:r>
              <a:rPr lang="en-US" sz="2800" dirty="0">
                <a:effectLst/>
                <a:latin typeface="Arial" panose="020B0604020202020204" pitchFamily="34" charset="0"/>
                <a:ea typeface="Times"/>
                <a:cs typeface="Arial" panose="020B0604020202020204" pitchFamily="34" charset="0"/>
              </a:rPr>
              <a:t>(p. 31)</a:t>
            </a:r>
          </a:p>
          <a:p>
            <a:pPr marL="457200" indent="-457200" algn="l">
              <a:buFont typeface="Arial"/>
              <a:buChar char="•"/>
            </a:pPr>
            <a:endParaRPr lang="en-US" sz="2800" dirty="0">
              <a:latin typeface="Arial"/>
              <a:cs typeface="Arial"/>
            </a:endParaRPr>
          </a:p>
          <a:p>
            <a:pPr marL="457200" indent="-457200" algn="l">
              <a:buFont typeface="Arial"/>
              <a:buChar char="•"/>
            </a:pPr>
            <a:endParaRPr lang="en-US" sz="2800" dirty="0">
              <a:latin typeface="Arial"/>
              <a:cs typeface="Arial"/>
            </a:endParaRPr>
          </a:p>
        </p:txBody>
      </p:sp>
    </p:spTree>
    <p:extLst>
      <p:ext uri="{BB962C8B-B14F-4D97-AF65-F5344CB8AC3E}">
        <p14:creationId xmlns:p14="http://schemas.microsoft.com/office/powerpoint/2010/main" val="14977090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7E3F35-AB48-4076-D801-C343C9A8FB27}"/>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2B1C4FD6-BB50-1797-975C-A211E8F1766A}"/>
              </a:ext>
            </a:extLst>
          </p:cNvPr>
          <p:cNvSpPr>
            <a:spLocks noGrp="1"/>
          </p:cNvSpPr>
          <p:nvPr>
            <p:ph type="subTitle" idx="1"/>
          </p:nvPr>
        </p:nvSpPr>
        <p:spPr>
          <a:xfrm>
            <a:off x="427181" y="1108572"/>
            <a:ext cx="8197273" cy="5652571"/>
          </a:xfrm>
        </p:spPr>
        <p:txBody>
          <a:bodyPr>
            <a:noAutofit/>
          </a:bodyPr>
          <a:lstStyle/>
          <a:p>
            <a:pPr marL="0" marR="0" algn="l"/>
            <a:r>
              <a:rPr lang="en-US" sz="2800" dirty="0">
                <a:effectLst/>
                <a:latin typeface="Arial" panose="020B0604020202020204" pitchFamily="34" charset="0"/>
                <a:ea typeface="Times"/>
                <a:cs typeface="Arial" panose="020B0604020202020204" pitchFamily="34" charset="0"/>
              </a:rPr>
              <a:t>“To study film sound is to take seriously the </a:t>
            </a:r>
            <a:r>
              <a:rPr lang="en-US" sz="2800" dirty="0">
                <a:solidFill>
                  <a:srgbClr val="FFFF00"/>
                </a:solidFill>
                <a:effectLst/>
                <a:latin typeface="Arial" panose="020B0604020202020204" pitchFamily="34" charset="0"/>
                <a:ea typeface="Times"/>
                <a:cs typeface="Arial" panose="020B0604020202020204" pitchFamily="34" charset="0"/>
              </a:rPr>
              <a:t>multiplicity</a:t>
            </a:r>
            <a:r>
              <a:rPr lang="en-US" sz="2800" dirty="0">
                <a:effectLst/>
                <a:latin typeface="Arial" panose="020B0604020202020204" pitchFamily="34" charset="0"/>
                <a:ea typeface="Times"/>
                <a:cs typeface="Arial" panose="020B0604020202020204" pitchFamily="34" charset="0"/>
              </a:rPr>
              <a:t> of possible determinants of any given audience perception. As </a:t>
            </a:r>
            <a:r>
              <a:rPr lang="en-US" sz="2800" dirty="0">
                <a:solidFill>
                  <a:srgbClr val="FFFF00"/>
                </a:solidFill>
                <a:effectLst/>
                <a:latin typeface="Arial" panose="020B0604020202020204" pitchFamily="34" charset="0"/>
                <a:ea typeface="Times"/>
                <a:cs typeface="Arial" panose="020B0604020202020204" pitchFamily="34" charset="0"/>
              </a:rPr>
              <a:t>a complex representation of a complex sound event</a:t>
            </a:r>
            <a:r>
              <a:rPr lang="en-US" sz="2800" dirty="0">
                <a:effectLst/>
                <a:latin typeface="Arial" panose="020B0604020202020204" pitchFamily="34" charset="0"/>
                <a:ea typeface="Times"/>
                <a:cs typeface="Arial" panose="020B0604020202020204" pitchFamily="34" charset="0"/>
              </a:rPr>
              <a:t>, cinema sound offers sound designers infinite possibilities for </a:t>
            </a:r>
            <a:r>
              <a:rPr lang="en-US" sz="2800" dirty="0">
                <a:solidFill>
                  <a:srgbClr val="92D050"/>
                </a:solidFill>
                <a:effectLst/>
                <a:latin typeface="Arial" panose="020B0604020202020204" pitchFamily="34" charset="0"/>
                <a:ea typeface="Times"/>
                <a:cs typeface="Arial" panose="020B0604020202020204" pitchFamily="34" charset="0"/>
              </a:rPr>
              <a:t>creation and obfuscation</a:t>
            </a:r>
            <a:r>
              <a:rPr lang="en-US" sz="2800" dirty="0">
                <a:effectLst/>
                <a:latin typeface="Arial" panose="020B0604020202020204" pitchFamily="34" charset="0"/>
                <a:ea typeface="Times"/>
                <a:cs typeface="Arial" panose="020B0604020202020204" pitchFamily="34" charset="0"/>
              </a:rPr>
              <a:t>. As such, it also offers theoreticians and critics of cinema sound fascinating opportunities to </a:t>
            </a:r>
            <a:r>
              <a:rPr lang="en-US" sz="2800" dirty="0">
                <a:solidFill>
                  <a:srgbClr val="92D050"/>
                </a:solidFill>
                <a:effectLst/>
                <a:latin typeface="Arial" panose="020B0604020202020204" pitchFamily="34" charset="0"/>
                <a:ea typeface="Times"/>
                <a:cs typeface="Arial" panose="020B0604020202020204" pitchFamily="34" charset="0"/>
              </a:rPr>
              <a:t>recognized and analyze the techniques, conventions, codes, and ideological investments </a:t>
            </a:r>
            <a:r>
              <a:rPr lang="en-US" sz="2800" dirty="0">
                <a:effectLst/>
                <a:latin typeface="Arial" panose="020B0604020202020204" pitchFamily="34" charset="0"/>
                <a:ea typeface="Times"/>
                <a:cs typeface="Arial" panose="020B0604020202020204" pitchFamily="34" charset="0"/>
              </a:rPr>
              <a:t>of the sound chain.” </a:t>
            </a:r>
          </a:p>
          <a:p>
            <a:pPr marL="0" marR="0" algn="l"/>
            <a:r>
              <a:rPr lang="en-US" sz="2800" dirty="0">
                <a:effectLst/>
                <a:latin typeface="Arial" panose="020B0604020202020204" pitchFamily="34" charset="0"/>
                <a:ea typeface="Times"/>
                <a:cs typeface="Arial" panose="020B0604020202020204" pitchFamily="34" charset="0"/>
              </a:rPr>
              <a:t>(p. 31)</a:t>
            </a:r>
          </a:p>
          <a:p>
            <a:pPr marL="457200" indent="-457200" algn="l">
              <a:buFont typeface="Arial"/>
              <a:buChar char="•"/>
            </a:pPr>
            <a:endParaRPr lang="en-US" sz="2800" dirty="0">
              <a:latin typeface="Arial"/>
              <a:cs typeface="Arial"/>
            </a:endParaRPr>
          </a:p>
          <a:p>
            <a:pPr marL="457200" indent="-457200" algn="l">
              <a:buFont typeface="Arial"/>
              <a:buChar char="•"/>
            </a:pPr>
            <a:endParaRPr lang="en-US" sz="2800" dirty="0">
              <a:latin typeface="Arial"/>
              <a:cs typeface="Arial"/>
            </a:endParaRPr>
          </a:p>
        </p:txBody>
      </p:sp>
    </p:spTree>
    <p:extLst>
      <p:ext uri="{BB962C8B-B14F-4D97-AF65-F5344CB8AC3E}">
        <p14:creationId xmlns:p14="http://schemas.microsoft.com/office/powerpoint/2010/main" val="1868315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14716" y="1028327"/>
            <a:ext cx="7416116" cy="5291911"/>
          </a:xfrm>
        </p:spPr>
        <p:txBody>
          <a:bodyPr>
            <a:normAutofit/>
          </a:bodyPr>
          <a:lstStyle/>
          <a:p>
            <a:pPr algn="l"/>
            <a:r>
              <a:rPr lang="en-US" sz="4000" dirty="0">
                <a:latin typeface="Arial"/>
                <a:cs typeface="Arial"/>
              </a:rPr>
              <a:t>How do we study sound?</a:t>
            </a:r>
          </a:p>
          <a:p>
            <a:pPr algn="l"/>
            <a:endParaRPr lang="en-US" sz="4000" dirty="0">
              <a:latin typeface="Arial"/>
              <a:cs typeface="Arial"/>
            </a:endParaRPr>
          </a:p>
        </p:txBody>
      </p:sp>
    </p:spTree>
    <p:extLst>
      <p:ext uri="{BB962C8B-B14F-4D97-AF65-F5344CB8AC3E}">
        <p14:creationId xmlns:p14="http://schemas.microsoft.com/office/powerpoint/2010/main" val="3688841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7B7297-44C1-0571-1A88-456B97F384D3}"/>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80080942-5FDB-2E33-CCCB-40DD5F5AFE7E}"/>
              </a:ext>
            </a:extLst>
          </p:cNvPr>
          <p:cNvSpPr>
            <a:spLocks noGrp="1"/>
          </p:cNvSpPr>
          <p:nvPr>
            <p:ph type="subTitle" idx="1"/>
          </p:nvPr>
        </p:nvSpPr>
        <p:spPr>
          <a:xfrm>
            <a:off x="814716" y="1028327"/>
            <a:ext cx="7416116" cy="5291911"/>
          </a:xfrm>
        </p:spPr>
        <p:txBody>
          <a:bodyPr>
            <a:normAutofit/>
          </a:bodyPr>
          <a:lstStyle/>
          <a:p>
            <a:pPr algn="l"/>
            <a:r>
              <a:rPr lang="en-US" sz="4000" dirty="0">
                <a:latin typeface="Arial"/>
                <a:cs typeface="Arial"/>
              </a:rPr>
              <a:t>How do we study sound?</a:t>
            </a:r>
          </a:p>
          <a:p>
            <a:pPr algn="l"/>
            <a:endParaRPr lang="en-US" sz="4000" dirty="0">
              <a:latin typeface="Arial"/>
              <a:cs typeface="Arial"/>
            </a:endParaRPr>
          </a:p>
          <a:p>
            <a:pPr marL="571500" indent="-571500" algn="l">
              <a:buFont typeface="Arial" panose="020B0604020202020204" pitchFamily="34" charset="0"/>
              <a:buChar char="•"/>
            </a:pPr>
            <a:r>
              <a:rPr lang="en-US" dirty="0">
                <a:latin typeface="Arial"/>
                <a:cs typeface="Arial"/>
              </a:rPr>
              <a:t>Audio and visual (the sensorium)</a:t>
            </a:r>
          </a:p>
        </p:txBody>
      </p:sp>
    </p:spTree>
    <p:extLst>
      <p:ext uri="{BB962C8B-B14F-4D97-AF65-F5344CB8AC3E}">
        <p14:creationId xmlns:p14="http://schemas.microsoft.com/office/powerpoint/2010/main" val="1285120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346685-CF25-CD99-7D8F-316E0CC8E6F2}"/>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C1DD1010-0AB3-CDE8-6EF9-6CB27E17D725}"/>
              </a:ext>
            </a:extLst>
          </p:cNvPr>
          <p:cNvSpPr>
            <a:spLocks noGrp="1"/>
          </p:cNvSpPr>
          <p:nvPr>
            <p:ph type="subTitle" idx="1"/>
          </p:nvPr>
        </p:nvSpPr>
        <p:spPr>
          <a:xfrm>
            <a:off x="814716" y="1028327"/>
            <a:ext cx="7416116" cy="5291911"/>
          </a:xfrm>
        </p:spPr>
        <p:txBody>
          <a:bodyPr>
            <a:normAutofit/>
          </a:bodyPr>
          <a:lstStyle/>
          <a:p>
            <a:pPr algn="l"/>
            <a:r>
              <a:rPr lang="en-US" sz="4000" dirty="0">
                <a:latin typeface="Arial"/>
                <a:cs typeface="Arial"/>
              </a:rPr>
              <a:t>How do we study sound?</a:t>
            </a:r>
          </a:p>
          <a:p>
            <a:pPr algn="l"/>
            <a:endParaRPr lang="en-US" sz="4000" dirty="0">
              <a:latin typeface="Arial"/>
              <a:cs typeface="Arial"/>
            </a:endParaRPr>
          </a:p>
          <a:p>
            <a:pPr marL="571500" indent="-571500" algn="l">
              <a:buFont typeface="Arial" panose="020B0604020202020204" pitchFamily="34" charset="0"/>
              <a:buChar char="•"/>
            </a:pPr>
            <a:r>
              <a:rPr lang="en-US" dirty="0">
                <a:latin typeface="Arial"/>
                <a:cs typeface="Arial"/>
              </a:rPr>
              <a:t>Audio and visual (the sensorium)</a:t>
            </a:r>
          </a:p>
          <a:p>
            <a:pPr marL="571500" indent="-571500" algn="l">
              <a:buFont typeface="Arial" panose="020B0604020202020204" pitchFamily="34" charset="0"/>
              <a:buChar char="•"/>
            </a:pPr>
            <a:r>
              <a:rPr lang="en-US" dirty="0">
                <a:latin typeface="Arial"/>
                <a:cs typeface="Arial"/>
              </a:rPr>
              <a:t>Hearing and listening</a:t>
            </a:r>
          </a:p>
        </p:txBody>
      </p:sp>
    </p:spTree>
    <p:extLst>
      <p:ext uri="{BB962C8B-B14F-4D97-AF65-F5344CB8AC3E}">
        <p14:creationId xmlns:p14="http://schemas.microsoft.com/office/powerpoint/2010/main" val="3316150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03A518-DCE5-5A73-5B3C-84B770732B99}"/>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1C33B1F9-5CB7-E182-7742-23FC663E9621}"/>
              </a:ext>
            </a:extLst>
          </p:cNvPr>
          <p:cNvSpPr>
            <a:spLocks noGrp="1"/>
          </p:cNvSpPr>
          <p:nvPr>
            <p:ph type="subTitle" idx="1"/>
          </p:nvPr>
        </p:nvSpPr>
        <p:spPr>
          <a:xfrm>
            <a:off x="814716" y="1028327"/>
            <a:ext cx="7416116" cy="5291911"/>
          </a:xfrm>
        </p:spPr>
        <p:txBody>
          <a:bodyPr>
            <a:normAutofit/>
          </a:bodyPr>
          <a:lstStyle/>
          <a:p>
            <a:pPr algn="l"/>
            <a:r>
              <a:rPr lang="en-US" sz="4000" dirty="0">
                <a:latin typeface="Arial"/>
                <a:cs typeface="Arial"/>
              </a:rPr>
              <a:t>How do we study sound?</a:t>
            </a:r>
          </a:p>
          <a:p>
            <a:pPr algn="l"/>
            <a:endParaRPr lang="en-US" sz="4000" dirty="0">
              <a:latin typeface="Arial"/>
              <a:cs typeface="Arial"/>
            </a:endParaRPr>
          </a:p>
          <a:p>
            <a:pPr marL="571500" indent="-571500" algn="l">
              <a:buFont typeface="Arial" panose="020B0604020202020204" pitchFamily="34" charset="0"/>
              <a:buChar char="•"/>
            </a:pPr>
            <a:r>
              <a:rPr lang="en-US" dirty="0">
                <a:latin typeface="Arial"/>
                <a:cs typeface="Arial"/>
              </a:rPr>
              <a:t>Audio and visual (the sensorium)</a:t>
            </a:r>
          </a:p>
          <a:p>
            <a:pPr marL="571500" indent="-571500" algn="l">
              <a:buFont typeface="Arial" panose="020B0604020202020204" pitchFamily="34" charset="0"/>
              <a:buChar char="•"/>
            </a:pPr>
            <a:r>
              <a:rPr lang="en-US" dirty="0">
                <a:latin typeface="Arial"/>
                <a:cs typeface="Arial"/>
              </a:rPr>
              <a:t>Hearing and listening</a:t>
            </a:r>
          </a:p>
          <a:p>
            <a:pPr marL="571500" indent="-571500" algn="l">
              <a:buFont typeface="Arial" panose="020B0604020202020204" pitchFamily="34" charset="0"/>
              <a:buChar char="•"/>
            </a:pPr>
            <a:r>
              <a:rPr lang="en-US" dirty="0">
                <a:latin typeface="Arial"/>
                <a:cs typeface="Arial"/>
              </a:rPr>
              <a:t>Sound and visual cultures</a:t>
            </a:r>
          </a:p>
        </p:txBody>
      </p:sp>
    </p:spTree>
    <p:extLst>
      <p:ext uri="{BB962C8B-B14F-4D97-AF65-F5344CB8AC3E}">
        <p14:creationId xmlns:p14="http://schemas.microsoft.com/office/powerpoint/2010/main" val="2669294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5A6B1B-F3A9-1797-892D-C65A8DBB03A4}"/>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D98028FB-9735-AE71-40F9-7CB3367680F7}"/>
              </a:ext>
            </a:extLst>
          </p:cNvPr>
          <p:cNvSpPr>
            <a:spLocks noGrp="1"/>
          </p:cNvSpPr>
          <p:nvPr>
            <p:ph type="subTitle" idx="1"/>
          </p:nvPr>
        </p:nvSpPr>
        <p:spPr>
          <a:xfrm>
            <a:off x="814716" y="1028327"/>
            <a:ext cx="7416116" cy="5291911"/>
          </a:xfrm>
        </p:spPr>
        <p:txBody>
          <a:bodyPr>
            <a:normAutofit/>
          </a:bodyPr>
          <a:lstStyle/>
          <a:p>
            <a:pPr algn="l"/>
            <a:r>
              <a:rPr lang="en-US" sz="4000" dirty="0">
                <a:latin typeface="Arial"/>
                <a:cs typeface="Arial"/>
              </a:rPr>
              <a:t>How do we study sound?</a:t>
            </a:r>
          </a:p>
          <a:p>
            <a:pPr algn="l"/>
            <a:endParaRPr lang="en-US" sz="4000" dirty="0">
              <a:latin typeface="Arial"/>
              <a:cs typeface="Arial"/>
            </a:endParaRPr>
          </a:p>
          <a:p>
            <a:pPr marL="571500" indent="-571500" algn="l">
              <a:buFont typeface="Arial" panose="020B0604020202020204" pitchFamily="34" charset="0"/>
              <a:buChar char="•"/>
            </a:pPr>
            <a:r>
              <a:rPr lang="en-US" dirty="0">
                <a:latin typeface="Arial"/>
                <a:cs typeface="Arial"/>
              </a:rPr>
              <a:t>Audio and visual (the sensorium)</a:t>
            </a:r>
          </a:p>
          <a:p>
            <a:pPr marL="571500" indent="-571500" algn="l">
              <a:buFont typeface="Arial" panose="020B0604020202020204" pitchFamily="34" charset="0"/>
              <a:buChar char="•"/>
            </a:pPr>
            <a:r>
              <a:rPr lang="en-US" dirty="0">
                <a:latin typeface="Arial"/>
                <a:cs typeface="Arial"/>
              </a:rPr>
              <a:t>Hearing and listening</a:t>
            </a:r>
          </a:p>
          <a:p>
            <a:pPr marL="571500" indent="-571500" algn="l">
              <a:buFont typeface="Arial" panose="020B0604020202020204" pitchFamily="34" charset="0"/>
              <a:buChar char="•"/>
            </a:pPr>
            <a:r>
              <a:rPr lang="en-US" dirty="0">
                <a:latin typeface="Arial"/>
                <a:cs typeface="Arial"/>
              </a:rPr>
              <a:t>Sound and visual cultures</a:t>
            </a:r>
          </a:p>
          <a:p>
            <a:pPr marL="571500" indent="-571500" algn="l">
              <a:buFont typeface="Arial" panose="020B0604020202020204" pitchFamily="34" charset="0"/>
              <a:buChar char="•"/>
            </a:pPr>
            <a:r>
              <a:rPr lang="en-US" dirty="0">
                <a:latin typeface="Arial"/>
                <a:cs typeface="Arial"/>
              </a:rPr>
              <a:t>Sound studies</a:t>
            </a:r>
          </a:p>
        </p:txBody>
      </p:sp>
    </p:spTree>
    <p:extLst>
      <p:ext uri="{BB962C8B-B14F-4D97-AF65-F5344CB8AC3E}">
        <p14:creationId xmlns:p14="http://schemas.microsoft.com/office/powerpoint/2010/main" val="1531293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14716" y="1028327"/>
            <a:ext cx="7416116" cy="5291911"/>
          </a:xfrm>
        </p:spPr>
        <p:txBody>
          <a:bodyPr>
            <a:normAutofit/>
          </a:bodyPr>
          <a:lstStyle/>
          <a:p>
            <a:pPr algn="l"/>
            <a:r>
              <a:rPr lang="en-US" sz="4000" b="1" dirty="0">
                <a:latin typeface="Arial"/>
                <a:cs typeface="Arial"/>
              </a:rPr>
              <a:t>Film Sound</a:t>
            </a:r>
          </a:p>
        </p:txBody>
      </p:sp>
    </p:spTree>
    <p:extLst>
      <p:ext uri="{BB962C8B-B14F-4D97-AF65-F5344CB8AC3E}">
        <p14:creationId xmlns:p14="http://schemas.microsoft.com/office/powerpoint/2010/main" val="16821192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2762</TotalTime>
  <Words>683</Words>
  <Application>Microsoft Macintosh PowerPoint</Application>
  <PresentationFormat>On-screen Show (4:3)</PresentationFormat>
  <Paragraphs>115</Paragraphs>
  <Slides>31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Calibri</vt:lpstr>
      <vt:lpstr>Office Theme</vt:lpstr>
      <vt:lpstr>FILM SOUND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Pitzer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OFF-SCREEN</dc:title>
  <dc:creator>localuser</dc:creator>
  <cp:lastModifiedBy>Ming-Yuen Ma</cp:lastModifiedBy>
  <cp:revision>64</cp:revision>
  <dcterms:created xsi:type="dcterms:W3CDTF">2010-12-29T21:54:42Z</dcterms:created>
  <dcterms:modified xsi:type="dcterms:W3CDTF">2025-01-24T06:19:06Z</dcterms:modified>
</cp:coreProperties>
</file>