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8" r:id="rId3"/>
    <p:sldId id="283" r:id="rId4"/>
    <p:sldId id="280" r:id="rId5"/>
    <p:sldId id="284" r:id="rId6"/>
    <p:sldId id="285" r:id="rId7"/>
    <p:sldId id="287" r:id="rId8"/>
    <p:sldId id="288" r:id="rId9"/>
    <p:sldId id="28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96" y="-2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02E06-6383-CD41-A89C-C18DB2948F67}" type="datetimeFigureOut">
              <a:rPr lang="en-US" smtClean="0"/>
              <a:pPr/>
              <a:t>2/27/17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02E06-6383-CD41-A89C-C18DB2948F67}" type="datetimeFigureOut">
              <a:rPr lang="en-US" smtClean="0"/>
              <a:pPr/>
              <a:t>2/27/17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AD372-DC91-424A-9BC0-BEF46D0A27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88831"/>
            <a:ext cx="7772400" cy="1470025"/>
          </a:xfrm>
        </p:spPr>
        <p:txBody>
          <a:bodyPr/>
          <a:lstStyle/>
          <a:p>
            <a:r>
              <a:rPr lang="en-US" b="1" dirty="0">
                <a:latin typeface="Arial"/>
                <a:cs typeface="Arial"/>
              </a:rPr>
              <a:t>II. Film Sound Theories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5631" y="3558856"/>
            <a:ext cx="7285663" cy="1859811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Arial"/>
                <a:cs typeface="Arial"/>
              </a:rPr>
              <a:t>2. Voice in Cinema</a:t>
            </a:r>
            <a:endParaRPr lang="en-US" sz="4000" b="1" dirty="0">
              <a:latin typeface="Arial"/>
              <a:cs typeface="Arial"/>
            </a:endParaRPr>
          </a:p>
          <a:p>
            <a:endParaRPr lang="en-US" sz="4000" b="1" dirty="0" smtClean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1" y="1246717"/>
            <a:ext cx="8197273" cy="5053632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“This is neither a history nor an anthology, but rather an outline for a theory of the film as sound film” (</a:t>
            </a:r>
            <a:r>
              <a:rPr lang="en-US" sz="2800" dirty="0" err="1" smtClean="0">
                <a:latin typeface="Arial"/>
                <a:cs typeface="Arial"/>
              </a:rPr>
              <a:t>Chion</a:t>
            </a:r>
            <a:r>
              <a:rPr lang="en-US" sz="2800" dirty="0" smtClean="0">
                <a:latin typeface="Arial"/>
                <a:cs typeface="Arial"/>
              </a:rPr>
              <a:t>, ix)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This book is primarily concerned with the speaking voice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Published in 1982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A different intellectual milieu in France 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3 prominent forces – all gave prominence to the voice in different ways</a:t>
            </a:r>
          </a:p>
          <a:p>
            <a:pPr marL="457200" indent="-457200" algn="l">
              <a:buFont typeface="Arial"/>
              <a:buChar char="•"/>
            </a:pPr>
            <a:r>
              <a:rPr lang="en-US" sz="2800" dirty="0" smtClean="0">
                <a:latin typeface="Arial"/>
                <a:cs typeface="Arial"/>
              </a:rPr>
              <a:t>“the voice is in the air” (</a:t>
            </a:r>
            <a:r>
              <a:rPr lang="en-US" sz="2800" dirty="0" err="1" smtClean="0">
                <a:latin typeface="Arial"/>
                <a:cs typeface="Arial"/>
              </a:rPr>
              <a:t>Chion</a:t>
            </a:r>
            <a:r>
              <a:rPr lang="en-US" sz="2800" dirty="0" smtClean="0">
                <a:latin typeface="Arial"/>
                <a:cs typeface="Arial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0" y="477659"/>
            <a:ext cx="9143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rial"/>
                <a:cs typeface="Arial"/>
              </a:rPr>
              <a:t>The Voice in Cinema</a:t>
            </a:r>
            <a:endParaRPr lang="en-US" sz="36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3079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182" y="1069462"/>
            <a:ext cx="8197273" cy="4745884"/>
          </a:xfrm>
        </p:spPr>
        <p:txBody>
          <a:bodyPr>
            <a:noAutofit/>
          </a:bodyPr>
          <a:lstStyle/>
          <a:p>
            <a:pPr marL="514350" indent="-514350" algn="l">
              <a:buFont typeface="+mj-lt"/>
              <a:buAutoNum type="arabicPeriod"/>
            </a:pPr>
            <a:r>
              <a:rPr lang="en-US" dirty="0">
                <a:latin typeface="Arial"/>
                <a:cs typeface="Arial"/>
              </a:rPr>
              <a:t>Freudian and </a:t>
            </a:r>
            <a:r>
              <a:rPr lang="en-US" dirty="0" err="1">
                <a:latin typeface="Arial"/>
                <a:cs typeface="Arial"/>
              </a:rPr>
              <a:t>Lacanian</a:t>
            </a:r>
            <a:r>
              <a:rPr lang="en-US" dirty="0">
                <a:latin typeface="Arial"/>
                <a:cs typeface="Arial"/>
              </a:rPr>
              <a:t> psychoanalysis in literary and film studies</a:t>
            </a:r>
            <a:r>
              <a:rPr lang="en-US" dirty="0" smtClean="0">
                <a:latin typeface="Arial"/>
                <a:cs typeface="Arial"/>
              </a:rPr>
              <a:t>;</a:t>
            </a:r>
          </a:p>
          <a:p>
            <a:pPr marL="514350" indent="-514350" algn="l">
              <a:buFont typeface="+mj-lt"/>
              <a:buAutoNum type="arabicPeriod"/>
            </a:pPr>
            <a:endParaRPr lang="en-US" dirty="0">
              <a:latin typeface="Arial"/>
              <a:cs typeface="Arial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>
                <a:latin typeface="Arial"/>
                <a:cs typeface="Arial"/>
              </a:rPr>
              <a:t>French feminism and its investigation </a:t>
            </a:r>
            <a:r>
              <a:rPr lang="en-US" dirty="0" smtClean="0">
                <a:latin typeface="Arial"/>
                <a:cs typeface="Arial"/>
              </a:rPr>
              <a:t>of the gendered structure in language;</a:t>
            </a:r>
          </a:p>
          <a:p>
            <a:pPr marL="514350" indent="-514350" algn="l">
              <a:buFont typeface="+mj-lt"/>
              <a:buAutoNum type="arabicPeriod"/>
            </a:pPr>
            <a:endParaRPr lang="en-US" dirty="0" smtClean="0">
              <a:latin typeface="Arial"/>
              <a:cs typeface="Arial"/>
            </a:endParaRP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>
                <a:latin typeface="Arial"/>
                <a:cs typeface="Arial"/>
              </a:rPr>
              <a:t>The cinematic and narrative experiments of Marguerite </a:t>
            </a:r>
            <a:r>
              <a:rPr lang="en-US" dirty="0" err="1" smtClean="0">
                <a:latin typeface="Arial"/>
                <a:cs typeface="Arial"/>
              </a:rPr>
              <a:t>Duras</a:t>
            </a:r>
            <a:r>
              <a:rPr lang="en-US" dirty="0" smtClean="0">
                <a:latin typeface="Arial"/>
                <a:cs typeface="Arial"/>
              </a:rPr>
              <a:t>  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96905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7447" y="1754593"/>
            <a:ext cx="8592168" cy="4681313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“There is no sound track”: synchronized sound is “swallowed up” in the image’s false depth and fiction (</a:t>
            </a:r>
            <a:r>
              <a:rPr lang="en-US" dirty="0" err="1" smtClean="0">
                <a:latin typeface="Arial"/>
                <a:cs typeface="Arial"/>
              </a:rPr>
              <a:t>Chion</a:t>
            </a:r>
            <a:r>
              <a:rPr lang="en-US" dirty="0" smtClean="0">
                <a:latin typeface="Arial"/>
                <a:cs typeface="Arial"/>
              </a:rPr>
              <a:t> calls it “an instantaneous perceptual triage” p. 3)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Where do cinematic voices come from?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What is unique about voices in cinema?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609590"/>
            <a:ext cx="914400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latin typeface="Arial"/>
                <a:cs typeface="Arial"/>
              </a:rPr>
              <a:t>Chion’s</a:t>
            </a:r>
            <a:r>
              <a:rPr lang="en-US" sz="3200" b="1" dirty="0" smtClean="0">
                <a:latin typeface="Arial"/>
                <a:cs typeface="Arial"/>
              </a:rPr>
              <a:t> Key Statements and Questions:</a:t>
            </a:r>
            <a:endParaRPr lang="en-US" sz="3200" b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73106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7447" y="1220649"/>
            <a:ext cx="8437717" cy="5475409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err="1">
                <a:latin typeface="Arial"/>
                <a:cs typeface="Arial"/>
              </a:rPr>
              <a:t>Voco</a:t>
            </a:r>
            <a:r>
              <a:rPr lang="en-US" dirty="0">
                <a:latin typeface="Arial"/>
                <a:cs typeface="Arial"/>
              </a:rPr>
              <a:t>/</a:t>
            </a:r>
            <a:r>
              <a:rPr lang="en-US" dirty="0" err="1" smtClean="0">
                <a:latin typeface="Arial"/>
                <a:cs typeface="Arial"/>
              </a:rPr>
              <a:t>verbocentrism</a:t>
            </a: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The </a:t>
            </a:r>
            <a:r>
              <a:rPr lang="en-US" dirty="0" err="1" smtClean="0">
                <a:latin typeface="Arial"/>
                <a:cs typeface="Arial"/>
              </a:rPr>
              <a:t>Acousm</a:t>
            </a:r>
            <a:r>
              <a:rPr lang="en-US" dirty="0" err="1" smtClean="0"/>
              <a:t>ê</a:t>
            </a:r>
            <a:r>
              <a:rPr lang="en-US" dirty="0" err="1" smtClean="0">
                <a:latin typeface="Arial"/>
                <a:cs typeface="Arial"/>
              </a:rPr>
              <a:t>tre</a:t>
            </a:r>
            <a:r>
              <a:rPr lang="en-US" dirty="0" smtClean="0">
                <a:latin typeface="Arial"/>
                <a:cs typeface="Arial"/>
              </a:rPr>
              <a:t> – what is it? Where does it come from? What are its characteristics?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De-</a:t>
            </a:r>
            <a:r>
              <a:rPr lang="en-US" dirty="0" err="1" smtClean="0">
                <a:latin typeface="Arial"/>
                <a:cs typeface="Arial"/>
              </a:rPr>
              <a:t>acousmatization</a:t>
            </a: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The I-Voice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02684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7447" y="1234455"/>
            <a:ext cx="8437717" cy="5475409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Corporeal Implication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The </a:t>
            </a:r>
            <a:r>
              <a:rPr lang="en-US" dirty="0" err="1" smtClean="0">
                <a:latin typeface="Arial"/>
                <a:cs typeface="Arial"/>
              </a:rPr>
              <a:t>Anacousm</a:t>
            </a:r>
            <a:r>
              <a:rPr lang="en-US" dirty="0" err="1" smtClean="0"/>
              <a:t>ê</a:t>
            </a:r>
            <a:r>
              <a:rPr lang="en-US" dirty="0" err="1" smtClean="0">
                <a:latin typeface="Arial"/>
                <a:cs typeface="Arial"/>
              </a:rPr>
              <a:t>tre</a:t>
            </a: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 smtClean="0">
                <a:latin typeface="Arial"/>
                <a:cs typeface="Arial"/>
              </a:rPr>
              <a:t>Synchronism: nailing and rigging, dubbing </a:t>
            </a:r>
            <a:r>
              <a:rPr lang="en-US" dirty="0">
                <a:latin typeface="Arial"/>
                <a:cs typeface="Arial"/>
              </a:rPr>
              <a:t>/ </a:t>
            </a:r>
            <a:r>
              <a:rPr lang="en-US" dirty="0" smtClean="0">
                <a:latin typeface="Arial"/>
                <a:cs typeface="Arial"/>
              </a:rPr>
              <a:t>possession</a:t>
            </a: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I</a:t>
            </a:r>
            <a:r>
              <a:rPr lang="en-US" dirty="0" smtClean="0">
                <a:latin typeface="Arial"/>
                <a:cs typeface="Arial"/>
              </a:rPr>
              <a:t>mpossible </a:t>
            </a:r>
            <a:r>
              <a:rPr lang="en-US" dirty="0" smtClean="0">
                <a:latin typeface="Arial"/>
                <a:cs typeface="Arial"/>
              </a:rPr>
              <a:t>embodiment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022177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7447" y="1234455"/>
            <a:ext cx="8437717" cy="5475409"/>
          </a:xfrm>
        </p:spPr>
        <p:txBody>
          <a:bodyPr>
            <a:no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>
                <a:latin typeface="Arial"/>
                <a:cs typeface="Arial"/>
              </a:rPr>
              <a:t>In </a:t>
            </a:r>
            <a:r>
              <a:rPr lang="en-US" dirty="0" smtClean="0">
                <a:latin typeface="Arial"/>
                <a:cs typeface="Arial"/>
              </a:rPr>
              <a:t>French: 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3200" dirty="0" smtClean="0">
                <a:latin typeface="Arial"/>
                <a:cs typeface="Arial"/>
              </a:rPr>
              <a:t>Embodiment </a:t>
            </a:r>
            <a:r>
              <a:rPr lang="en-US" sz="3200" dirty="0">
                <a:latin typeface="Arial"/>
                <a:cs typeface="Arial"/>
              </a:rPr>
              <a:t>(</a:t>
            </a:r>
            <a:r>
              <a:rPr lang="en-US" sz="3200" i="1" dirty="0" err="1">
                <a:latin typeface="Arial"/>
                <a:cs typeface="Arial"/>
              </a:rPr>
              <a:t>mise</a:t>
            </a:r>
            <a:r>
              <a:rPr lang="en-US" sz="3200" i="1" dirty="0">
                <a:latin typeface="Arial"/>
                <a:cs typeface="Arial"/>
              </a:rPr>
              <a:t>-en-corps</a:t>
            </a:r>
            <a:r>
              <a:rPr lang="en-US" sz="3200" dirty="0">
                <a:latin typeface="Arial"/>
                <a:cs typeface="Arial"/>
              </a:rPr>
              <a:t>) </a:t>
            </a:r>
            <a:endParaRPr lang="en-US" sz="3200" dirty="0" smtClean="0">
              <a:latin typeface="Arial"/>
              <a:cs typeface="Arial"/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3200" dirty="0" smtClean="0">
                <a:latin typeface="Arial"/>
                <a:cs typeface="Arial"/>
              </a:rPr>
              <a:t>Entombment </a:t>
            </a:r>
            <a:r>
              <a:rPr lang="en-US" sz="3200" dirty="0">
                <a:latin typeface="Arial"/>
                <a:cs typeface="Arial"/>
              </a:rPr>
              <a:t>(</a:t>
            </a:r>
            <a:r>
              <a:rPr lang="en-US" sz="3200" i="1" dirty="0" err="1">
                <a:latin typeface="Arial"/>
                <a:cs typeface="Arial"/>
              </a:rPr>
              <a:t>mise</a:t>
            </a:r>
            <a:r>
              <a:rPr lang="en-US" sz="3200" i="1" dirty="0">
                <a:latin typeface="Arial"/>
                <a:cs typeface="Arial"/>
              </a:rPr>
              <a:t> en </a:t>
            </a:r>
            <a:r>
              <a:rPr lang="en-US" sz="3200" i="1" dirty="0" err="1">
                <a:latin typeface="Arial"/>
                <a:cs typeface="Arial"/>
              </a:rPr>
              <a:t>bière</a:t>
            </a:r>
            <a:r>
              <a:rPr lang="en-US" sz="3200" dirty="0">
                <a:latin typeface="Arial"/>
                <a:cs typeface="Arial"/>
              </a:rPr>
              <a:t>) </a:t>
            </a:r>
            <a:endParaRPr lang="en-US" sz="3200" dirty="0" smtClean="0">
              <a:latin typeface="Arial"/>
              <a:cs typeface="Arial"/>
            </a:endParaRPr>
          </a:p>
          <a:p>
            <a:pPr marL="971550" lvl="1" indent="-514350" algn="l">
              <a:buFont typeface="+mj-lt"/>
              <a:buAutoNum type="arabicPeriod"/>
            </a:pPr>
            <a:r>
              <a:rPr lang="en-US" sz="3200" dirty="0">
                <a:latin typeface="Arial"/>
                <a:cs typeface="Arial"/>
              </a:rPr>
              <a:t>I</a:t>
            </a:r>
            <a:r>
              <a:rPr lang="en-US" sz="3200" dirty="0" smtClean="0">
                <a:latin typeface="Arial"/>
                <a:cs typeface="Arial"/>
              </a:rPr>
              <a:t>nterment </a:t>
            </a:r>
            <a:r>
              <a:rPr lang="en-US" sz="3200" dirty="0">
                <a:latin typeface="Arial"/>
                <a:cs typeface="Arial"/>
              </a:rPr>
              <a:t>(</a:t>
            </a:r>
            <a:r>
              <a:rPr lang="en-US" sz="3200" i="1" dirty="0" err="1">
                <a:latin typeface="Arial"/>
                <a:cs typeface="Arial"/>
              </a:rPr>
              <a:t>mise</a:t>
            </a:r>
            <a:r>
              <a:rPr lang="en-US" sz="3200" i="1" dirty="0">
                <a:latin typeface="Arial"/>
                <a:cs typeface="Arial"/>
              </a:rPr>
              <a:t> en </a:t>
            </a:r>
            <a:r>
              <a:rPr lang="en-US" sz="3200" i="1" dirty="0" err="1">
                <a:latin typeface="Arial"/>
                <a:cs typeface="Arial"/>
              </a:rPr>
              <a:t>terre</a:t>
            </a:r>
            <a:r>
              <a:rPr lang="en-US" sz="3200" dirty="0">
                <a:latin typeface="Arial"/>
                <a:cs typeface="Arial"/>
              </a:rPr>
              <a:t>) </a:t>
            </a: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  <a:p>
            <a:pPr marL="457200" indent="-457200" algn="l">
              <a:buFont typeface="Arial"/>
              <a:buChar char="•"/>
            </a:pPr>
            <a:endParaRPr lang="en-US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1956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7447" y="2842750"/>
            <a:ext cx="8437717" cy="1910307"/>
          </a:xfrm>
        </p:spPr>
        <p:txBody>
          <a:bodyPr>
            <a:noAutofit/>
          </a:bodyPr>
          <a:lstStyle/>
          <a:p>
            <a:r>
              <a:rPr lang="en-US" b="1" dirty="0" smtClean="0">
                <a:latin typeface="Arial"/>
                <a:cs typeface="Arial"/>
              </a:rPr>
              <a:t>Postmodern </a:t>
            </a:r>
            <a:r>
              <a:rPr lang="en-US" b="1" dirty="0" err="1" smtClean="0">
                <a:latin typeface="Arial"/>
                <a:cs typeface="Arial"/>
              </a:rPr>
              <a:t>Acousm</a:t>
            </a:r>
            <a:r>
              <a:rPr lang="en-US" b="1" dirty="0" err="1" smtClean="0"/>
              <a:t>ê</a:t>
            </a:r>
            <a:r>
              <a:rPr lang="en-US" b="1" dirty="0" err="1" smtClean="0">
                <a:latin typeface="Arial"/>
                <a:cs typeface="Arial"/>
              </a:rPr>
              <a:t>tres</a:t>
            </a:r>
            <a:endParaRPr lang="en-US" b="1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6984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lue-MOMA-tweake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945" y="172044"/>
            <a:ext cx="6996555" cy="5247416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306170" y="5385441"/>
            <a:ext cx="8527407" cy="1472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smtClean="0">
                <a:latin typeface="Arial"/>
                <a:cs typeface="Arial"/>
              </a:rPr>
              <a:t>Blue </a:t>
            </a:r>
            <a:r>
              <a:rPr lang="en-US" sz="2800" smtClean="0">
                <a:latin typeface="Arial"/>
                <a:cs typeface="Arial"/>
              </a:rPr>
              <a:t>(1993) Dir. </a:t>
            </a:r>
            <a:r>
              <a:rPr lang="en-US" sz="2800" dirty="0" smtClean="0">
                <a:latin typeface="Arial"/>
                <a:cs typeface="Arial"/>
              </a:rPr>
              <a:t>Derek </a:t>
            </a:r>
            <a:r>
              <a:rPr lang="en-US" sz="2800" dirty="0" err="1" smtClean="0">
                <a:latin typeface="Arial"/>
                <a:cs typeface="Arial"/>
              </a:rPr>
              <a:t>Jarman</a:t>
            </a:r>
            <a:r>
              <a:rPr lang="en-US" sz="2800" dirty="0" smtClean="0">
                <a:latin typeface="Arial"/>
                <a:cs typeface="Arial"/>
              </a:rPr>
              <a:t> </a:t>
            </a:r>
          </a:p>
          <a:p>
            <a:r>
              <a:rPr lang="en-US" sz="2000" dirty="0" smtClean="0">
                <a:latin typeface="Arial"/>
                <a:cs typeface="Arial"/>
              </a:rPr>
              <a:t>Shown as an installation with DVD projection in MOMA’s Contemporary Galleries, 1980-Now; October 20, 2013</a:t>
            </a:r>
          </a:p>
        </p:txBody>
      </p:sp>
    </p:spTree>
    <p:extLst>
      <p:ext uri="{BB962C8B-B14F-4D97-AF65-F5344CB8AC3E}">
        <p14:creationId xmlns:p14="http://schemas.microsoft.com/office/powerpoint/2010/main" val="1373655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268</Words>
  <Application>Microsoft Macintosh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II. Film Sound Theories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Pitzer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OFF-SCREEN</dc:title>
  <dc:creator>localuser</dc:creator>
  <cp:lastModifiedBy>Ming Ma</cp:lastModifiedBy>
  <cp:revision>61</cp:revision>
  <dcterms:created xsi:type="dcterms:W3CDTF">2010-12-29T21:54:42Z</dcterms:created>
  <dcterms:modified xsi:type="dcterms:W3CDTF">2017-02-28T04:38:22Z</dcterms:modified>
</cp:coreProperties>
</file>