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9" r:id="rId3"/>
    <p:sldId id="285" r:id="rId4"/>
    <p:sldId id="278" r:id="rId5"/>
    <p:sldId id="291" r:id="rId6"/>
    <p:sldId id="292" r:id="rId7"/>
    <p:sldId id="290" r:id="rId8"/>
    <p:sldId id="280" r:id="rId9"/>
    <p:sldId id="286" r:id="rId10"/>
    <p:sldId id="293" r:id="rId11"/>
    <p:sldId id="294" r:id="rId12"/>
    <p:sldId id="295" r:id="rId13"/>
    <p:sldId id="29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1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8831"/>
            <a:ext cx="7772400" cy="1470025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II. Film Sound Theories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558856"/>
            <a:ext cx="7285663" cy="185981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/>
                <a:cs typeface="Arial"/>
              </a:rPr>
              <a:t>4. Film Music</a:t>
            </a:r>
            <a:endParaRPr lang="en-US" sz="4000" b="1" dirty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709399"/>
            <a:ext cx="8338934" cy="5881145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Score of </a:t>
            </a:r>
            <a:r>
              <a:rPr lang="en-US" sz="2400" i="1" dirty="0" smtClean="0">
                <a:latin typeface="Arial"/>
                <a:cs typeface="Arial"/>
              </a:rPr>
              <a:t>Mildred Pierce </a:t>
            </a:r>
            <a:r>
              <a:rPr lang="en-US" sz="2400" dirty="0" smtClean="0">
                <a:latin typeface="Arial"/>
                <a:cs typeface="Arial"/>
              </a:rPr>
              <a:t>– 5 themes: 1) Mildred, 2) Bert, 3) her daughters, 4) her restaurant business and financial success, 5) her romance with Monte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Hyperexplication</a:t>
            </a:r>
            <a:r>
              <a:rPr lang="en-US" sz="2400" dirty="0">
                <a:latin typeface="Arial"/>
                <a:cs typeface="Arial"/>
              </a:rPr>
              <a:t> – music as an element of discourse that magnifies, heightens, intensifies the emotional value suggested by the </a:t>
            </a:r>
            <a:r>
              <a:rPr lang="en-US" sz="2400" dirty="0" smtClean="0">
                <a:latin typeface="Arial"/>
                <a:cs typeface="Arial"/>
              </a:rPr>
              <a:t>story</a:t>
            </a:r>
          </a:p>
          <a:p>
            <a:pPr marL="457200" indent="-457200" algn="l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“Like melodrama in general, </a:t>
            </a:r>
            <a:r>
              <a:rPr lang="en-US" sz="2400" i="1" dirty="0">
                <a:latin typeface="Arial"/>
                <a:cs typeface="Arial"/>
              </a:rPr>
              <a:t>Mildred Pierce</a:t>
            </a:r>
            <a:r>
              <a:rPr lang="en-US" sz="2400" dirty="0">
                <a:latin typeface="Arial"/>
                <a:cs typeface="Arial"/>
              </a:rPr>
              <a:t> ‘allows us the pleasure of self-pity and the experience of wholeness brought by the identification with </a:t>
            </a:r>
            <a:r>
              <a:rPr lang="en-US" sz="2400" u="sng" dirty="0">
                <a:latin typeface="Arial"/>
                <a:cs typeface="Arial"/>
              </a:rPr>
              <a:t>mono-</a:t>
            </a:r>
            <a:r>
              <a:rPr lang="en-US" sz="2400" u="sng" dirty="0" err="1">
                <a:latin typeface="Arial"/>
                <a:cs typeface="Arial"/>
              </a:rPr>
              <a:t>pathic</a:t>
            </a:r>
            <a:r>
              <a:rPr lang="en-US" sz="2400" dirty="0">
                <a:latin typeface="Arial"/>
                <a:cs typeface="Arial"/>
              </a:rPr>
              <a:t> emotion.’ The background score has a key function of guiding the spectator-auditor unambiguously into this particularly compelling identification.” (p. 98)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72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1750614"/>
            <a:ext cx="8338934" cy="4901432"/>
          </a:xfrm>
        </p:spPr>
        <p:txBody>
          <a:bodyPr>
            <a:noAutofit/>
          </a:bodyPr>
          <a:lstStyle/>
          <a:p>
            <a:pPr marL="342900" lvl="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most autobiographical in the three films Vigo made before he died in 1934, at the age of 29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Influence/parallels to </a:t>
            </a:r>
            <a:r>
              <a:rPr lang="en-US" sz="2400" dirty="0" err="1">
                <a:latin typeface="Arial"/>
                <a:cs typeface="Arial"/>
              </a:rPr>
              <a:t>Mèliés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Cohl</a:t>
            </a:r>
            <a:r>
              <a:rPr lang="en-US" sz="2400" dirty="0">
                <a:latin typeface="Arial"/>
                <a:cs typeface="Arial"/>
              </a:rPr>
              <a:t>, Claire, and Chaplin. </a:t>
            </a:r>
          </a:p>
          <a:p>
            <a:pPr algn="l"/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“The film sets up a dialectic of orders: neat disciplined lines imposed by the school—a static order—versus the boys’ unruliness and collective spontaneity, which at least temporarily spawn an order stronger than the imposed one.” (p. 114)</a:t>
            </a: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6273" y="415077"/>
            <a:ext cx="86177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/>
                <a:cs typeface="Arial"/>
              </a:rPr>
              <a:t>Zéro</a:t>
            </a:r>
            <a:r>
              <a:rPr lang="en-US" sz="3600" b="1" dirty="0">
                <a:latin typeface="Arial"/>
                <a:cs typeface="Arial"/>
              </a:rPr>
              <a:t> de </a:t>
            </a:r>
            <a:r>
              <a:rPr lang="en-US" sz="3600" b="1" dirty="0" err="1" smtClean="0">
                <a:latin typeface="Arial"/>
                <a:cs typeface="Arial"/>
              </a:rPr>
              <a:t>conduite</a:t>
            </a:r>
            <a:r>
              <a:rPr lang="en-US" sz="3600" b="1" dirty="0" smtClean="0">
                <a:latin typeface="Arial"/>
                <a:cs typeface="Arial"/>
              </a:rPr>
              <a:t> </a:t>
            </a:r>
            <a:r>
              <a:rPr lang="en-US" sz="3400" b="1" dirty="0" smtClean="0">
                <a:latin typeface="Arial"/>
                <a:cs typeface="Arial"/>
              </a:rPr>
              <a:t> </a:t>
            </a:r>
            <a:r>
              <a:rPr lang="en-US" sz="3400" b="1" dirty="0">
                <a:latin typeface="Arial"/>
                <a:cs typeface="Arial"/>
              </a:rPr>
              <a:t>(</a:t>
            </a:r>
            <a:r>
              <a:rPr lang="en-US" sz="3400" b="1" dirty="0" smtClean="0">
                <a:latin typeface="Arial"/>
                <a:cs typeface="Arial"/>
              </a:rPr>
              <a:t>1933) </a:t>
            </a:r>
          </a:p>
          <a:p>
            <a:r>
              <a:rPr lang="en-US" sz="3200" dirty="0" smtClean="0">
                <a:latin typeface="Arial"/>
                <a:cs typeface="Arial"/>
              </a:rPr>
              <a:t>Dir</a:t>
            </a:r>
            <a:r>
              <a:rPr lang="en-US" sz="3200" dirty="0">
                <a:latin typeface="Arial"/>
                <a:cs typeface="Arial"/>
              </a:rPr>
              <a:t>. </a:t>
            </a:r>
            <a:r>
              <a:rPr lang="en-US" sz="3200" dirty="0" smtClean="0">
                <a:latin typeface="Arial"/>
                <a:cs typeface="Arial"/>
              </a:rPr>
              <a:t>Jean Vigo, </a:t>
            </a:r>
            <a:r>
              <a:rPr lang="en-US" sz="3200" dirty="0">
                <a:latin typeface="Arial"/>
                <a:cs typeface="Arial"/>
              </a:rPr>
              <a:t>Composer: </a:t>
            </a:r>
            <a:r>
              <a:rPr lang="en-US" sz="3200" dirty="0" smtClean="0">
                <a:latin typeface="Arial"/>
                <a:cs typeface="Arial"/>
              </a:rPr>
              <a:t>Maurice </a:t>
            </a:r>
            <a:r>
              <a:rPr lang="en-US" sz="3200" dirty="0" err="1" smtClean="0">
                <a:latin typeface="Arial"/>
                <a:cs typeface="Arial"/>
              </a:rPr>
              <a:t>Jaubert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16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652189"/>
            <a:ext cx="8338934" cy="5984124"/>
          </a:xfrm>
        </p:spPr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i="1" dirty="0" err="1">
                <a:latin typeface="Arial"/>
                <a:cs typeface="Arial"/>
              </a:rPr>
              <a:t>Zéro</a:t>
            </a:r>
            <a:r>
              <a:rPr lang="en-US" sz="2400" i="1" dirty="0">
                <a:latin typeface="Arial"/>
                <a:cs typeface="Arial"/>
              </a:rPr>
              <a:t> de </a:t>
            </a:r>
            <a:r>
              <a:rPr lang="en-US" sz="2400" i="1" dirty="0" err="1" smtClean="0">
                <a:latin typeface="Arial"/>
                <a:cs typeface="Arial"/>
              </a:rPr>
              <a:t>conduite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established </a:t>
            </a:r>
            <a:r>
              <a:rPr lang="en-US" sz="2400" dirty="0" smtClean="0">
                <a:latin typeface="Arial"/>
                <a:cs typeface="Arial"/>
              </a:rPr>
              <a:t>Maurice </a:t>
            </a:r>
            <a:r>
              <a:rPr lang="en-US" sz="2400" dirty="0" err="1" smtClean="0">
                <a:latin typeface="Arial"/>
                <a:cs typeface="Arial"/>
              </a:rPr>
              <a:t>Jaubert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 a film composer.</a:t>
            </a: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About </a:t>
            </a:r>
            <a:r>
              <a:rPr lang="en-US" sz="2400" dirty="0">
                <a:latin typeface="Arial"/>
                <a:cs typeface="Arial"/>
              </a:rPr>
              <a:t>16 </a:t>
            </a:r>
            <a:r>
              <a:rPr lang="en-US" sz="2400" dirty="0" err="1">
                <a:latin typeface="Arial"/>
                <a:cs typeface="Arial"/>
              </a:rPr>
              <a:t>mins</a:t>
            </a:r>
            <a:r>
              <a:rPr lang="en-US" sz="2400" dirty="0">
                <a:latin typeface="Arial"/>
                <a:cs typeface="Arial"/>
              </a:rPr>
              <a:t> of music are included in its 45 </a:t>
            </a:r>
            <a:r>
              <a:rPr lang="en-US" sz="2400" dirty="0" err="1">
                <a:latin typeface="Arial"/>
                <a:cs typeface="Arial"/>
              </a:rPr>
              <a:t>mins</a:t>
            </a:r>
            <a:r>
              <a:rPr lang="en-US" sz="2400" dirty="0" smtClean="0">
                <a:latin typeface="Arial"/>
                <a:cs typeface="Arial"/>
              </a:rPr>
              <a:t>. </a:t>
            </a:r>
            <a:r>
              <a:rPr lang="en-US" sz="2400" dirty="0">
                <a:latin typeface="Arial"/>
                <a:cs typeface="Arial"/>
              </a:rPr>
              <a:t>Three sequences with music: 1) opening sequence on train, 2) excursion into the village, 3) riot in the </a:t>
            </a:r>
            <a:r>
              <a:rPr lang="en-US" sz="2400" dirty="0" smtClean="0">
                <a:latin typeface="Arial"/>
                <a:cs typeface="Arial"/>
              </a:rPr>
              <a:t>dorm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orchestra only had 11 instruments: 4 woodwinds, percussion, trumpet, trombone, harp, piano, violin, violoncello, plus singers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Music aping representational function 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3812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675073"/>
            <a:ext cx="8338934" cy="5961240"/>
          </a:xfrm>
        </p:spPr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“</a:t>
            </a:r>
            <a:r>
              <a:rPr lang="en-US" sz="2400" i="1" dirty="0" err="1">
                <a:latin typeface="Arial"/>
                <a:cs typeface="Arial"/>
              </a:rPr>
              <a:t>Zéro</a:t>
            </a:r>
            <a:r>
              <a:rPr lang="en-US" sz="2400" i="1" dirty="0">
                <a:latin typeface="Arial"/>
                <a:cs typeface="Arial"/>
              </a:rPr>
              <a:t> de </a:t>
            </a:r>
            <a:r>
              <a:rPr lang="en-US" sz="2400" i="1" dirty="0" err="1">
                <a:latin typeface="Arial"/>
                <a:cs typeface="Arial"/>
              </a:rPr>
              <a:t>conduite</a:t>
            </a:r>
            <a:r>
              <a:rPr lang="en-US" sz="2400" dirty="0">
                <a:latin typeface="Arial"/>
                <a:cs typeface="Arial"/>
              </a:rPr>
              <a:t> consciously deploys music not only in terms of its emotive and rhythmic properties, but also exploits music as a </a:t>
            </a:r>
            <a:r>
              <a:rPr lang="en-US" sz="2400" i="1" dirty="0">
                <a:latin typeface="Arial"/>
                <a:cs typeface="Arial"/>
              </a:rPr>
              <a:t>physical sound phenomenon</a:t>
            </a:r>
            <a:r>
              <a:rPr lang="en-US" sz="2400" dirty="0">
                <a:latin typeface="Arial"/>
                <a:cs typeface="Arial"/>
              </a:rPr>
              <a:t>, and as a </a:t>
            </a:r>
            <a:r>
              <a:rPr lang="en-US" sz="2400" i="1" dirty="0">
                <a:latin typeface="Arial"/>
                <a:cs typeface="Arial"/>
              </a:rPr>
              <a:t>recorded</a:t>
            </a:r>
            <a:r>
              <a:rPr lang="en-US" sz="2400" dirty="0">
                <a:latin typeface="Arial"/>
                <a:cs typeface="Arial"/>
              </a:rPr>
              <a:t> soundtrack element.” (p. 116)</a:t>
            </a: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r>
              <a:rPr lang="en-US" sz="2400" dirty="0" err="1">
                <a:latin typeface="Arial"/>
                <a:cs typeface="Arial"/>
              </a:rPr>
              <a:t>Jaubert</a:t>
            </a:r>
            <a:r>
              <a:rPr lang="en-US" sz="2400" dirty="0">
                <a:latin typeface="Arial"/>
                <a:cs typeface="Arial"/>
              </a:rPr>
              <a:t>: music ought to “make physically perceptible… the inner rhythm of the image” (p. 132</a:t>
            </a:r>
            <a:r>
              <a:rPr lang="en-US" sz="2400" dirty="0" smtClean="0">
                <a:latin typeface="Arial"/>
                <a:cs typeface="Arial"/>
              </a:rPr>
              <a:t>)</a:t>
            </a: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Use of recorded and manipulated musical passages in the dorm riot scene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Alternative to the Classical Hollywood film music practice</a:t>
            </a:r>
          </a:p>
          <a:p>
            <a:pPr marL="342900" lvl="0" indent="-342900" algn="l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6346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81" y="675073"/>
            <a:ext cx="8490857" cy="492502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TWO PERSPECTIVES &amp; PERIODS: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r>
              <a:rPr lang="en-US" b="1" u="sng" dirty="0" smtClean="0">
                <a:latin typeface="Arial"/>
                <a:cs typeface="Arial"/>
              </a:rPr>
              <a:t>Unheard Melodies: Narrative Film Music </a:t>
            </a:r>
          </a:p>
          <a:p>
            <a:r>
              <a:rPr lang="en-US" b="1" dirty="0" smtClean="0">
                <a:latin typeface="Arial"/>
                <a:cs typeface="Arial"/>
              </a:rPr>
              <a:t>by Claudia </a:t>
            </a:r>
            <a:r>
              <a:rPr lang="en-US" b="1" dirty="0" err="1" smtClean="0">
                <a:latin typeface="Arial"/>
                <a:cs typeface="Arial"/>
              </a:rPr>
              <a:t>Gorbman</a:t>
            </a:r>
            <a:r>
              <a:rPr lang="en-US" b="1" dirty="0" smtClean="0">
                <a:latin typeface="Arial"/>
                <a:cs typeface="Arial"/>
              </a:rPr>
              <a:t> (published in 1987)</a:t>
            </a:r>
          </a:p>
          <a:p>
            <a:endParaRPr lang="en-US" b="1" dirty="0">
              <a:latin typeface="Arial"/>
              <a:cs typeface="Arial"/>
            </a:endParaRPr>
          </a:p>
          <a:p>
            <a:r>
              <a:rPr lang="en-US" b="1" u="sng" dirty="0" smtClean="0">
                <a:latin typeface="Arial"/>
                <a:cs typeface="Arial"/>
              </a:rPr>
              <a:t>Hearing Film: Tracking Identifications in Contemporary Film Music</a:t>
            </a:r>
            <a:r>
              <a:rPr lang="en-US" b="1" dirty="0" smtClean="0">
                <a:latin typeface="Arial"/>
                <a:cs typeface="Arial"/>
              </a:rPr>
              <a:t> by </a:t>
            </a:r>
            <a:r>
              <a:rPr lang="en-US" b="1" dirty="0" err="1" smtClean="0">
                <a:latin typeface="Arial"/>
                <a:cs typeface="Arial"/>
              </a:rPr>
              <a:t>Anahid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Kassabian</a:t>
            </a:r>
            <a:r>
              <a:rPr lang="en-US" b="1" dirty="0" smtClean="0">
                <a:latin typeface="Arial"/>
                <a:cs typeface="Arial"/>
              </a:rPr>
              <a:t> (published in 2001) </a:t>
            </a:r>
            <a:endParaRPr lang="en-US" b="1" dirty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157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82" y="4165965"/>
            <a:ext cx="8454570" cy="2715472"/>
          </a:xfrm>
        </p:spPr>
        <p:txBody>
          <a:bodyPr>
            <a:no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She is </a:t>
            </a:r>
            <a:r>
              <a:rPr lang="en-US" sz="2000" dirty="0">
                <a:latin typeface="Arial"/>
                <a:cs typeface="Arial"/>
              </a:rPr>
              <a:t>Professor </a:t>
            </a:r>
            <a:r>
              <a:rPr lang="en-US" sz="2000" dirty="0" smtClean="0">
                <a:latin typeface="Arial"/>
                <a:cs typeface="Arial"/>
              </a:rPr>
              <a:t>of Film Studies at University of Washington at Tacoma</a:t>
            </a:r>
          </a:p>
          <a:p>
            <a:pPr marL="571500" indent="-571500" algn="l">
              <a:buFont typeface="Arial"/>
              <a:buChar char="•"/>
            </a:pPr>
            <a:r>
              <a:rPr lang="en-US" sz="2000" u="sng" dirty="0" smtClean="0">
                <a:latin typeface="Arial"/>
                <a:cs typeface="Arial"/>
              </a:rPr>
              <a:t>Unheard Melodies</a:t>
            </a:r>
            <a:r>
              <a:rPr lang="en-US" sz="2000" dirty="0" smtClean="0">
                <a:latin typeface="Arial"/>
                <a:cs typeface="Arial"/>
              </a:rPr>
              <a:t>, published in 1987, is considered a founding text in the study of film music. </a:t>
            </a:r>
            <a:r>
              <a:rPr lang="en-US" sz="2000" dirty="0" err="1" smtClean="0">
                <a:latin typeface="Arial"/>
                <a:cs typeface="Arial"/>
              </a:rPr>
              <a:t>Chion</a:t>
            </a:r>
            <a:r>
              <a:rPr lang="en-US" sz="2000" dirty="0" smtClean="0">
                <a:latin typeface="Arial"/>
                <a:cs typeface="Arial"/>
              </a:rPr>
              <a:t> calls it “one </a:t>
            </a:r>
            <a:r>
              <a:rPr lang="en-US" sz="2000" dirty="0">
                <a:latin typeface="Arial"/>
                <a:cs typeface="Arial"/>
              </a:rPr>
              <a:t>of the best works in existence on classical film music.” </a:t>
            </a:r>
            <a:endParaRPr lang="en-US" sz="2000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She is English translator of five of </a:t>
            </a:r>
            <a:r>
              <a:rPr lang="en-US" sz="2000" dirty="0" err="1" smtClean="0">
                <a:latin typeface="Arial"/>
                <a:cs typeface="Arial"/>
              </a:rPr>
              <a:t>Chion’s</a:t>
            </a:r>
            <a:r>
              <a:rPr lang="en-US" sz="2000" dirty="0" smtClean="0">
                <a:latin typeface="Arial"/>
                <a:cs typeface="Arial"/>
              </a:rPr>
              <a:t> books on film sound, including the two we read in class.</a:t>
            </a:r>
          </a:p>
          <a:p>
            <a:pPr marL="571500" indent="-571500" algn="l"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3477714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/>
                <a:cs typeface="Arial"/>
              </a:rPr>
              <a:t>Claudia </a:t>
            </a:r>
            <a:r>
              <a:rPr lang="en-US" sz="2800" b="1" dirty="0" err="1" smtClean="0">
                <a:latin typeface="Arial"/>
                <a:cs typeface="Arial"/>
              </a:rPr>
              <a:t>Gorbman</a:t>
            </a:r>
            <a:r>
              <a:rPr lang="en-US" sz="2800" b="1" dirty="0" smtClean="0">
                <a:latin typeface="Arial"/>
                <a:cs typeface="Arial"/>
              </a:rPr>
              <a:t> and Michel </a:t>
            </a:r>
            <a:r>
              <a:rPr lang="en-US" sz="2800" b="1" dirty="0" err="1" smtClean="0">
                <a:latin typeface="Arial"/>
                <a:cs typeface="Arial"/>
              </a:rPr>
              <a:t>Chion</a:t>
            </a:r>
            <a:endParaRPr lang="en-US" sz="2800" b="1" dirty="0">
              <a:latin typeface="Arial"/>
              <a:cs typeface="Arial"/>
            </a:endParaRPr>
          </a:p>
        </p:txBody>
      </p:sp>
      <p:pic>
        <p:nvPicPr>
          <p:cNvPr id="2" name="Picture 1" descr="chion+gorb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37" y="183071"/>
            <a:ext cx="5237039" cy="312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8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464565"/>
            <a:ext cx="8197273" cy="4835783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What is music doing in the movies? And how does it do it?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She is looking at narrative feature films – Classical Hollywood and European films</a:t>
            </a: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The prevailing dialect of film-music language – 19</a:t>
            </a:r>
            <a:r>
              <a:rPr lang="en-US" sz="2800" baseline="30000" dirty="0">
                <a:latin typeface="Arial"/>
                <a:cs typeface="Arial"/>
              </a:rPr>
              <a:t>th</a:t>
            </a:r>
            <a:r>
              <a:rPr lang="en-US" sz="2800" dirty="0">
                <a:latin typeface="Arial"/>
                <a:cs typeface="Arial"/>
              </a:rPr>
              <a:t> Century late Romantic style of Wagner and Strauss.  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algn="l"/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" y="423128"/>
            <a:ext cx="91439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Unheard Melodies: Narrative Film Music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79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887917"/>
            <a:ext cx="8197273" cy="441243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/>
                <a:cs typeface="Arial"/>
              </a:rPr>
              <a:t>“Music is subordinate to the narrative’s demands” (p. 2) And “music signifies in films not only according to pure musical codes, but also according to </a:t>
            </a:r>
            <a:r>
              <a:rPr lang="en-US" sz="2800" i="1" dirty="0">
                <a:latin typeface="Arial"/>
                <a:cs typeface="Arial"/>
              </a:rPr>
              <a:t>cultural</a:t>
            </a:r>
            <a:r>
              <a:rPr lang="en-US" sz="2800" dirty="0">
                <a:latin typeface="Arial"/>
                <a:cs typeface="Arial"/>
              </a:rPr>
              <a:t> musical codes and </a:t>
            </a:r>
            <a:r>
              <a:rPr lang="en-US" sz="2800" i="1" dirty="0">
                <a:latin typeface="Arial"/>
                <a:cs typeface="Arial"/>
              </a:rPr>
              <a:t>cinematic</a:t>
            </a:r>
            <a:r>
              <a:rPr lang="en-US" sz="2800" dirty="0">
                <a:latin typeface="Arial"/>
                <a:cs typeface="Arial"/>
              </a:rPr>
              <a:t> musical codes. (p. 3)</a:t>
            </a:r>
          </a:p>
          <a:p>
            <a:pPr algn="l"/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172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887917"/>
            <a:ext cx="8197273" cy="441243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/>
                <a:cs typeface="Arial"/>
              </a:rPr>
              <a:t>“A theme in a film becomes associated with a character, a place, a situation, or an emotion.  It may have a fixed and static designation, or it can evolve and contribute to the dynamic flow of the narrative by carrying its meaning into a new realm of signification.” (p. 3)</a:t>
            </a:r>
          </a:p>
        </p:txBody>
      </p:sp>
    </p:spTree>
    <p:extLst>
      <p:ext uri="{BB962C8B-B14F-4D97-AF65-F5344CB8AC3E}">
        <p14:creationId xmlns:p14="http://schemas.microsoft.com/office/powerpoint/2010/main" val="127046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548759"/>
            <a:ext cx="8197273" cy="5549783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/>
                <a:cs typeface="Arial"/>
              </a:rPr>
              <a:t>Why music – in the tightly consolidated “realist” world of sound film?</a:t>
            </a:r>
          </a:p>
          <a:p>
            <a:pPr algn="l"/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History - </a:t>
            </a:r>
            <a:r>
              <a:rPr lang="en-US" sz="2800" dirty="0">
                <a:latin typeface="Arial"/>
                <a:cs typeface="Arial"/>
              </a:rPr>
              <a:t>music has gone hand-in-hand with dramatic representations ever since Ancient Greek theater. </a:t>
            </a: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Music affects the audience (like easy-listening music) – “bathe the audience in affect,” “render the individual an </a:t>
            </a:r>
            <a:r>
              <a:rPr lang="en-US" sz="2800" dirty="0" err="1" smtClean="0">
                <a:latin typeface="Arial"/>
                <a:cs typeface="Arial"/>
              </a:rPr>
              <a:t>untroublesome</a:t>
            </a:r>
            <a:r>
              <a:rPr lang="en-US" sz="2800" dirty="0" smtClean="0">
                <a:latin typeface="Arial"/>
                <a:cs typeface="Arial"/>
              </a:rPr>
              <a:t> viewing subject” (p. 5) “Music lowers the thresholds of belief.” (p. 6) – connection to psychoanalysis.  </a:t>
            </a:r>
          </a:p>
        </p:txBody>
      </p:sp>
    </p:spTree>
    <p:extLst>
      <p:ext uri="{BB962C8B-B14F-4D97-AF65-F5344CB8AC3E}">
        <p14:creationId xmlns:p14="http://schemas.microsoft.com/office/powerpoint/2010/main" val="4034167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754593"/>
            <a:ext cx="8592168" cy="4681313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Invisibility</a:t>
            </a:r>
            <a:endParaRPr lang="en-US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Inaudibility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Music as signifier of emotion</a:t>
            </a:r>
          </a:p>
          <a:p>
            <a:pPr marL="457200" indent="-457200" algn="l">
              <a:buFont typeface="Arial"/>
              <a:buChar char="•"/>
            </a:pPr>
            <a:r>
              <a:rPr lang="en-US" smtClean="0">
                <a:latin typeface="Arial"/>
                <a:cs typeface="Arial"/>
              </a:rPr>
              <a:t>Narrative cueing</a:t>
            </a:r>
            <a:r>
              <a:rPr lang="en-US" dirty="0" smtClean="0">
                <a:latin typeface="Arial"/>
                <a:cs typeface="Arial"/>
              </a:rPr>
              <a:t>: referential/narrative, connotative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Continuity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Unity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Breaking the rules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7447" y="415077"/>
            <a:ext cx="87565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Principles of Composition, Mixing, </a:t>
            </a:r>
          </a:p>
          <a:p>
            <a:r>
              <a:rPr lang="en-US" sz="3200" b="1" dirty="0" smtClean="0">
                <a:latin typeface="Arial"/>
                <a:cs typeface="Arial"/>
              </a:rPr>
              <a:t>&amp; Editing (pp. 73-91):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310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1750614"/>
            <a:ext cx="8338934" cy="4901432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Steiner: head of RKO’s music department 1930-36, then chief composer at Warner Bros., more than 300 film scores over 35 years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Critics noted his “heavy-handed </a:t>
            </a:r>
            <a:r>
              <a:rPr lang="en-US" sz="2400" dirty="0">
                <a:latin typeface="Arial"/>
                <a:cs typeface="Arial"/>
              </a:rPr>
              <a:t>emphasis on large-scale symphonic composition,” and his “nostalgic, emotional, and sentimental” scores that “catch everything” in a film </a:t>
            </a:r>
            <a:endParaRPr lang="en-US" sz="2400" dirty="0" smtClean="0">
              <a:latin typeface="Arial"/>
              <a:cs typeface="Arial"/>
            </a:endParaRPr>
          </a:p>
          <a:p>
            <a:pPr algn="l"/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“I have always tried to subordinate myself to the picture” (p. 97</a:t>
            </a:r>
            <a:r>
              <a:rPr lang="en-US" sz="2400" dirty="0" smtClean="0">
                <a:latin typeface="Arial"/>
                <a:cs typeface="Arial"/>
              </a:rPr>
              <a:t>)</a:t>
            </a: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6273" y="415077"/>
            <a:ext cx="86177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Arial"/>
                <a:cs typeface="Arial"/>
              </a:rPr>
              <a:t>Mildred Pierce (1945) </a:t>
            </a:r>
            <a:endParaRPr lang="en-US" sz="3400" b="1" dirty="0" smtClean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Dir</a:t>
            </a:r>
            <a:r>
              <a:rPr lang="en-US" sz="3200" dirty="0">
                <a:latin typeface="Arial"/>
                <a:cs typeface="Arial"/>
              </a:rPr>
              <a:t>. Michael </a:t>
            </a:r>
            <a:r>
              <a:rPr lang="en-US" sz="3200" dirty="0" err="1">
                <a:latin typeface="Arial"/>
                <a:cs typeface="Arial"/>
              </a:rPr>
              <a:t>Curtiz</a:t>
            </a:r>
            <a:r>
              <a:rPr lang="en-US" sz="3200" dirty="0">
                <a:latin typeface="Arial"/>
                <a:cs typeface="Arial"/>
              </a:rPr>
              <a:t>, Composer: Max </a:t>
            </a:r>
            <a:r>
              <a:rPr lang="en-US" sz="3200" dirty="0" smtClean="0">
                <a:latin typeface="Arial"/>
                <a:cs typeface="Arial"/>
              </a:rPr>
              <a:t>Steiner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847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872</Words>
  <Application>Microsoft Macintosh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II. Film Sound Theories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Info Tech</cp:lastModifiedBy>
  <cp:revision>83</cp:revision>
  <dcterms:created xsi:type="dcterms:W3CDTF">2010-12-29T21:54:42Z</dcterms:created>
  <dcterms:modified xsi:type="dcterms:W3CDTF">2015-04-06T21:34:06Z</dcterms:modified>
</cp:coreProperties>
</file>