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5" r:id="rId3"/>
    <p:sldId id="303" r:id="rId4"/>
    <p:sldId id="278" r:id="rId5"/>
    <p:sldId id="291" r:id="rId6"/>
    <p:sldId id="292" r:id="rId7"/>
    <p:sldId id="290" r:id="rId8"/>
    <p:sldId id="280" r:id="rId9"/>
    <p:sldId id="297" r:id="rId10"/>
    <p:sldId id="298" r:id="rId11"/>
    <p:sldId id="286" r:id="rId12"/>
    <p:sldId id="293" r:id="rId13"/>
    <p:sldId id="299" r:id="rId14"/>
    <p:sldId id="294" r:id="rId15"/>
    <p:sldId id="300" r:id="rId16"/>
    <p:sldId id="295" r:id="rId17"/>
    <p:sldId id="301" r:id="rId18"/>
    <p:sldId id="30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2E06-6383-CD41-A89C-C18DB2948F67}" type="datetimeFigureOut">
              <a:rPr lang="en-US" smtClean="0"/>
              <a:pPr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9070" y="1344765"/>
            <a:ext cx="8168677" cy="4261776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Arial"/>
                <a:cs typeface="Arial"/>
              </a:rPr>
              <a:t>4. Film Music</a:t>
            </a:r>
          </a:p>
          <a:p>
            <a:endParaRPr lang="en-US" sz="4000" b="1" dirty="0" smtClean="0">
              <a:latin typeface="Arial"/>
              <a:cs typeface="Arial"/>
            </a:endParaRPr>
          </a:p>
          <a:p>
            <a:r>
              <a:rPr lang="en-US" sz="3600" u="sng" dirty="0">
                <a:latin typeface="Arial"/>
                <a:cs typeface="Arial"/>
              </a:rPr>
              <a:t>Hearing Film: Tracking Identifications in Contemporary Film Music</a:t>
            </a:r>
            <a:r>
              <a:rPr lang="en-US" sz="3600" dirty="0">
                <a:latin typeface="Arial"/>
                <a:cs typeface="Arial"/>
              </a:rPr>
              <a:t> </a:t>
            </a:r>
            <a:r>
              <a:rPr lang="en-US" sz="3600" dirty="0" smtClean="0">
                <a:latin typeface="Arial"/>
                <a:cs typeface="Arial"/>
              </a:rPr>
              <a:t>by </a:t>
            </a:r>
            <a:r>
              <a:rPr lang="en-US" sz="3600" dirty="0" err="1">
                <a:latin typeface="Arial"/>
                <a:cs typeface="Arial"/>
              </a:rPr>
              <a:t>Anahid</a:t>
            </a:r>
            <a:r>
              <a:rPr lang="en-US" sz="3600" dirty="0">
                <a:latin typeface="Arial"/>
                <a:cs typeface="Arial"/>
              </a:rPr>
              <a:t> </a:t>
            </a:r>
            <a:r>
              <a:rPr lang="en-US" sz="3600" dirty="0" err="1" smtClean="0">
                <a:latin typeface="Arial"/>
                <a:cs typeface="Arial"/>
              </a:rPr>
              <a:t>Kassabian</a:t>
            </a:r>
            <a:endParaRPr lang="en-US" sz="3600" dirty="0">
              <a:latin typeface="Arial"/>
              <a:cs typeface="Arial"/>
            </a:endParaRPr>
          </a:p>
          <a:p>
            <a:endParaRPr lang="en-US" sz="4000" b="1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447" y="2036662"/>
            <a:ext cx="8592168" cy="421062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latin typeface="Arial"/>
                <a:cs typeface="Arial"/>
              </a:rPr>
              <a:t>“Popular soundtracks highlight the deaf spots of both feminist film theories and popular music studies because popular music depends on a web of memory, emotion, and identification—that is, on the mutual predication of desire and agency.” (p. 70)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9185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743724"/>
            <a:ext cx="8338934" cy="5862553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latin typeface="Arial"/>
                <a:cs typeface="Arial"/>
              </a:rPr>
              <a:t>DESERT HEARTS </a:t>
            </a:r>
            <a:r>
              <a:rPr lang="en-US" sz="2400" dirty="0" smtClean="0">
                <a:latin typeface="Arial"/>
                <a:cs typeface="Arial"/>
              </a:rPr>
              <a:t>(1985) Dir. Donna </a:t>
            </a:r>
            <a:r>
              <a:rPr lang="en-US" sz="2400" dirty="0" err="1" smtClean="0">
                <a:latin typeface="Arial"/>
                <a:cs typeface="Arial"/>
              </a:rPr>
              <a:t>Deitch</a:t>
            </a:r>
            <a:endParaRPr lang="en-US" sz="2400" dirty="0" smtClean="0">
              <a:latin typeface="Arial"/>
              <a:cs typeface="Arial"/>
            </a:endParaRPr>
          </a:p>
          <a:p>
            <a:pPr algn="l"/>
            <a:r>
              <a:rPr lang="en-US" sz="2200" dirty="0">
                <a:latin typeface="Arial"/>
                <a:cs typeface="Arial"/>
              </a:rPr>
              <a:t>The use of country and western (Patsy Cline), rock, and jazz (Ella Fitzgerald) – outside of Hollywood, speaking to different (LGBT) audiences</a:t>
            </a:r>
          </a:p>
          <a:p>
            <a:pPr algn="l"/>
            <a:endParaRPr lang="en-US" sz="2000" dirty="0" smtClean="0">
              <a:latin typeface="Arial"/>
              <a:cs typeface="Arial"/>
            </a:endParaRPr>
          </a:p>
          <a:p>
            <a:pPr algn="l"/>
            <a:r>
              <a:rPr lang="en-US" sz="2400" b="1" dirty="0" smtClean="0">
                <a:latin typeface="Arial"/>
                <a:cs typeface="Arial"/>
              </a:rPr>
              <a:t>DIRTY DANCING </a:t>
            </a:r>
            <a:r>
              <a:rPr lang="en-US" sz="2400" dirty="0" smtClean="0">
                <a:latin typeface="Arial"/>
                <a:cs typeface="Arial"/>
              </a:rPr>
              <a:t>(1987) Dir. Emile </a:t>
            </a:r>
            <a:r>
              <a:rPr lang="en-US" sz="2400" dirty="0" err="1" smtClean="0">
                <a:latin typeface="Arial"/>
                <a:cs typeface="Arial"/>
              </a:rPr>
              <a:t>Ardolino</a:t>
            </a:r>
            <a:endParaRPr lang="en-US" sz="2400" dirty="0" smtClean="0">
              <a:latin typeface="Arial"/>
              <a:cs typeface="Arial"/>
            </a:endParaRPr>
          </a:p>
          <a:p>
            <a:pPr algn="l"/>
            <a:r>
              <a:rPr lang="en-US" sz="2200" dirty="0">
                <a:latin typeface="Arial"/>
                <a:cs typeface="Arial"/>
              </a:rPr>
              <a:t>The use of today’s music in a yesterday-set film </a:t>
            </a:r>
            <a:r>
              <a:rPr lang="en-US" sz="2200" dirty="0" smtClean="0">
                <a:latin typeface="Arial"/>
                <a:cs typeface="Arial"/>
              </a:rPr>
              <a:t>to </a:t>
            </a:r>
            <a:r>
              <a:rPr lang="en-US" sz="2200" dirty="0">
                <a:latin typeface="Arial"/>
                <a:cs typeface="Arial"/>
              </a:rPr>
              <a:t>connect today’s youth with yesterday’s youth.  Use of original song “Time of My Life” to cross-market between the film, song, road show, and concert video</a:t>
            </a:r>
            <a:r>
              <a:rPr lang="en-US" sz="2200" dirty="0" smtClean="0">
                <a:latin typeface="Arial"/>
                <a:cs typeface="Arial"/>
              </a:rPr>
              <a:t>.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b="1" dirty="0" smtClean="0">
                <a:latin typeface="Arial"/>
                <a:cs typeface="Arial"/>
              </a:rPr>
              <a:t>THELMA AND LOUISE </a:t>
            </a:r>
            <a:r>
              <a:rPr lang="en-US" sz="2400" dirty="0" smtClean="0">
                <a:latin typeface="Arial"/>
                <a:cs typeface="Arial"/>
              </a:rPr>
              <a:t>(1991) Dir. Ridley Scott</a:t>
            </a:r>
            <a:endParaRPr lang="en-US" sz="2400" dirty="0">
              <a:latin typeface="Arial"/>
              <a:cs typeface="Arial"/>
            </a:endParaRPr>
          </a:p>
          <a:p>
            <a:pPr algn="l"/>
            <a:r>
              <a:rPr lang="en-US" sz="2200" dirty="0" smtClean="0">
                <a:latin typeface="Arial"/>
                <a:cs typeface="Arial"/>
              </a:rPr>
              <a:t>Compiled</a:t>
            </a:r>
            <a:r>
              <a:rPr lang="en-US" sz="2200" dirty="0">
                <a:latin typeface="Arial"/>
                <a:cs typeface="Arial"/>
              </a:rPr>
              <a:t>/composed score – vocal music (e.g. House of Hope) given more prominence on the soundtrack, used for dramatic scoring, and which lyrics contribute to the production of meaning in a sequence.</a:t>
            </a:r>
          </a:p>
          <a:p>
            <a:pPr algn="l"/>
            <a:endParaRPr lang="en-US" sz="2400" dirty="0" smtClean="0">
              <a:latin typeface="Arial"/>
              <a:cs typeface="Arial"/>
            </a:endParaRPr>
          </a:p>
          <a:p>
            <a:pPr lvl="0" algn="l"/>
            <a:endParaRPr lang="en-US" sz="2400" dirty="0" smtClean="0">
              <a:latin typeface="Arial"/>
              <a:cs typeface="Arial"/>
            </a:endParaRPr>
          </a:p>
          <a:p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0681" y="174797"/>
            <a:ext cx="8617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THREE CASE STUDIES: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8477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976855"/>
            <a:ext cx="8338934" cy="5881145"/>
          </a:xfrm>
        </p:spPr>
        <p:txBody>
          <a:bodyPr>
            <a:noAutofit/>
          </a:bodyPr>
          <a:lstStyle/>
          <a:p>
            <a:pPr lvl="0" algn="l"/>
            <a:r>
              <a:rPr lang="en-US" sz="2400" dirty="0">
                <a:latin typeface="Arial"/>
                <a:cs typeface="Arial"/>
              </a:rPr>
              <a:t>“identification is not a state, but </a:t>
            </a:r>
            <a:r>
              <a:rPr lang="en-US" sz="2400" u="sng" dirty="0">
                <a:latin typeface="Arial"/>
                <a:cs typeface="Arial"/>
              </a:rPr>
              <a:t>a process</a:t>
            </a:r>
            <a:r>
              <a:rPr lang="en-US" sz="2400" dirty="0">
                <a:latin typeface="Arial"/>
                <a:cs typeface="Arial"/>
              </a:rPr>
              <a:t>, and that as such it is likely to be mobile and intermittent rather than consistent.  We will do better to think of viewer identifications </a:t>
            </a:r>
            <a:r>
              <a:rPr lang="en-US" sz="2400" u="sng" dirty="0">
                <a:latin typeface="Arial"/>
                <a:cs typeface="Arial"/>
              </a:rPr>
              <a:t>as scenarios rather than as fixations</a:t>
            </a:r>
            <a:r>
              <a:rPr lang="en-US" sz="2400" dirty="0">
                <a:latin typeface="Arial"/>
                <a:cs typeface="Arial"/>
              </a:rPr>
              <a:t>.” (p. 86-7)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lvl="0" algn="l"/>
            <a:r>
              <a:rPr lang="en-US" sz="2400" dirty="0" smtClean="0">
                <a:latin typeface="Arial"/>
                <a:cs typeface="Arial"/>
              </a:rPr>
              <a:t>“Soundtrack sales suggest that perceivers </a:t>
            </a:r>
            <a:r>
              <a:rPr lang="en-US" sz="2400" dirty="0">
                <a:latin typeface="Arial"/>
                <a:cs typeface="Arial"/>
              </a:rPr>
              <a:t>involve soundtracks in a variety of productions of meaning and pleasure after or without the </a:t>
            </a:r>
            <a:r>
              <a:rPr lang="en-US" sz="2400" dirty="0" smtClean="0">
                <a:latin typeface="Arial"/>
                <a:cs typeface="Arial"/>
              </a:rPr>
              <a:t>‘original’ </a:t>
            </a:r>
            <a:r>
              <a:rPr lang="en-US" sz="2400" dirty="0">
                <a:latin typeface="Arial"/>
                <a:cs typeface="Arial"/>
              </a:rPr>
              <a:t>context of the film, using them in a range of contexts. </a:t>
            </a:r>
            <a:r>
              <a:rPr lang="en-US" sz="2400" dirty="0" smtClean="0">
                <a:latin typeface="Arial"/>
                <a:cs typeface="Arial"/>
              </a:rPr>
              <a:t>I </a:t>
            </a:r>
            <a:r>
              <a:rPr lang="en-US" sz="2400" dirty="0">
                <a:latin typeface="Arial"/>
                <a:cs typeface="Arial"/>
              </a:rPr>
              <a:t>am arguing that this </a:t>
            </a:r>
            <a:r>
              <a:rPr lang="en-US" sz="2400" u="sng" dirty="0" err="1">
                <a:latin typeface="Arial"/>
                <a:cs typeface="Arial"/>
              </a:rPr>
              <a:t>extrafilmic</a:t>
            </a:r>
            <a:r>
              <a:rPr lang="en-US" sz="2400" dirty="0">
                <a:latin typeface="Arial"/>
                <a:cs typeface="Arial"/>
              </a:rPr>
              <a:t> life is what makes them ‘tick’: they </a:t>
            </a:r>
            <a:r>
              <a:rPr lang="en-US" sz="2400" u="sng" dirty="0">
                <a:latin typeface="Arial"/>
                <a:cs typeface="Arial"/>
              </a:rPr>
              <a:t>depend on perceivers’ memories of uses of the songs from many different contexts.</a:t>
            </a:r>
            <a:r>
              <a:rPr lang="en-US" sz="2400" dirty="0">
                <a:latin typeface="Arial"/>
                <a:cs typeface="Arial"/>
              </a:rPr>
              <a:t>” (p. 88)</a:t>
            </a:r>
          </a:p>
          <a:p>
            <a:pPr marL="457200" indent="-457200" algn="l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72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2132490"/>
            <a:ext cx="8338934" cy="3085026"/>
          </a:xfrm>
        </p:spPr>
        <p:txBody>
          <a:bodyPr>
            <a:noAutofit/>
          </a:bodyPr>
          <a:lstStyle/>
          <a:p>
            <a:pPr lvl="0" algn="l"/>
            <a:r>
              <a:rPr lang="en-US" sz="2800" dirty="0">
                <a:latin typeface="Arial"/>
                <a:cs typeface="Arial"/>
              </a:rPr>
              <a:t>“Popular music soundtracks operate by crossing </a:t>
            </a:r>
            <a:r>
              <a:rPr lang="en-US" sz="2800" dirty="0" smtClean="0">
                <a:latin typeface="Arial"/>
                <a:cs typeface="Arial"/>
              </a:rPr>
              <a:t>[the boundary between unconscious and conscious processes], </a:t>
            </a:r>
            <a:r>
              <a:rPr lang="en-US" sz="2800" dirty="0">
                <a:latin typeface="Arial"/>
                <a:cs typeface="Arial"/>
              </a:rPr>
              <a:t>evoking memories of emotions and subject positions, inviting perceivers to place themselves on their unconscious terrains.” (p. 88)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2810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2025220"/>
            <a:ext cx="8338934" cy="4210626"/>
          </a:xfrm>
        </p:spPr>
        <p:txBody>
          <a:bodyPr>
            <a:noAutofit/>
          </a:bodyPr>
          <a:lstStyle/>
          <a:p>
            <a:pPr marL="342900" lvl="0" indent="-3429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The careers of John Williams and Danny </a:t>
            </a:r>
            <a:r>
              <a:rPr lang="en-US" sz="2800" dirty="0" err="1" smtClean="0">
                <a:latin typeface="Arial"/>
                <a:cs typeface="Arial"/>
              </a:rPr>
              <a:t>Elfman</a:t>
            </a: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U.S. nationalism as a defining feature of Hollywood film history</a:t>
            </a:r>
          </a:p>
          <a:p>
            <a:pPr marL="342900" indent="-3429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342900" lvl="0" indent="-3429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U.S. nationalism (what it means to be American? Race </a:t>
            </a:r>
            <a:r>
              <a:rPr lang="en-US" sz="2800" smtClean="0">
                <a:latin typeface="Arial"/>
                <a:cs typeface="Arial"/>
              </a:rPr>
              <a:t>and gender) </a:t>
            </a:r>
            <a:r>
              <a:rPr lang="en-US" sz="2800" dirty="0" smtClean="0">
                <a:latin typeface="Arial"/>
                <a:cs typeface="Arial"/>
              </a:rPr>
              <a:t>in the scores of </a:t>
            </a:r>
            <a:r>
              <a:rPr lang="en-US" sz="2800" i="1" dirty="0" smtClean="0">
                <a:latin typeface="Arial"/>
                <a:cs typeface="Arial"/>
              </a:rPr>
              <a:t>Lethal Weapon 2</a:t>
            </a:r>
            <a:r>
              <a:rPr lang="en-US" sz="2800" dirty="0" smtClean="0">
                <a:latin typeface="Arial"/>
                <a:cs typeface="Arial"/>
              </a:rPr>
              <a:t>, </a:t>
            </a:r>
            <a:r>
              <a:rPr lang="en-US" sz="2800" i="1" dirty="0" smtClean="0">
                <a:latin typeface="Arial"/>
                <a:cs typeface="Arial"/>
              </a:rPr>
              <a:t>The Hunt for Red October</a:t>
            </a:r>
            <a:r>
              <a:rPr lang="en-US" sz="2800" dirty="0" smtClean="0">
                <a:latin typeface="Arial"/>
                <a:cs typeface="Arial"/>
              </a:rPr>
              <a:t>, and </a:t>
            </a:r>
            <a:r>
              <a:rPr lang="en-US" sz="2800" i="1" dirty="0" smtClean="0">
                <a:latin typeface="Arial"/>
                <a:cs typeface="Arial"/>
              </a:rPr>
              <a:t>Indiana Jones and the Temple of Doom</a:t>
            </a:r>
            <a:endParaRPr lang="en-US" sz="2800" i="1" dirty="0">
              <a:latin typeface="Arial"/>
              <a:cs typeface="Arial"/>
            </a:endParaRPr>
          </a:p>
          <a:p>
            <a:pPr marL="457200" lvl="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6273" y="415077"/>
            <a:ext cx="8617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Resurgence of Symphonic Film Music</a:t>
            </a:r>
          </a:p>
          <a:p>
            <a:r>
              <a:rPr lang="en-US" sz="3200" dirty="0" smtClean="0">
                <a:latin typeface="Arial"/>
                <a:cs typeface="Arial"/>
              </a:rPr>
              <a:t>Late 1970s – Present: 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416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1487450"/>
            <a:ext cx="8338934" cy="48857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latin typeface="Arial"/>
                <a:cs typeface="Arial"/>
              </a:rPr>
              <a:t>LETHAL WEAPON 2 </a:t>
            </a:r>
            <a:r>
              <a:rPr lang="en-US" sz="2400" dirty="0" smtClean="0">
                <a:latin typeface="Arial"/>
                <a:cs typeface="Arial"/>
              </a:rPr>
              <a:t>(1989) Dir. Richard Donner</a:t>
            </a:r>
          </a:p>
          <a:p>
            <a:pPr lvl="0" algn="l"/>
            <a:r>
              <a:rPr lang="en-US" sz="2200" dirty="0">
                <a:latin typeface="Arial"/>
                <a:cs typeface="Arial"/>
              </a:rPr>
              <a:t>Officers Riggs (Mel Gibson) and </a:t>
            </a:r>
            <a:r>
              <a:rPr lang="en-US" sz="2200" dirty="0" err="1">
                <a:latin typeface="Arial"/>
                <a:cs typeface="Arial"/>
              </a:rPr>
              <a:t>Murtaugh</a:t>
            </a:r>
            <a:r>
              <a:rPr lang="en-US" sz="2200" dirty="0">
                <a:latin typeface="Arial"/>
                <a:cs typeface="Arial"/>
              </a:rPr>
              <a:t> (Danny Glover) must undercover the illegal activities that takes place in the South African consulate in Los </a:t>
            </a:r>
            <a:r>
              <a:rPr lang="en-US" sz="2200" dirty="0" smtClean="0">
                <a:latin typeface="Arial"/>
                <a:cs typeface="Arial"/>
              </a:rPr>
              <a:t>Angeles. The film has a cool </a:t>
            </a:r>
            <a:r>
              <a:rPr lang="en-US" sz="2200" dirty="0">
                <a:latin typeface="Arial"/>
                <a:cs typeface="Arial"/>
              </a:rPr>
              <a:t>jazz-rock sax-guitar score </a:t>
            </a:r>
            <a:r>
              <a:rPr lang="en-US" sz="2200" dirty="0" smtClean="0">
                <a:latin typeface="Arial"/>
                <a:cs typeface="Arial"/>
              </a:rPr>
              <a:t>by </a:t>
            </a:r>
            <a:r>
              <a:rPr lang="en-US" sz="2200" dirty="0">
                <a:latin typeface="Arial"/>
                <a:cs typeface="Arial"/>
              </a:rPr>
              <a:t>Eric </a:t>
            </a:r>
            <a:r>
              <a:rPr lang="en-US" sz="2200" dirty="0" smtClean="0">
                <a:latin typeface="Arial"/>
                <a:cs typeface="Arial"/>
              </a:rPr>
              <a:t>Clapton.  Fusion/White jazz as a musical genre.</a:t>
            </a:r>
            <a:endParaRPr lang="en-US" sz="2200" dirty="0">
              <a:latin typeface="Arial"/>
              <a:cs typeface="Arial"/>
            </a:endParaRPr>
          </a:p>
          <a:p>
            <a:pPr algn="l"/>
            <a:endParaRPr lang="en-US" sz="2000" dirty="0" smtClean="0">
              <a:latin typeface="Arial"/>
              <a:cs typeface="Arial"/>
            </a:endParaRPr>
          </a:p>
          <a:p>
            <a:pPr algn="l"/>
            <a:r>
              <a:rPr lang="en-US" sz="2400" b="1" dirty="0" smtClean="0">
                <a:latin typeface="Arial"/>
                <a:cs typeface="Arial"/>
              </a:rPr>
              <a:t>INDIANA JONES AND THE TEMPLE OF DOOM </a:t>
            </a:r>
            <a:r>
              <a:rPr lang="en-US" sz="2400" dirty="0" smtClean="0">
                <a:latin typeface="Arial"/>
                <a:cs typeface="Arial"/>
              </a:rPr>
              <a:t>(1984) Dir. Stephan Spielberg</a:t>
            </a:r>
          </a:p>
          <a:p>
            <a:pPr algn="l"/>
            <a:r>
              <a:rPr lang="en-US" sz="2200" dirty="0" smtClean="0">
                <a:latin typeface="Arial"/>
                <a:cs typeface="Arial"/>
              </a:rPr>
              <a:t>A film not overtly about Americanism.  Lack of “ethnic” motifs in the scoring, predominant use of source scoring. Scoring divides “us” and “them”.</a:t>
            </a:r>
          </a:p>
          <a:p>
            <a:pPr algn="l"/>
            <a:endParaRPr lang="en-US" sz="2200" dirty="0">
              <a:latin typeface="Arial"/>
              <a:cs typeface="Arial"/>
            </a:endParaRPr>
          </a:p>
          <a:p>
            <a:pPr algn="l"/>
            <a:endParaRPr lang="en-US" sz="2400" dirty="0" smtClean="0"/>
          </a:p>
          <a:p>
            <a:pPr algn="l"/>
            <a:endParaRPr lang="en-US" sz="2400" dirty="0" smtClean="0">
              <a:latin typeface="Arial"/>
              <a:cs typeface="Arial"/>
            </a:endParaRPr>
          </a:p>
          <a:p>
            <a:pPr lvl="0" algn="l"/>
            <a:endParaRPr lang="en-US" sz="2400" dirty="0" smtClean="0">
              <a:latin typeface="Arial"/>
              <a:cs typeface="Arial"/>
            </a:endParaRPr>
          </a:p>
          <a:p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0681" y="632473"/>
            <a:ext cx="8617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COMPARATIVE ANALSIS: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20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1601868"/>
            <a:ext cx="8338934" cy="3730066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What sorts of identifications do these scores engender? </a:t>
            </a:r>
            <a:endParaRPr lang="en-US" dirty="0" smtClean="0">
              <a:latin typeface="Arial"/>
              <a:cs typeface="Arial"/>
            </a:endParaRPr>
          </a:p>
          <a:p>
            <a:pPr algn="l"/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What </a:t>
            </a:r>
            <a:r>
              <a:rPr lang="en-US" dirty="0">
                <a:latin typeface="Arial"/>
                <a:cs typeface="Arial"/>
              </a:rPr>
              <a:t>are the possible positions?  </a:t>
            </a: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How </a:t>
            </a:r>
            <a:r>
              <a:rPr lang="en-US" dirty="0">
                <a:latin typeface="Arial"/>
                <a:cs typeface="Arial"/>
              </a:rPr>
              <a:t>do they relate to U.S. nationalism?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lvl="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lvl="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3812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1395913"/>
            <a:ext cx="8338934" cy="5274725"/>
          </a:xfrm>
        </p:spPr>
        <p:txBody>
          <a:bodyPr>
            <a:no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Perceivers instead of spectators -</a:t>
            </a:r>
            <a:r>
              <a:rPr lang="en-US" sz="2400" dirty="0" smtClean="0"/>
              <a:t> </a:t>
            </a:r>
            <a:r>
              <a:rPr lang="en-US" sz="2400" dirty="0">
                <a:latin typeface="Arial"/>
                <a:cs typeface="Arial"/>
              </a:rPr>
              <a:t>“Perceivers come with social histories—they bring gender, race, class, sexuality and many other axes of identity to the foreground</a:t>
            </a:r>
            <a:r>
              <a:rPr lang="en-US" sz="2400" dirty="0" smtClean="0">
                <a:latin typeface="Arial"/>
                <a:cs typeface="Arial"/>
              </a:rPr>
              <a:t>.” </a:t>
            </a:r>
          </a:p>
          <a:p>
            <a:pPr algn="l"/>
            <a:r>
              <a:rPr lang="en-US" sz="2400" dirty="0" smtClean="0">
                <a:latin typeface="Arial"/>
                <a:cs typeface="Arial"/>
              </a:rPr>
              <a:t>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“Unlike </a:t>
            </a:r>
            <a:r>
              <a:rPr lang="en-US" sz="2400" dirty="0">
                <a:latin typeface="Arial"/>
                <a:cs typeface="Arial"/>
              </a:rPr>
              <a:t>the spectator of psychoanalytic film theory, </a:t>
            </a:r>
            <a:r>
              <a:rPr lang="en-US" sz="2400" u="sng" dirty="0">
                <a:latin typeface="Arial"/>
                <a:cs typeface="Arial"/>
              </a:rPr>
              <a:t>they engage films</a:t>
            </a:r>
            <a:r>
              <a:rPr lang="en-US" sz="2400" dirty="0">
                <a:latin typeface="Arial"/>
                <a:cs typeface="Arial"/>
              </a:rPr>
              <a:t>, complete with visual, verbal, sound, and musical tracks, in a flow of conscious and unconscious operations. </a:t>
            </a:r>
            <a:endParaRPr lang="en-US" sz="2400" dirty="0" smtClean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Perceivers… engage  films in identification processes that reproduce, on a microcosmic level, their everyday process of assimilation.”</a:t>
            </a: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6273" y="415077"/>
            <a:ext cx="86177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Perceivers &amp; The Process of Assimilation:</a:t>
            </a:r>
          </a:p>
        </p:txBody>
      </p:sp>
    </p:spTree>
    <p:extLst>
      <p:ext uri="{BB962C8B-B14F-4D97-AF65-F5344CB8AC3E}">
        <p14:creationId xmlns:p14="http://schemas.microsoft.com/office/powerpoint/2010/main" val="1803319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681" y="938235"/>
            <a:ext cx="8338934" cy="5274725"/>
          </a:xfrm>
        </p:spPr>
        <p:txBody>
          <a:bodyPr>
            <a:no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The governing principle of </a:t>
            </a:r>
            <a:r>
              <a:rPr lang="en-US" sz="2400" dirty="0" smtClean="0">
                <a:latin typeface="Arial"/>
                <a:cs typeface="Arial"/>
              </a:rPr>
              <a:t>assimilation - </a:t>
            </a:r>
            <a:r>
              <a:rPr lang="en-US" sz="2400" dirty="0">
                <a:latin typeface="Arial"/>
                <a:cs typeface="Arial"/>
              </a:rPr>
              <a:t>“that subjects behave </a:t>
            </a:r>
            <a:r>
              <a:rPr lang="en-US" sz="2400" u="sng" dirty="0">
                <a:latin typeface="Arial"/>
                <a:cs typeface="Arial"/>
              </a:rPr>
              <a:t>as if </a:t>
            </a:r>
            <a:r>
              <a:rPr lang="en-US" sz="2400" dirty="0">
                <a:latin typeface="Arial"/>
                <a:cs typeface="Arial"/>
              </a:rPr>
              <a:t>they were not different from the idealized dominant subjectivity that organizes most of culture… subjectivities tune themselves to the roles they are asked—and choose—to play</a:t>
            </a:r>
            <a:r>
              <a:rPr lang="en-US" sz="2400" dirty="0" smtClean="0">
                <a:latin typeface="Arial"/>
                <a:cs typeface="Arial"/>
              </a:rPr>
              <a:t>.” </a:t>
            </a:r>
          </a:p>
          <a:p>
            <a:pPr algn="l"/>
            <a:r>
              <a:rPr lang="en-US" sz="2400" dirty="0" smtClean="0">
                <a:latin typeface="Arial"/>
                <a:cs typeface="Arial"/>
              </a:rPr>
              <a:t>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“Music facilitates perceivers in assimilating into one of the available subject positions of the film.” (what are the possibilities of assimilation allowed by the score?”</a:t>
            </a:r>
          </a:p>
          <a:p>
            <a:pPr marL="342900" indent="-3429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“… assimilation is never successful or complete, but always a continuous process.” </a:t>
            </a:r>
            <a:endParaRPr lang="en-US" sz="2400" dirty="0" smtClean="0">
              <a:latin typeface="Arial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239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81" y="4678315"/>
            <a:ext cx="8575621" cy="2169384"/>
          </a:xfrm>
        </p:spPr>
        <p:txBody>
          <a:bodyPr>
            <a:no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2400" dirty="0" err="1" smtClean="0">
                <a:latin typeface="Arial"/>
                <a:cs typeface="Arial"/>
              </a:rPr>
              <a:t>Kassabian</a:t>
            </a:r>
            <a:r>
              <a:rPr lang="en-US" sz="2400" dirty="0" smtClean="0">
                <a:latin typeface="Arial"/>
                <a:cs typeface="Arial"/>
              </a:rPr>
              <a:t> is </a:t>
            </a:r>
            <a:r>
              <a:rPr lang="en-US" sz="2400" dirty="0">
                <a:latin typeface="Arial"/>
                <a:cs typeface="Arial"/>
              </a:rPr>
              <a:t>James and Constance Alsop Chair of Music at the University of Liverpool. </a:t>
            </a:r>
            <a:r>
              <a:rPr lang="en-US" sz="2400" dirty="0" smtClean="0">
                <a:latin typeface="Arial"/>
                <a:cs typeface="Arial"/>
              </a:rPr>
              <a:t>She </a:t>
            </a:r>
            <a:r>
              <a:rPr lang="en-US" sz="2400" dirty="0">
                <a:latin typeface="Arial"/>
                <a:cs typeface="Arial"/>
              </a:rPr>
              <a:t>is the author of </a:t>
            </a:r>
            <a:r>
              <a:rPr lang="en-US" sz="2400" u="sng" dirty="0">
                <a:latin typeface="Arial"/>
                <a:cs typeface="Arial"/>
              </a:rPr>
              <a:t>Hearing Film </a:t>
            </a:r>
            <a:r>
              <a:rPr lang="en-US" sz="2400" dirty="0" smtClean="0">
                <a:latin typeface="Arial"/>
                <a:cs typeface="Arial"/>
              </a:rPr>
              <a:t>and </a:t>
            </a:r>
            <a:r>
              <a:rPr lang="en-US" sz="2400" u="sng" dirty="0" smtClean="0">
                <a:latin typeface="Arial"/>
                <a:cs typeface="Arial"/>
              </a:rPr>
              <a:t>Ubiquitous Listening</a:t>
            </a:r>
            <a:r>
              <a:rPr lang="en-US" sz="2400" dirty="0" smtClean="0">
                <a:latin typeface="Arial"/>
                <a:cs typeface="Arial"/>
              </a:rPr>
              <a:t> (2013). </a:t>
            </a:r>
            <a:r>
              <a:rPr lang="en-US" sz="2400" dirty="0">
                <a:latin typeface="Arial"/>
                <a:cs typeface="Arial"/>
              </a:rPr>
              <a:t>She co-edited two volumes, </a:t>
            </a:r>
            <a:r>
              <a:rPr lang="en-US" sz="2400" u="sng" dirty="0" smtClean="0">
                <a:latin typeface="Arial"/>
                <a:cs typeface="Arial"/>
              </a:rPr>
              <a:t>Ubiquitous </a:t>
            </a:r>
            <a:r>
              <a:rPr lang="en-US" sz="2400" u="sng" dirty="0" err="1" smtClean="0">
                <a:latin typeface="Arial"/>
                <a:cs typeface="Arial"/>
              </a:rPr>
              <a:t>Musics</a:t>
            </a:r>
            <a:r>
              <a:rPr lang="en-US" sz="2400" u="sng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(2013) and </a:t>
            </a:r>
            <a:r>
              <a:rPr lang="en-US" sz="2400" u="sng" dirty="0" smtClean="0">
                <a:latin typeface="Arial"/>
                <a:cs typeface="Arial"/>
              </a:rPr>
              <a:t>Keeping </a:t>
            </a:r>
            <a:r>
              <a:rPr lang="en-US" sz="2400" u="sng" dirty="0">
                <a:latin typeface="Arial"/>
                <a:cs typeface="Arial"/>
              </a:rPr>
              <a:t>Score: Music, </a:t>
            </a:r>
            <a:r>
              <a:rPr lang="en-US" sz="2400" u="sng" dirty="0" err="1">
                <a:latin typeface="Arial"/>
                <a:cs typeface="Arial"/>
              </a:rPr>
              <a:t>Disciplinarity</a:t>
            </a:r>
            <a:r>
              <a:rPr lang="en-US" sz="2400" u="sng" dirty="0">
                <a:latin typeface="Arial"/>
                <a:cs typeface="Arial"/>
              </a:rPr>
              <a:t>, </a:t>
            </a:r>
            <a:r>
              <a:rPr lang="en-US" sz="2400" u="sng" dirty="0" smtClean="0">
                <a:latin typeface="Arial"/>
                <a:cs typeface="Arial"/>
              </a:rPr>
              <a:t>Culture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(1997). </a:t>
            </a: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562441"/>
            <a:ext cx="3606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rial"/>
                <a:cs typeface="Arial"/>
              </a:rPr>
              <a:t>Anahid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err="1" smtClean="0">
                <a:latin typeface="Arial"/>
                <a:cs typeface="Arial"/>
              </a:rPr>
              <a:t>Kassabian</a:t>
            </a:r>
            <a:endParaRPr lang="en-US" sz="2800" b="1" dirty="0">
              <a:latin typeface="Arial"/>
              <a:cs typeface="Arial"/>
            </a:endParaRPr>
          </a:p>
        </p:txBody>
      </p:sp>
      <p:pic>
        <p:nvPicPr>
          <p:cNvPr id="2" name="Picture 1" descr="Kassabian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005" y="408143"/>
            <a:ext cx="5117574" cy="383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87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81" y="366762"/>
            <a:ext cx="8575621" cy="6265150"/>
          </a:xfrm>
        </p:spPr>
        <p:txBody>
          <a:bodyPr>
            <a:no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She is a past editor of </a:t>
            </a:r>
            <a:r>
              <a:rPr lang="en-US" sz="2400" u="sng" dirty="0">
                <a:latin typeface="Arial"/>
                <a:cs typeface="Arial"/>
              </a:rPr>
              <a:t>Journal of Popular Music Studies </a:t>
            </a:r>
            <a:r>
              <a:rPr lang="en-US" sz="2400" dirty="0">
                <a:latin typeface="Arial"/>
                <a:cs typeface="Arial"/>
              </a:rPr>
              <a:t>and </a:t>
            </a:r>
            <a:r>
              <a:rPr lang="en-US" sz="2400" u="sng" dirty="0">
                <a:latin typeface="Arial"/>
                <a:cs typeface="Arial"/>
              </a:rPr>
              <a:t>Music, Sound, and the Moving Image</a:t>
            </a:r>
            <a:r>
              <a:rPr lang="en-US" sz="2400" dirty="0">
                <a:latin typeface="Arial"/>
                <a:cs typeface="Arial"/>
              </a:rPr>
              <a:t>, and she is a past chair of the International Association for the Study of Popular Music (IASPM). </a:t>
            </a:r>
            <a:endParaRPr lang="en-US" sz="2400" dirty="0" smtClean="0">
              <a:latin typeface="Arial"/>
              <a:cs typeface="Arial"/>
            </a:endParaRPr>
          </a:p>
          <a:p>
            <a:pPr algn="l"/>
            <a:r>
              <a:rPr lang="en-US" sz="2400" dirty="0" smtClean="0">
                <a:latin typeface="Arial"/>
                <a:cs typeface="Arial"/>
              </a:rPr>
              <a:t> </a:t>
            </a:r>
            <a:endParaRPr lang="en-US" sz="2400" dirty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She </a:t>
            </a:r>
            <a:r>
              <a:rPr lang="en-US" sz="2400" dirty="0">
                <a:latin typeface="Arial"/>
                <a:cs typeface="Arial"/>
              </a:rPr>
              <a:t>has also written, most frequently with David </a:t>
            </a:r>
            <a:r>
              <a:rPr lang="en-US" sz="2400" dirty="0" err="1">
                <a:latin typeface="Arial"/>
                <a:cs typeface="Arial"/>
              </a:rPr>
              <a:t>Kazanjian</a:t>
            </a:r>
            <a:r>
              <a:rPr lang="en-US" sz="2400" dirty="0">
                <a:latin typeface="Arial"/>
                <a:cs typeface="Arial"/>
              </a:rPr>
              <a:t>, about films made by Anglophone </a:t>
            </a:r>
            <a:r>
              <a:rPr lang="en-US" sz="2400" dirty="0" err="1">
                <a:latin typeface="Arial"/>
                <a:cs typeface="Arial"/>
              </a:rPr>
              <a:t>diasporan</a:t>
            </a:r>
            <a:r>
              <a:rPr lang="en-US" sz="2400" dirty="0">
                <a:latin typeface="Arial"/>
                <a:cs typeface="Arial"/>
              </a:rPr>
              <a:t> Armenians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pPr algn="l"/>
            <a:endParaRPr lang="en-US" sz="2400" dirty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2400" dirty="0" err="1" smtClean="0">
                <a:latin typeface="Arial"/>
                <a:cs typeface="Arial"/>
              </a:rPr>
              <a:t>Kassabian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is also involved with organizations including Aunt Lute Books, a feminist press in San Francisco focusing on works by women writers from underrepresented communities; </a:t>
            </a:r>
            <a:r>
              <a:rPr lang="en-US" sz="2400" dirty="0" err="1">
                <a:latin typeface="Arial"/>
                <a:cs typeface="Arial"/>
              </a:rPr>
              <a:t>ArteEast</a:t>
            </a:r>
            <a:r>
              <a:rPr lang="en-US" sz="2400" dirty="0">
                <a:latin typeface="Arial"/>
                <a:cs typeface="Arial"/>
              </a:rPr>
              <a:t>, a Middle East arts organization in New York City, and the Liverpool Arabic Arts Festival, the largest festival of its kind in the UK. </a:t>
            </a:r>
          </a:p>
        </p:txBody>
      </p:sp>
    </p:spTree>
    <p:extLst>
      <p:ext uri="{BB962C8B-B14F-4D97-AF65-F5344CB8AC3E}">
        <p14:creationId xmlns:p14="http://schemas.microsoft.com/office/powerpoint/2010/main" val="962325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075540"/>
            <a:ext cx="8197273" cy="5400586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The book argues that film music is as significant as visual and narrative components that have dominated film </a:t>
            </a:r>
            <a:r>
              <a:rPr lang="en-US" sz="2400" dirty="0" smtClean="0">
                <a:latin typeface="Arial"/>
                <a:cs typeface="Arial"/>
              </a:rPr>
              <a:t>studies; and that: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Any story of identifications with films must take account of engagement between filmgoers and film score</a:t>
            </a:r>
            <a:r>
              <a:rPr lang="en-US" sz="2400" dirty="0" smtClean="0">
                <a:latin typeface="Arial"/>
                <a:cs typeface="Arial"/>
              </a:rPr>
              <a:t>;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Those engagements are conditioned by filmgoers’ relationships to a wide range of </a:t>
            </a:r>
            <a:r>
              <a:rPr lang="en-US" sz="2400" dirty="0" err="1">
                <a:latin typeface="Arial"/>
                <a:cs typeface="Arial"/>
              </a:rPr>
              <a:t>musics</a:t>
            </a:r>
            <a:r>
              <a:rPr lang="en-US" sz="2400" dirty="0">
                <a:latin typeface="Arial"/>
                <a:cs typeface="Arial"/>
              </a:rPr>
              <a:t> both within and outside of their </a:t>
            </a:r>
            <a:r>
              <a:rPr lang="en-US" sz="2400" dirty="0" err="1">
                <a:latin typeface="Arial"/>
                <a:cs typeface="Arial"/>
              </a:rPr>
              <a:t>filmgoing</a:t>
            </a:r>
            <a:r>
              <a:rPr lang="en-US" sz="2400" dirty="0">
                <a:latin typeface="Arial"/>
                <a:cs typeface="Arial"/>
              </a:rPr>
              <a:t> practices</a:t>
            </a:r>
            <a:r>
              <a:rPr lang="en-US" sz="2400" dirty="0" smtClean="0">
                <a:latin typeface="Arial"/>
                <a:cs typeface="Arial"/>
              </a:rPr>
              <a:t>;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>
                <a:latin typeface="Arial"/>
                <a:cs typeface="Arial"/>
              </a:rPr>
              <a:t>The study of film music both requires and enables the study of political and social relations in contemporary life</a:t>
            </a:r>
          </a:p>
          <a:p>
            <a:pPr marL="971550" lvl="1" indent="-514350" algn="l">
              <a:buFont typeface="+mj-lt"/>
              <a:buAutoNum type="arabicPeriod"/>
            </a:pPr>
            <a:endParaRPr lang="en-US" sz="2400" dirty="0">
              <a:latin typeface="Arial"/>
              <a:cs typeface="Arial"/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24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algn="l"/>
            <a:endParaRPr lang="en-US" sz="2800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7714" y="262941"/>
            <a:ext cx="860628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atin typeface="Arial"/>
                <a:cs typeface="Arial"/>
              </a:rPr>
              <a:t>Hearing Film</a:t>
            </a:r>
            <a:r>
              <a:rPr lang="en-US" sz="3200" b="1" dirty="0" smtClean="0">
                <a:latin typeface="Arial"/>
                <a:cs typeface="Arial"/>
              </a:rPr>
              <a:t>:</a:t>
            </a:r>
            <a:endParaRPr lang="en-US" sz="3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079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132750"/>
            <a:ext cx="8197273" cy="4645419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atin typeface="Arial"/>
                <a:cs typeface="Arial"/>
              </a:rPr>
              <a:t>Two main approaches to film music in contemporary </a:t>
            </a:r>
            <a:r>
              <a:rPr lang="en-US" dirty="0" smtClean="0">
                <a:latin typeface="Arial"/>
                <a:cs typeface="Arial"/>
              </a:rPr>
              <a:t>Hollywood:</a:t>
            </a:r>
          </a:p>
          <a:p>
            <a:pPr algn="l"/>
            <a:endParaRPr lang="en-US" sz="2800" dirty="0">
              <a:latin typeface="Arial"/>
              <a:cs typeface="Arial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200" dirty="0" smtClean="0">
                <a:latin typeface="Arial"/>
                <a:cs typeface="Arial"/>
              </a:rPr>
              <a:t>The Composed Score - assimilating identification</a:t>
            </a:r>
          </a:p>
          <a:p>
            <a:pPr marL="971550" lvl="1" indent="-514350" algn="l">
              <a:buFont typeface="+mj-lt"/>
              <a:buAutoNum type="arabicPeriod"/>
            </a:pPr>
            <a:endParaRPr lang="en-US" sz="3200" dirty="0" smtClean="0">
              <a:latin typeface="Arial"/>
              <a:cs typeface="Arial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200" dirty="0" smtClean="0">
                <a:latin typeface="Arial"/>
                <a:cs typeface="Arial"/>
              </a:rPr>
              <a:t>The Compiled Score - affiliating identification</a:t>
            </a:r>
          </a:p>
        </p:txBody>
      </p:sp>
    </p:spTree>
    <p:extLst>
      <p:ext uri="{BB962C8B-B14F-4D97-AF65-F5344CB8AC3E}">
        <p14:creationId xmlns:p14="http://schemas.microsoft.com/office/powerpoint/2010/main" val="122172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663631"/>
            <a:ext cx="8197273" cy="5636718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"/>
                <a:cs typeface="Arial"/>
              </a:rPr>
              <a:t>Why study contemporary film music?  Her three convictions:</a:t>
            </a:r>
          </a:p>
          <a:p>
            <a:pPr algn="l"/>
            <a:endParaRPr lang="en-US" sz="2800" dirty="0" smtClean="0">
              <a:latin typeface="Arial"/>
              <a:cs typeface="Arial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latin typeface="Arial"/>
                <a:cs typeface="Arial"/>
              </a:rPr>
              <a:t>Music conditions </a:t>
            </a:r>
            <a:r>
              <a:rPr lang="en-US" dirty="0" err="1">
                <a:latin typeface="Arial"/>
                <a:cs typeface="Arial"/>
              </a:rPr>
              <a:t>perceivers’s</a:t>
            </a:r>
            <a:r>
              <a:rPr lang="en-US" dirty="0">
                <a:latin typeface="Arial"/>
                <a:cs typeface="Arial"/>
              </a:rPr>
              <a:t> psychic engagements with films</a:t>
            </a:r>
            <a:r>
              <a:rPr lang="en-US" dirty="0" smtClean="0">
                <a:latin typeface="Arial"/>
                <a:cs typeface="Arial"/>
              </a:rPr>
              <a:t>;</a:t>
            </a:r>
          </a:p>
          <a:p>
            <a:pPr marL="971550" lvl="1" indent="-514350" algn="l">
              <a:buFont typeface="+mj-lt"/>
              <a:buAutoNum type="arabicPeriod"/>
            </a:pPr>
            <a:endParaRPr lang="en-US" dirty="0">
              <a:latin typeface="Arial"/>
              <a:cs typeface="Arial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latin typeface="Arial"/>
                <a:cs typeface="Arial"/>
              </a:rPr>
              <a:t>No serious theory of identification processes can be silent</a:t>
            </a:r>
            <a:r>
              <a:rPr lang="en-US" dirty="0" smtClean="0">
                <a:latin typeface="Arial"/>
                <a:cs typeface="Arial"/>
              </a:rPr>
              <a:t>;</a:t>
            </a:r>
          </a:p>
          <a:p>
            <a:pPr marL="971550" lvl="1" indent="-514350" algn="l">
              <a:buFont typeface="+mj-lt"/>
              <a:buAutoNum type="arabicPeriod"/>
            </a:pPr>
            <a:endParaRPr lang="en-US" dirty="0">
              <a:latin typeface="Arial"/>
              <a:cs typeface="Arial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latin typeface="Arial"/>
                <a:cs typeface="Arial"/>
              </a:rPr>
              <a:t>Different scores condition different identification processes</a:t>
            </a:r>
          </a:p>
          <a:p>
            <a:pPr marL="514350" indent="-514350" algn="l">
              <a:buFont typeface="+mj-lt"/>
              <a:buAutoNum type="arabicPeriod"/>
            </a:pP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0460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548759"/>
            <a:ext cx="8197273" cy="5549783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"/>
                <a:cs typeface="Arial"/>
              </a:rPr>
              <a:t>How music works in film?  The questions she asks in her research and analysis:</a:t>
            </a:r>
          </a:p>
          <a:p>
            <a:pPr algn="l"/>
            <a:endParaRPr lang="en-US" sz="2800" dirty="0" smtClean="0">
              <a:latin typeface="Arial"/>
              <a:cs typeface="Arial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How is the music’s relationship to the narrative word of the film perceived?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How do we perceive the music’s method within the scene</a:t>
            </a:r>
            <a:r>
              <a:rPr lang="en-US" dirty="0" smtClean="0">
                <a:latin typeface="Arial"/>
                <a:cs typeface="Arial"/>
              </a:rPr>
              <a:t>?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What does music evoke in or communicate to us</a:t>
            </a:r>
            <a:r>
              <a:rPr lang="en-US" dirty="0" smtClean="0">
                <a:latin typeface="Arial"/>
                <a:cs typeface="Arial"/>
              </a:rPr>
              <a:t>?</a:t>
            </a:r>
            <a:endParaRPr lang="en-US" dirty="0">
              <a:latin typeface="Arial"/>
              <a:cs typeface="Arial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 What the music evokes?</a:t>
            </a:r>
          </a:p>
        </p:txBody>
      </p:sp>
    </p:spTree>
    <p:extLst>
      <p:ext uri="{BB962C8B-B14F-4D97-AF65-F5344CB8AC3E}">
        <p14:creationId xmlns:p14="http://schemas.microsoft.com/office/powerpoint/2010/main" val="4034167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447" y="1601865"/>
            <a:ext cx="8592168" cy="4061885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1980s – number of films scored with popular music rose dramatically; as have the number of female narrative agents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“They suggest that compiled scores, at least, require new approaches that stage productive critiques of both popular music studies and feminist film theory.” (p. 61</a:t>
            </a:r>
            <a:r>
              <a:rPr lang="en-US" sz="2800" dirty="0" smtClean="0">
                <a:latin typeface="Arial"/>
                <a:cs typeface="Arial"/>
              </a:rPr>
              <a:t>)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7447" y="731468"/>
            <a:ext cx="87565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A Woman Scored:</a:t>
            </a:r>
            <a:endParaRPr lang="en-US" sz="3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310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447" y="1361587"/>
            <a:ext cx="8592168" cy="4885699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Theories of identification: Marxist popular music studies (</a:t>
            </a:r>
            <a:r>
              <a:rPr lang="en-US" sz="2800" dirty="0" err="1">
                <a:latin typeface="Arial"/>
                <a:cs typeface="Arial"/>
              </a:rPr>
              <a:t>Frith</a:t>
            </a:r>
            <a:r>
              <a:rPr lang="en-US" sz="2800" dirty="0">
                <a:latin typeface="Arial"/>
                <a:cs typeface="Arial"/>
              </a:rPr>
              <a:t>) and psychoanalytic feminist film theory (de </a:t>
            </a:r>
            <a:r>
              <a:rPr lang="en-US" sz="2800" dirty="0" err="1">
                <a:latin typeface="Arial"/>
                <a:cs typeface="Arial"/>
              </a:rPr>
              <a:t>Lauretis</a:t>
            </a:r>
            <a:r>
              <a:rPr lang="en-US" sz="2800" dirty="0">
                <a:latin typeface="Arial"/>
                <a:cs typeface="Arial"/>
              </a:rPr>
              <a:t>)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Issues around desire and fantasy (in filmic texts), agency and intentionality (in audiences for popular music) – both are necessary in understanding film music identification processes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8830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2145</TotalTime>
  <Words>1251</Words>
  <Application>Microsoft Macintosh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Pitzer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OFF-SCREEN</dc:title>
  <dc:creator>localuser</dc:creator>
  <cp:lastModifiedBy>Info Tech</cp:lastModifiedBy>
  <cp:revision>99</cp:revision>
  <dcterms:created xsi:type="dcterms:W3CDTF">2010-12-29T21:54:42Z</dcterms:created>
  <dcterms:modified xsi:type="dcterms:W3CDTF">2013-11-19T20:53:16Z</dcterms:modified>
</cp:coreProperties>
</file>