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4" r:id="rId3"/>
    <p:sldId id="265" r:id="rId4"/>
    <p:sldId id="266" r:id="rId5"/>
    <p:sldId id="267" r:id="rId6"/>
    <p:sldId id="268" r:id="rId7"/>
    <p:sldId id="279" r:id="rId8"/>
    <p:sldId id="271" r:id="rId9"/>
    <p:sldId id="280" r:id="rId10"/>
    <p:sldId id="281" r:id="rId11"/>
    <p:sldId id="277" r:id="rId12"/>
    <p:sldId id="283" r:id="rId13"/>
    <p:sldId id="282" r:id="rId14"/>
    <p:sldId id="285" r:id="rId15"/>
    <p:sldId id="284" r:id="rId16"/>
    <p:sldId id="278" r:id="rId17"/>
    <p:sldId id="291" r:id="rId18"/>
    <p:sldId id="295" r:id="rId19"/>
    <p:sldId id="292" r:id="rId20"/>
    <p:sldId id="287" r:id="rId21"/>
    <p:sldId id="290" r:id="rId22"/>
    <p:sldId id="288" r:id="rId23"/>
    <p:sldId id="289" r:id="rId24"/>
    <p:sldId id="29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2" d="100"/>
          <a:sy n="112" d="100"/>
        </p:scale>
        <p:origin x="-3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602E06-6383-CD41-A89C-C18DB2948F67}" type="datetimeFigureOut">
              <a:rPr lang="en-US" smtClean="0"/>
              <a:pPr/>
              <a:t>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02E06-6383-CD41-A89C-C18DB2948F67}" type="datetimeFigureOut">
              <a:rPr lang="en-US" smtClean="0"/>
              <a:pPr/>
              <a:t>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02E06-6383-CD41-A89C-C18DB2948F67}" type="datetimeFigureOut">
              <a:rPr lang="en-US" smtClean="0"/>
              <a:pPr/>
              <a:t>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02E06-6383-CD41-A89C-C18DB2948F67}" type="datetimeFigureOut">
              <a:rPr lang="en-US" smtClean="0"/>
              <a:pPr/>
              <a:t>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602E06-6383-CD41-A89C-C18DB2948F67}" type="datetimeFigureOut">
              <a:rPr lang="en-US" smtClean="0"/>
              <a:pPr/>
              <a:t>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602E06-6383-CD41-A89C-C18DB2948F67}" type="datetimeFigureOut">
              <a:rPr lang="en-US" smtClean="0"/>
              <a:pPr/>
              <a:t>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602E06-6383-CD41-A89C-C18DB2948F67}" type="datetimeFigureOut">
              <a:rPr lang="en-US" smtClean="0"/>
              <a:pPr/>
              <a:t>2/5/15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602E06-6383-CD41-A89C-C18DB2948F67}" type="datetimeFigureOut">
              <a:rPr lang="en-US" smtClean="0"/>
              <a:pPr/>
              <a:t>2/5/15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02E06-6383-CD41-A89C-C18DB2948F67}" type="datetimeFigureOut">
              <a:rPr lang="en-US" smtClean="0"/>
              <a:pPr/>
              <a:t>2/5/15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02E06-6383-CD41-A89C-C18DB2948F67}" type="datetimeFigureOut">
              <a:rPr lang="en-US" smtClean="0"/>
              <a:pPr/>
              <a:t>2/5/15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AD372-DC91-424A-9BC0-BEF46D0A27C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g"/><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institut-lumiere.org/english/lumiere/cinematographe.html" TargetMode="External"/><Relationship Id="rId4" Type="http://schemas.openxmlformats.org/officeDocument/2006/relationships/hyperlink" Target="http://www.youtube.com/watch?v=uRqQhUQTaUc" TargetMode="External"/><Relationship Id="rId5" Type="http://schemas.openxmlformats.org/officeDocument/2006/relationships/hyperlink" Target="http://www.youtube.com/watch?v=zaSrPUCFryU" TargetMode="External"/><Relationship Id="rId1" Type="http://schemas.openxmlformats.org/officeDocument/2006/relationships/slideLayout" Target="../slideLayouts/slideLayout1.xml"/><Relationship Id="rId2" Type="http://schemas.openxmlformats.org/officeDocument/2006/relationships/hyperlink" Target="http://www.youtube.com/watch?v=q7iticaveQk"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g"/><Relationship Id="rId3"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g"/><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20580"/>
            <a:ext cx="7772400" cy="1470025"/>
          </a:xfrm>
        </p:spPr>
        <p:txBody>
          <a:bodyPr/>
          <a:lstStyle/>
          <a:p>
            <a:r>
              <a:rPr lang="en-US" b="1" dirty="0">
                <a:latin typeface="Arial"/>
                <a:cs typeface="Arial"/>
              </a:rPr>
              <a:t>I. ‘Silent’ to Sound Cinema</a:t>
            </a:r>
          </a:p>
        </p:txBody>
      </p:sp>
      <p:sp>
        <p:nvSpPr>
          <p:cNvPr id="3" name="Subtitle 2"/>
          <p:cNvSpPr>
            <a:spLocks noGrp="1"/>
          </p:cNvSpPr>
          <p:nvPr>
            <p:ph type="subTitle" idx="1"/>
          </p:nvPr>
        </p:nvSpPr>
        <p:spPr>
          <a:xfrm>
            <a:off x="915631" y="3590605"/>
            <a:ext cx="7285663" cy="1480426"/>
          </a:xfrm>
        </p:spPr>
        <p:txBody>
          <a:bodyPr>
            <a:normAutofit/>
          </a:bodyPr>
          <a:lstStyle/>
          <a:p>
            <a:r>
              <a:rPr lang="en-US" sz="4000" b="1" dirty="0" smtClean="0">
                <a:latin typeface="Arial"/>
                <a:cs typeface="Arial"/>
              </a:rPr>
              <a:t>2. Silent </a:t>
            </a:r>
            <a:r>
              <a:rPr lang="en-US" sz="4000" b="1" dirty="0">
                <a:latin typeface="Arial"/>
                <a:cs typeface="Arial"/>
              </a:rPr>
              <a:t>Film Sound</a:t>
            </a:r>
          </a:p>
          <a:p>
            <a:endParaRPr lang="en-US" sz="4000" b="1" dirty="0" smtClean="0">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1982" y="5588000"/>
            <a:ext cx="7653836" cy="750456"/>
          </a:xfrm>
        </p:spPr>
        <p:txBody>
          <a:bodyPr>
            <a:normAutofit/>
          </a:bodyPr>
          <a:lstStyle/>
          <a:p>
            <a:r>
              <a:rPr lang="en-US" b="1" dirty="0" err="1" smtClean="0">
                <a:latin typeface="Arial"/>
                <a:cs typeface="Arial"/>
              </a:rPr>
              <a:t>Cinematographe</a:t>
            </a:r>
            <a:r>
              <a:rPr lang="en-US" b="1" dirty="0" smtClean="0">
                <a:latin typeface="Arial"/>
                <a:cs typeface="Arial"/>
              </a:rPr>
              <a:t>, as projector</a:t>
            </a:r>
            <a:endParaRPr lang="en-US" b="1" dirty="0">
              <a:latin typeface="Arial"/>
              <a:cs typeface="Arial"/>
            </a:endParaRPr>
          </a:p>
        </p:txBody>
      </p:sp>
      <p:pic>
        <p:nvPicPr>
          <p:cNvPr id="4" name="Picture 3" descr="Cinematographe-Projec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8454" y="794329"/>
            <a:ext cx="3267364" cy="4574310"/>
          </a:xfrm>
          <a:prstGeom prst="rect">
            <a:avLst/>
          </a:prstGeom>
        </p:spPr>
      </p:pic>
      <p:pic>
        <p:nvPicPr>
          <p:cNvPr id="5" name="Picture 4" descr="cinematograph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982" y="794329"/>
            <a:ext cx="3724042" cy="4574310"/>
          </a:xfrm>
          <a:prstGeom prst="rect">
            <a:avLst/>
          </a:prstGeom>
        </p:spPr>
      </p:pic>
    </p:spTree>
    <p:extLst>
      <p:ext uri="{BB962C8B-B14F-4D97-AF65-F5344CB8AC3E}">
        <p14:creationId xmlns:p14="http://schemas.microsoft.com/office/powerpoint/2010/main" val="21302618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5986319"/>
            <a:ext cx="6293760" cy="750456"/>
          </a:xfrm>
        </p:spPr>
        <p:txBody>
          <a:bodyPr/>
          <a:lstStyle/>
          <a:p>
            <a:r>
              <a:rPr lang="en-US" b="1" dirty="0" err="1" smtClean="0">
                <a:latin typeface="Arial"/>
                <a:cs typeface="Arial"/>
              </a:rPr>
              <a:t>Biograph</a:t>
            </a:r>
            <a:endParaRPr lang="en-US" b="1" dirty="0">
              <a:latin typeface="Arial"/>
              <a:cs typeface="Arial"/>
            </a:endParaRPr>
          </a:p>
        </p:txBody>
      </p:sp>
      <p:pic>
        <p:nvPicPr>
          <p:cNvPr id="5" name="Picture 4" descr="biograp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325950"/>
            <a:ext cx="6293760" cy="5556460"/>
          </a:xfrm>
          <a:prstGeom prst="rect">
            <a:avLst/>
          </a:prstGeom>
        </p:spPr>
      </p:pic>
    </p:spTree>
    <p:extLst>
      <p:ext uri="{BB962C8B-B14F-4D97-AF65-F5344CB8AC3E}">
        <p14:creationId xmlns:p14="http://schemas.microsoft.com/office/powerpoint/2010/main" val="62463474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92241" y="4976089"/>
            <a:ext cx="8596908" cy="750456"/>
          </a:xfrm>
        </p:spPr>
        <p:txBody>
          <a:bodyPr>
            <a:normAutofit/>
          </a:bodyPr>
          <a:lstStyle/>
          <a:p>
            <a:r>
              <a:rPr lang="en-US" b="1" dirty="0" err="1" smtClean="0">
                <a:latin typeface="Arial"/>
                <a:cs typeface="Arial"/>
              </a:rPr>
              <a:t>Eidoloscope</a:t>
            </a:r>
            <a:r>
              <a:rPr lang="en-US" b="1" dirty="0" smtClean="0">
                <a:latin typeface="Arial"/>
                <a:cs typeface="Arial"/>
              </a:rPr>
              <a:t> and </a:t>
            </a:r>
            <a:r>
              <a:rPr lang="en-US" b="1" dirty="0" err="1" smtClean="0">
                <a:latin typeface="Arial"/>
                <a:cs typeface="Arial"/>
              </a:rPr>
              <a:t>Panoptikon</a:t>
            </a:r>
            <a:endParaRPr lang="en-US" b="1" dirty="0">
              <a:latin typeface="Arial"/>
              <a:cs typeface="Arial"/>
            </a:endParaRPr>
          </a:p>
        </p:txBody>
      </p:sp>
      <p:pic>
        <p:nvPicPr>
          <p:cNvPr id="4" name="Picture 3" descr="panoptik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3819" y="1637468"/>
            <a:ext cx="6395330" cy="2857884"/>
          </a:xfrm>
          <a:prstGeom prst="rect">
            <a:avLst/>
          </a:prstGeom>
        </p:spPr>
      </p:pic>
      <p:pic>
        <p:nvPicPr>
          <p:cNvPr id="5" name="Picture 4" descr="eidoloscop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241" y="1637468"/>
            <a:ext cx="1951526" cy="2857884"/>
          </a:xfrm>
          <a:prstGeom prst="rect">
            <a:avLst/>
          </a:prstGeom>
        </p:spPr>
      </p:pic>
    </p:spTree>
    <p:extLst>
      <p:ext uri="{BB962C8B-B14F-4D97-AF65-F5344CB8AC3E}">
        <p14:creationId xmlns:p14="http://schemas.microsoft.com/office/powerpoint/2010/main" val="27831335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5380182"/>
            <a:ext cx="6400800" cy="750456"/>
          </a:xfrm>
        </p:spPr>
        <p:txBody>
          <a:bodyPr/>
          <a:lstStyle/>
          <a:p>
            <a:r>
              <a:rPr lang="en-US" b="1" dirty="0" err="1" smtClean="0">
                <a:latin typeface="Arial"/>
                <a:cs typeface="Arial"/>
              </a:rPr>
              <a:t>Phantoscope</a:t>
            </a:r>
            <a:endParaRPr lang="en-US" b="1" dirty="0">
              <a:latin typeface="Arial"/>
              <a:cs typeface="Arial"/>
            </a:endParaRPr>
          </a:p>
        </p:txBody>
      </p:sp>
      <p:pic>
        <p:nvPicPr>
          <p:cNvPr id="4" name="Picture 3" descr="phantascop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095454"/>
            <a:ext cx="6731000" cy="4040662"/>
          </a:xfrm>
          <a:prstGeom prst="rect">
            <a:avLst/>
          </a:prstGeom>
        </p:spPr>
      </p:pic>
    </p:spTree>
    <p:extLst>
      <p:ext uri="{BB962C8B-B14F-4D97-AF65-F5344CB8AC3E}">
        <p14:creationId xmlns:p14="http://schemas.microsoft.com/office/powerpoint/2010/main" val="509516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098636" y="4768271"/>
            <a:ext cx="5045364" cy="750456"/>
          </a:xfrm>
        </p:spPr>
        <p:txBody>
          <a:bodyPr/>
          <a:lstStyle/>
          <a:p>
            <a:pPr algn="l"/>
            <a:r>
              <a:rPr lang="en-US" b="1" dirty="0" err="1" smtClean="0">
                <a:latin typeface="Arial"/>
                <a:cs typeface="Arial"/>
              </a:rPr>
              <a:t>Theatrograph</a:t>
            </a:r>
            <a:endParaRPr lang="en-US" b="1" dirty="0">
              <a:latin typeface="Arial"/>
              <a:cs typeface="Arial"/>
            </a:endParaRPr>
          </a:p>
        </p:txBody>
      </p:sp>
      <p:pic>
        <p:nvPicPr>
          <p:cNvPr id="3" name="Picture 2" descr="theatrograp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818" y="427182"/>
            <a:ext cx="3024909" cy="6049818"/>
          </a:xfrm>
          <a:prstGeom prst="rect">
            <a:avLst/>
          </a:prstGeom>
        </p:spPr>
      </p:pic>
    </p:spTree>
    <p:extLst>
      <p:ext uri="{BB962C8B-B14F-4D97-AF65-F5344CB8AC3E}">
        <p14:creationId xmlns:p14="http://schemas.microsoft.com/office/powerpoint/2010/main" val="345472305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5882410"/>
            <a:ext cx="6400800" cy="750456"/>
          </a:xfrm>
        </p:spPr>
        <p:txBody>
          <a:bodyPr/>
          <a:lstStyle/>
          <a:p>
            <a:r>
              <a:rPr lang="en-US" b="1" dirty="0" err="1" smtClean="0">
                <a:latin typeface="Arial"/>
                <a:cs typeface="Arial"/>
              </a:rPr>
              <a:t>Kinetographic</a:t>
            </a:r>
            <a:r>
              <a:rPr lang="en-US" b="1" dirty="0" smtClean="0">
                <a:latin typeface="Arial"/>
                <a:cs typeface="Arial"/>
              </a:rPr>
              <a:t> theatre</a:t>
            </a:r>
            <a:endParaRPr lang="en-US" b="1" dirty="0">
              <a:latin typeface="Arial"/>
              <a:cs typeface="Arial"/>
            </a:endParaRPr>
          </a:p>
        </p:txBody>
      </p:sp>
      <p:pic>
        <p:nvPicPr>
          <p:cNvPr id="3" name="Picture 2" descr="kinetograhic theat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359434"/>
            <a:ext cx="6705600" cy="5522976"/>
          </a:xfrm>
          <a:prstGeom prst="rect">
            <a:avLst/>
          </a:prstGeom>
        </p:spPr>
      </p:pic>
    </p:spTree>
    <p:extLst>
      <p:ext uri="{BB962C8B-B14F-4D97-AF65-F5344CB8AC3E}">
        <p14:creationId xmlns:p14="http://schemas.microsoft.com/office/powerpoint/2010/main" val="148952890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073727" y="5876637"/>
            <a:ext cx="6938818" cy="871684"/>
          </a:xfrm>
        </p:spPr>
        <p:txBody>
          <a:bodyPr>
            <a:noAutofit/>
          </a:bodyPr>
          <a:lstStyle/>
          <a:p>
            <a:r>
              <a:rPr lang="en-US" sz="2800" b="1" dirty="0" smtClean="0">
                <a:latin typeface="Arial"/>
                <a:cs typeface="Arial"/>
              </a:rPr>
              <a:t>Home projecting </a:t>
            </a:r>
            <a:r>
              <a:rPr lang="en-US" sz="2800" b="1" dirty="0" err="1" smtClean="0">
                <a:latin typeface="Arial"/>
                <a:cs typeface="Arial"/>
              </a:rPr>
              <a:t>Kinetoscope</a:t>
            </a:r>
            <a:r>
              <a:rPr lang="en-US" sz="2800" b="1" dirty="0" smtClean="0">
                <a:latin typeface="Arial"/>
                <a:cs typeface="Arial"/>
              </a:rPr>
              <a:t>, Edison publicity shot, 1912</a:t>
            </a:r>
            <a:endParaRPr lang="en-US" sz="2800" b="1" dirty="0">
              <a:latin typeface="Arial"/>
              <a:cs typeface="Arial"/>
            </a:endParaRPr>
          </a:p>
        </p:txBody>
      </p:sp>
      <p:pic>
        <p:nvPicPr>
          <p:cNvPr id="4" name="Picture 3" descr="Kinetoscope-hom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901" y="254000"/>
            <a:ext cx="6810497" cy="5518728"/>
          </a:xfrm>
          <a:prstGeom prst="rect">
            <a:avLst/>
          </a:prstGeom>
        </p:spPr>
      </p:pic>
    </p:spTree>
    <p:extLst>
      <p:ext uri="{BB962C8B-B14F-4D97-AF65-F5344CB8AC3E}">
        <p14:creationId xmlns:p14="http://schemas.microsoft.com/office/powerpoint/2010/main" val="18847015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5635" y="1185015"/>
            <a:ext cx="8358909" cy="5553364"/>
          </a:xfrm>
        </p:spPr>
        <p:txBody>
          <a:bodyPr>
            <a:noAutofit/>
          </a:bodyPr>
          <a:lstStyle/>
          <a:p>
            <a:pPr marL="457200" lvl="0" indent="-457200" algn="l">
              <a:buFont typeface="Arial"/>
              <a:buChar char="•"/>
            </a:pPr>
            <a:r>
              <a:rPr lang="en-US" sz="2200" dirty="0" smtClean="0">
                <a:latin typeface="Arial"/>
                <a:cs typeface="Arial"/>
              </a:rPr>
              <a:t>Music, sound effects, lectures</a:t>
            </a:r>
          </a:p>
          <a:p>
            <a:pPr marL="457200" lvl="0" indent="-457200" algn="l">
              <a:buFont typeface="Arial"/>
              <a:buChar char="•"/>
            </a:pPr>
            <a:r>
              <a:rPr lang="en-US" sz="2200" dirty="0" smtClean="0">
                <a:latin typeface="Arial"/>
                <a:cs typeface="Arial"/>
              </a:rPr>
              <a:t>Orchestra vs. sound effects</a:t>
            </a:r>
          </a:p>
          <a:p>
            <a:pPr marL="457200" indent="-457200" algn="l">
              <a:buFont typeface="Arial"/>
              <a:buChar char="•"/>
            </a:pPr>
            <a:r>
              <a:rPr lang="en-US" sz="2200" dirty="0" smtClean="0">
                <a:latin typeface="Arial"/>
                <a:cs typeface="Arial"/>
              </a:rPr>
              <a:t>Produced by </a:t>
            </a:r>
            <a:r>
              <a:rPr lang="en-US" sz="2200" dirty="0">
                <a:latin typeface="Arial"/>
                <a:cs typeface="Arial"/>
              </a:rPr>
              <a:t>live orchestra, stagehands, phonographic recordings, or human voice</a:t>
            </a:r>
          </a:p>
          <a:p>
            <a:pPr marL="457200" indent="-457200" algn="l">
              <a:buFont typeface="Arial"/>
              <a:buChar char="•"/>
            </a:pPr>
            <a:r>
              <a:rPr lang="en-US" sz="2200" dirty="0">
                <a:latin typeface="Arial"/>
                <a:cs typeface="Arial"/>
              </a:rPr>
              <a:t>Filmic accompaniment from dance music, marches, light classical selections, and popular </a:t>
            </a:r>
            <a:r>
              <a:rPr lang="en-US" sz="2200" dirty="0" smtClean="0">
                <a:latin typeface="Arial"/>
                <a:cs typeface="Arial"/>
              </a:rPr>
              <a:t>songs</a:t>
            </a:r>
          </a:p>
          <a:p>
            <a:pPr marL="457200" indent="-457200" algn="l">
              <a:buFont typeface="Arial"/>
              <a:buChar char="•"/>
            </a:pPr>
            <a:r>
              <a:rPr lang="en-US" sz="2200" dirty="0" smtClean="0">
                <a:latin typeface="Arial"/>
                <a:cs typeface="Arial"/>
              </a:rPr>
              <a:t>Audience</a:t>
            </a:r>
          </a:p>
          <a:p>
            <a:pPr marL="457200" indent="-457200" algn="l">
              <a:buFont typeface="Arial"/>
              <a:buChar char="•"/>
            </a:pPr>
            <a:r>
              <a:rPr lang="en-US" sz="2200" dirty="0" smtClean="0">
                <a:latin typeface="Arial"/>
                <a:cs typeface="Arial"/>
              </a:rPr>
              <a:t>Silence</a:t>
            </a:r>
          </a:p>
          <a:p>
            <a:pPr marL="457200" indent="-457200" algn="l">
              <a:buFont typeface="Arial"/>
              <a:buChar char="•"/>
            </a:pPr>
            <a:r>
              <a:rPr lang="en-US" sz="2200" dirty="0" smtClean="0">
                <a:latin typeface="Arial"/>
                <a:cs typeface="Arial"/>
              </a:rPr>
              <a:t>Projectors</a:t>
            </a:r>
          </a:p>
          <a:p>
            <a:pPr marL="457200" indent="-457200" algn="l">
              <a:buFont typeface="Arial"/>
              <a:buChar char="•"/>
            </a:pPr>
            <a:r>
              <a:rPr lang="en-US" sz="2200" dirty="0" smtClean="0">
                <a:latin typeface="Arial"/>
                <a:cs typeface="Arial"/>
              </a:rPr>
              <a:t>Other forms of entertainment</a:t>
            </a:r>
          </a:p>
          <a:p>
            <a:pPr marL="457200" indent="-457200" algn="l">
              <a:buFont typeface="Arial"/>
              <a:buChar char="•"/>
            </a:pPr>
            <a:r>
              <a:rPr lang="en-US" sz="2200" dirty="0" smtClean="0">
                <a:latin typeface="Arial"/>
                <a:cs typeface="Arial"/>
              </a:rPr>
              <a:t>Cue-sound aesthetic</a:t>
            </a:r>
          </a:p>
          <a:p>
            <a:pPr marL="457200" indent="-457200" algn="l">
              <a:buFont typeface="Arial"/>
              <a:buChar char="•"/>
            </a:pPr>
            <a:r>
              <a:rPr lang="en-US" sz="2200" dirty="0" smtClean="0">
                <a:latin typeface="Arial"/>
                <a:cs typeface="Arial"/>
              </a:rPr>
              <a:t>Semi-synchronization</a:t>
            </a:r>
          </a:p>
          <a:p>
            <a:pPr marL="457200" indent="-457200" algn="l">
              <a:buFont typeface="Arial"/>
              <a:buChar char="•"/>
            </a:pPr>
            <a:r>
              <a:rPr lang="en-US" sz="2200" dirty="0">
                <a:latin typeface="Arial"/>
                <a:cs typeface="Arial"/>
              </a:rPr>
              <a:t>A lack of accepted/standardized vocabulary to talk about sound film </a:t>
            </a:r>
          </a:p>
        </p:txBody>
      </p:sp>
      <p:sp>
        <p:nvSpPr>
          <p:cNvPr id="4" name="TextBox 3"/>
          <p:cNvSpPr txBox="1"/>
          <p:nvPr/>
        </p:nvSpPr>
        <p:spPr>
          <a:xfrm>
            <a:off x="311728" y="196272"/>
            <a:ext cx="7850908" cy="954107"/>
          </a:xfrm>
          <a:prstGeom prst="rect">
            <a:avLst/>
          </a:prstGeom>
          <a:noFill/>
        </p:spPr>
        <p:txBody>
          <a:bodyPr wrap="square" rtlCol="0">
            <a:spAutoFit/>
          </a:bodyPr>
          <a:lstStyle/>
          <a:p>
            <a:r>
              <a:rPr lang="en-US" sz="2800" b="1" dirty="0" smtClean="0">
                <a:latin typeface="Arial"/>
                <a:cs typeface="Arial"/>
              </a:rPr>
              <a:t>Sounds We Might Have Heard at Early Projection Films:</a:t>
            </a:r>
            <a:endParaRPr lang="en-US" sz="2800" b="1" dirty="0">
              <a:latin typeface="Arial"/>
              <a:cs typeface="Arial"/>
            </a:endParaRPr>
          </a:p>
        </p:txBody>
      </p:sp>
    </p:spTree>
    <p:extLst>
      <p:ext uri="{BB962C8B-B14F-4D97-AF65-F5344CB8AC3E}">
        <p14:creationId xmlns:p14="http://schemas.microsoft.com/office/powerpoint/2010/main" val="170395765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1" y="1443074"/>
            <a:ext cx="8197273" cy="5200329"/>
          </a:xfrm>
        </p:spPr>
        <p:txBody>
          <a:bodyPr>
            <a:normAutofit/>
          </a:bodyPr>
          <a:lstStyle/>
          <a:p>
            <a:pPr algn="l"/>
            <a:r>
              <a:rPr lang="en-US" sz="2400" dirty="0" smtClean="0">
                <a:latin typeface="Arial"/>
                <a:cs typeface="Arial"/>
                <a:hlinkClick r:id="rId2"/>
              </a:rPr>
              <a:t>The Stenographer’s Friend</a:t>
            </a:r>
            <a:r>
              <a:rPr lang="en-US" sz="2400" dirty="0" smtClean="0">
                <a:latin typeface="Arial"/>
                <a:cs typeface="Arial"/>
              </a:rPr>
              <a:t> </a:t>
            </a:r>
          </a:p>
          <a:p>
            <a:pPr algn="l"/>
            <a:r>
              <a:rPr lang="en-US" sz="2400" dirty="0" smtClean="0">
                <a:latin typeface="Arial"/>
                <a:cs typeface="Arial"/>
              </a:rPr>
              <a:t>(1910 Edison film promoting the use of the phonograph as a tool for dictation)</a:t>
            </a:r>
            <a:endParaRPr lang="en-US" sz="2400" dirty="0">
              <a:latin typeface="Arial"/>
              <a:cs typeface="Arial"/>
            </a:endParaRPr>
          </a:p>
          <a:p>
            <a:pPr algn="l"/>
            <a:r>
              <a:rPr lang="en-US" sz="2400" dirty="0" smtClean="0">
                <a:latin typeface="Arial"/>
                <a:cs typeface="Arial"/>
                <a:hlinkClick r:id="rId3"/>
              </a:rPr>
              <a:t>Cinematographe</a:t>
            </a:r>
            <a:r>
              <a:rPr lang="en-US" sz="2400" dirty="0">
                <a:latin typeface="Arial"/>
                <a:cs typeface="Arial"/>
              </a:rPr>
              <a:t> </a:t>
            </a:r>
            <a:r>
              <a:rPr lang="en-US" sz="2400" dirty="0" smtClean="0">
                <a:latin typeface="Arial"/>
                <a:cs typeface="Arial"/>
              </a:rPr>
              <a:t>(</a:t>
            </a:r>
            <a:r>
              <a:rPr lang="en-US" sz="2400" dirty="0" err="1" smtClean="0">
                <a:latin typeface="Arial"/>
                <a:cs typeface="Arial"/>
              </a:rPr>
              <a:t>Institut</a:t>
            </a:r>
            <a:r>
              <a:rPr lang="en-US" sz="2400" dirty="0" smtClean="0">
                <a:latin typeface="Arial"/>
                <a:cs typeface="Arial"/>
              </a:rPr>
              <a:t> </a:t>
            </a:r>
            <a:r>
              <a:rPr lang="en-US" sz="2400" dirty="0" err="1" smtClean="0">
                <a:latin typeface="Arial"/>
                <a:cs typeface="Arial"/>
              </a:rPr>
              <a:t>Lumiere’s</a:t>
            </a:r>
            <a:r>
              <a:rPr lang="en-US" sz="2400" dirty="0" smtClean="0">
                <a:latin typeface="Arial"/>
                <a:cs typeface="Arial"/>
              </a:rPr>
              <a:t> demonstration of the operation of the </a:t>
            </a:r>
            <a:r>
              <a:rPr lang="en-US" sz="2400" dirty="0" err="1" smtClean="0">
                <a:latin typeface="Arial"/>
                <a:cs typeface="Arial"/>
              </a:rPr>
              <a:t>Cinematographe</a:t>
            </a:r>
            <a:r>
              <a:rPr lang="en-US" sz="2400" dirty="0" smtClean="0">
                <a:latin typeface="Arial"/>
                <a:cs typeface="Arial"/>
              </a:rPr>
              <a:t>) </a:t>
            </a:r>
          </a:p>
          <a:p>
            <a:pPr algn="l"/>
            <a:r>
              <a:rPr lang="en-US" sz="2400" dirty="0" smtClean="0">
                <a:latin typeface="Arial"/>
                <a:cs typeface="Arial"/>
                <a:hlinkClick r:id="rId4"/>
              </a:rPr>
              <a:t>Lecture/Demonstration</a:t>
            </a:r>
            <a:r>
              <a:rPr lang="en-US" sz="2400" dirty="0" smtClean="0">
                <a:latin typeface="Arial"/>
                <a:cs typeface="Arial"/>
              </a:rPr>
              <a:t> (1912 Edison film similar to the one mentioned by Altman)</a:t>
            </a:r>
            <a:endParaRPr lang="en-US" sz="2400" dirty="0">
              <a:latin typeface="Arial"/>
              <a:cs typeface="Arial"/>
            </a:endParaRPr>
          </a:p>
          <a:p>
            <a:pPr algn="l"/>
            <a:r>
              <a:rPr lang="en-US" sz="2400" dirty="0" smtClean="0">
                <a:latin typeface="Arial"/>
                <a:cs typeface="Arial"/>
                <a:hlinkClick r:id="rId5"/>
              </a:rPr>
              <a:t>Dickson Experimental Sound Film </a:t>
            </a:r>
            <a:r>
              <a:rPr lang="en-US" sz="2400" dirty="0" smtClean="0">
                <a:latin typeface="Arial"/>
                <a:cs typeface="Arial"/>
              </a:rPr>
              <a:t>(1984-5 One of the first Edison experiments with live-recorded sound)</a:t>
            </a:r>
          </a:p>
          <a:p>
            <a:pPr algn="l"/>
            <a:endParaRPr lang="en-US" dirty="0">
              <a:latin typeface="Arial"/>
              <a:cs typeface="Arial"/>
            </a:endParaRPr>
          </a:p>
          <a:p>
            <a:pPr algn="l"/>
            <a:r>
              <a:rPr lang="en-US" dirty="0" smtClean="0">
                <a:latin typeface="Arial"/>
                <a:cs typeface="Arial"/>
              </a:rPr>
              <a:t> </a:t>
            </a:r>
            <a:endParaRPr lang="en-US" dirty="0">
              <a:latin typeface="Arial"/>
              <a:cs typeface="Arial"/>
            </a:endParaRPr>
          </a:p>
        </p:txBody>
      </p:sp>
      <p:sp>
        <p:nvSpPr>
          <p:cNvPr id="2" name="TextBox 1"/>
          <p:cNvSpPr txBox="1"/>
          <p:nvPr/>
        </p:nvSpPr>
        <p:spPr>
          <a:xfrm>
            <a:off x="334819" y="623561"/>
            <a:ext cx="8428182" cy="646331"/>
          </a:xfrm>
          <a:prstGeom prst="rect">
            <a:avLst/>
          </a:prstGeom>
          <a:noFill/>
        </p:spPr>
        <p:txBody>
          <a:bodyPr wrap="square" rtlCol="0">
            <a:spAutoFit/>
          </a:bodyPr>
          <a:lstStyle/>
          <a:p>
            <a:r>
              <a:rPr lang="en-US" sz="3600" b="1" dirty="0" smtClean="0">
                <a:latin typeface="Arial"/>
                <a:cs typeface="Arial"/>
              </a:rPr>
              <a:t>Films From</a:t>
            </a:r>
            <a:r>
              <a:rPr lang="en-US" sz="3600" b="1" smtClean="0">
                <a:latin typeface="Arial"/>
                <a:cs typeface="Arial"/>
              </a:rPr>
              <a:t>/About </a:t>
            </a:r>
            <a:r>
              <a:rPr lang="en-US" sz="3600" b="1" dirty="0" smtClean="0">
                <a:latin typeface="Arial"/>
                <a:cs typeface="Arial"/>
              </a:rPr>
              <a:t>This Period:</a:t>
            </a:r>
            <a:endParaRPr lang="en-US" sz="3600" b="1" dirty="0">
              <a:latin typeface="Arial"/>
              <a:cs typeface="Arial"/>
            </a:endParaRPr>
          </a:p>
        </p:txBody>
      </p:sp>
    </p:spTree>
    <p:extLst>
      <p:ext uri="{BB962C8B-B14F-4D97-AF65-F5344CB8AC3E}">
        <p14:creationId xmlns:p14="http://schemas.microsoft.com/office/powerpoint/2010/main" val="159877920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5635" y="1289501"/>
            <a:ext cx="8358909" cy="5222712"/>
          </a:xfrm>
        </p:spPr>
        <p:txBody>
          <a:bodyPr>
            <a:noAutofit/>
          </a:bodyPr>
          <a:lstStyle/>
          <a:p>
            <a:pPr marL="457200" indent="-457200" algn="l">
              <a:buFont typeface="Arial"/>
              <a:buChar char="•"/>
            </a:pPr>
            <a:r>
              <a:rPr lang="en-US" sz="2200" dirty="0">
                <a:latin typeface="Arial"/>
                <a:cs typeface="Arial"/>
              </a:rPr>
              <a:t>Early film scores - “special music” or “special cuts” created by the filmmaker/producers as a part of the film </a:t>
            </a:r>
            <a:r>
              <a:rPr lang="en-US" sz="2200" dirty="0" smtClean="0">
                <a:latin typeface="Arial"/>
                <a:cs typeface="Arial"/>
              </a:rPr>
              <a:t>package</a:t>
            </a:r>
            <a:endParaRPr lang="en-US" sz="2200" dirty="0" smtClean="0">
              <a:latin typeface="Arial"/>
              <a:cs typeface="Arial"/>
            </a:endParaRPr>
          </a:p>
          <a:p>
            <a:pPr marL="457200" indent="-457200" algn="l">
              <a:buFont typeface="Arial"/>
              <a:buChar char="•"/>
            </a:pPr>
            <a:endParaRPr lang="en-US" sz="2200" dirty="0">
              <a:latin typeface="Arial"/>
              <a:cs typeface="Arial"/>
            </a:endParaRPr>
          </a:p>
          <a:p>
            <a:pPr marL="457200" indent="-457200" algn="l">
              <a:buFont typeface="Arial"/>
              <a:buChar char="•"/>
            </a:pPr>
            <a:r>
              <a:rPr lang="en-US" sz="2200" dirty="0" smtClean="0">
                <a:latin typeface="Arial"/>
                <a:cs typeface="Arial"/>
              </a:rPr>
              <a:t>Arrangements for piano or small orchestra, to match filmic scenarios</a:t>
            </a:r>
          </a:p>
          <a:p>
            <a:pPr marL="457200" indent="-457200" algn="l">
              <a:buFont typeface="Arial"/>
              <a:buChar char="•"/>
            </a:pPr>
            <a:endParaRPr lang="en-US" sz="2200" dirty="0">
              <a:latin typeface="Arial"/>
              <a:cs typeface="Arial"/>
            </a:endParaRPr>
          </a:p>
          <a:p>
            <a:pPr marL="457200" indent="-457200" algn="l">
              <a:buFont typeface="Arial"/>
              <a:buChar char="•"/>
            </a:pPr>
            <a:r>
              <a:rPr lang="en-US" sz="2200" dirty="0" smtClean="0">
                <a:latin typeface="Arial"/>
                <a:cs typeface="Arial"/>
              </a:rPr>
              <a:t>Communicative value and audience education</a:t>
            </a:r>
          </a:p>
          <a:p>
            <a:pPr marL="457200" indent="-457200" algn="l">
              <a:buFont typeface="Arial"/>
              <a:buChar char="•"/>
            </a:pPr>
            <a:endParaRPr lang="en-US" sz="2200" dirty="0" smtClean="0">
              <a:latin typeface="Arial"/>
              <a:cs typeface="Arial"/>
            </a:endParaRPr>
          </a:p>
          <a:p>
            <a:pPr marL="457200" lvl="0" indent="-457200" algn="l">
              <a:buFont typeface="Arial"/>
              <a:buChar char="•"/>
            </a:pPr>
            <a:r>
              <a:rPr lang="en-US" sz="2200" dirty="0" smtClean="0">
                <a:latin typeface="Arial"/>
                <a:cs typeface="Arial"/>
              </a:rPr>
              <a:t>Film programs before 1912</a:t>
            </a:r>
            <a:r>
              <a:rPr lang="en-US" sz="2200" dirty="0">
                <a:latin typeface="Arial"/>
                <a:cs typeface="Arial"/>
              </a:rPr>
              <a:t> </a:t>
            </a:r>
            <a:r>
              <a:rPr lang="en-US" sz="2200" dirty="0" smtClean="0">
                <a:latin typeface="Arial"/>
                <a:cs typeface="Arial"/>
              </a:rPr>
              <a:t>- several </a:t>
            </a:r>
            <a:r>
              <a:rPr lang="en-US" sz="2200" dirty="0">
                <a:latin typeface="Arial"/>
                <a:cs typeface="Arial"/>
              </a:rPr>
              <a:t>short films, </a:t>
            </a:r>
            <a:r>
              <a:rPr lang="en-US" sz="2200" dirty="0" smtClean="0">
                <a:latin typeface="Arial"/>
                <a:cs typeface="Arial"/>
              </a:rPr>
              <a:t>illustrated songs, </a:t>
            </a:r>
            <a:r>
              <a:rPr lang="en-US" sz="2200" dirty="0">
                <a:latin typeface="Arial"/>
                <a:cs typeface="Arial"/>
              </a:rPr>
              <a:t>and vaudeville </a:t>
            </a:r>
            <a:r>
              <a:rPr lang="en-US" sz="2200" dirty="0" smtClean="0">
                <a:latin typeface="Arial"/>
                <a:cs typeface="Arial"/>
              </a:rPr>
              <a:t>acts</a:t>
            </a:r>
          </a:p>
          <a:p>
            <a:pPr marL="457200" lvl="0" indent="-457200" algn="l">
              <a:buFont typeface="Arial"/>
              <a:buChar char="•"/>
            </a:pPr>
            <a:endParaRPr lang="en-US" sz="2200" dirty="0" smtClean="0">
              <a:latin typeface="Arial"/>
              <a:cs typeface="Arial"/>
            </a:endParaRPr>
          </a:p>
          <a:p>
            <a:pPr marL="457200" indent="-457200" algn="l">
              <a:buFont typeface="Arial"/>
              <a:buChar char="•"/>
            </a:pPr>
            <a:r>
              <a:rPr lang="en-US" sz="2200" dirty="0" smtClean="0">
                <a:latin typeface="Arial"/>
                <a:cs typeface="Arial"/>
              </a:rPr>
              <a:t>Early teens (“golden era” of silent film music) – explosion of theater construction; picture palaces; blockbuster films of 1915-16 season</a:t>
            </a:r>
          </a:p>
        </p:txBody>
      </p:sp>
      <p:sp>
        <p:nvSpPr>
          <p:cNvPr id="4" name="TextBox 3"/>
          <p:cNvSpPr txBox="1"/>
          <p:nvPr/>
        </p:nvSpPr>
        <p:spPr>
          <a:xfrm>
            <a:off x="0" y="358486"/>
            <a:ext cx="9144000" cy="646331"/>
          </a:xfrm>
          <a:prstGeom prst="rect">
            <a:avLst/>
          </a:prstGeom>
          <a:noFill/>
        </p:spPr>
        <p:txBody>
          <a:bodyPr wrap="square" rtlCol="0">
            <a:spAutoFit/>
          </a:bodyPr>
          <a:lstStyle/>
          <a:p>
            <a:pPr algn="ctr"/>
            <a:r>
              <a:rPr lang="en-US" sz="3600" b="1" dirty="0" smtClean="0">
                <a:latin typeface="Arial"/>
                <a:cs typeface="Arial"/>
              </a:rPr>
              <a:t>Silent Film Music</a:t>
            </a:r>
            <a:endParaRPr lang="en-US" sz="3600" b="1" dirty="0">
              <a:latin typeface="Arial"/>
              <a:cs typeface="Arial"/>
            </a:endParaRPr>
          </a:p>
        </p:txBody>
      </p:sp>
    </p:spTree>
    <p:extLst>
      <p:ext uri="{BB962C8B-B14F-4D97-AF65-F5344CB8AC3E}">
        <p14:creationId xmlns:p14="http://schemas.microsoft.com/office/powerpoint/2010/main" val="576627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65" y="1639454"/>
            <a:ext cx="4260271" cy="5218546"/>
          </a:xfrm>
        </p:spPr>
        <p:txBody>
          <a:bodyPr>
            <a:normAutofit fontScale="70000" lnSpcReduction="20000"/>
          </a:bodyPr>
          <a:lstStyle/>
          <a:p>
            <a:endParaRPr lang="en-US" sz="4000" b="1" dirty="0">
              <a:latin typeface="Arial"/>
              <a:cs typeface="Arial"/>
            </a:endParaRPr>
          </a:p>
          <a:p>
            <a:pPr marL="571500" indent="-571500" algn="l">
              <a:buFont typeface="Arial"/>
              <a:buChar char="•"/>
            </a:pPr>
            <a:r>
              <a:rPr lang="en-US" sz="4000" dirty="0" smtClean="0">
                <a:latin typeface="Arial"/>
                <a:cs typeface="Arial"/>
              </a:rPr>
              <a:t>Professor in Cinema and Comparative literature at University of Iowa</a:t>
            </a:r>
          </a:p>
          <a:p>
            <a:pPr algn="l"/>
            <a:endParaRPr lang="en-US" sz="4000" dirty="0" smtClean="0">
              <a:latin typeface="Arial"/>
              <a:cs typeface="Arial"/>
            </a:endParaRPr>
          </a:p>
          <a:p>
            <a:pPr marL="571500" indent="-571500" algn="l">
              <a:buFont typeface="Arial"/>
              <a:buChar char="•"/>
            </a:pPr>
            <a:r>
              <a:rPr lang="en-US" sz="4000" dirty="0" smtClean="0">
                <a:latin typeface="Arial"/>
                <a:cs typeface="Arial"/>
              </a:rPr>
              <a:t>Also written books on the musical film genre, and edited a book on sound theory and practice that we will read from later this semester.</a:t>
            </a:r>
          </a:p>
          <a:p>
            <a:pPr marL="571500" indent="-571500" algn="l">
              <a:buFont typeface="Arial"/>
              <a:buChar char="•"/>
            </a:pPr>
            <a:endParaRPr lang="en-US" sz="4000" b="1" dirty="0" smtClean="0">
              <a:latin typeface="Arial"/>
              <a:cs typeface="Arial"/>
            </a:endParaRPr>
          </a:p>
          <a:p>
            <a:endParaRPr lang="en-US" sz="4000" b="1" dirty="0" smtClean="0">
              <a:latin typeface="Arial"/>
              <a:cs typeface="Arial"/>
            </a:endParaRPr>
          </a:p>
        </p:txBody>
      </p:sp>
      <p:pic>
        <p:nvPicPr>
          <p:cNvPr id="2" name="Picture 1" descr="Altman-withha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9728" y="689264"/>
            <a:ext cx="3925454" cy="2548102"/>
          </a:xfrm>
          <a:prstGeom prst="rect">
            <a:avLst/>
          </a:prstGeom>
        </p:spPr>
      </p:pic>
      <p:sp>
        <p:nvSpPr>
          <p:cNvPr id="4" name="TextBox 3"/>
          <p:cNvSpPr txBox="1"/>
          <p:nvPr/>
        </p:nvSpPr>
        <p:spPr>
          <a:xfrm>
            <a:off x="311728" y="542635"/>
            <a:ext cx="6811817" cy="769441"/>
          </a:xfrm>
          <a:prstGeom prst="rect">
            <a:avLst/>
          </a:prstGeom>
          <a:noFill/>
        </p:spPr>
        <p:txBody>
          <a:bodyPr wrap="square" rtlCol="0">
            <a:spAutoFit/>
          </a:bodyPr>
          <a:lstStyle/>
          <a:p>
            <a:r>
              <a:rPr lang="en-US" sz="4400" b="1" dirty="0" smtClean="0">
                <a:latin typeface="Arial"/>
                <a:cs typeface="Arial"/>
              </a:rPr>
              <a:t>Rick Altman</a:t>
            </a:r>
            <a:endParaRPr lang="en-US" sz="4400" b="1" dirty="0">
              <a:latin typeface="Arial"/>
              <a:cs typeface="Arial"/>
            </a:endParaRPr>
          </a:p>
        </p:txBody>
      </p:sp>
    </p:spTree>
    <p:extLst>
      <p:ext uri="{BB962C8B-B14F-4D97-AF65-F5344CB8AC3E}">
        <p14:creationId xmlns:p14="http://schemas.microsoft.com/office/powerpoint/2010/main" val="24315999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727" y="461817"/>
            <a:ext cx="8520545" cy="1077218"/>
          </a:xfrm>
          <a:prstGeom prst="rect">
            <a:avLst/>
          </a:prstGeom>
          <a:noFill/>
        </p:spPr>
        <p:txBody>
          <a:bodyPr wrap="square" rtlCol="0">
            <a:spAutoFit/>
          </a:bodyPr>
          <a:lstStyle/>
          <a:p>
            <a:pPr algn="ctr"/>
            <a:r>
              <a:rPr lang="en-US" sz="3200" b="1" dirty="0" smtClean="0">
                <a:latin typeface="Arial"/>
                <a:cs typeface="Arial"/>
              </a:rPr>
              <a:t>The Birth of A Nation (1915)</a:t>
            </a:r>
          </a:p>
          <a:p>
            <a:pPr algn="ctr"/>
            <a:r>
              <a:rPr lang="en-US" sz="3200" b="1" dirty="0" smtClean="0">
                <a:latin typeface="Arial"/>
                <a:cs typeface="Arial"/>
              </a:rPr>
              <a:t>Directed by D.W. Griffith</a:t>
            </a:r>
            <a:endParaRPr lang="en-US" sz="3200" b="1" dirty="0">
              <a:latin typeface="Arial"/>
              <a:cs typeface="Arial"/>
            </a:endParaRPr>
          </a:p>
        </p:txBody>
      </p:sp>
      <p:pic>
        <p:nvPicPr>
          <p:cNvPr id="6" name="Picture 5" descr="BON-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4181" y="1992411"/>
            <a:ext cx="2917179" cy="4242136"/>
          </a:xfrm>
          <a:prstGeom prst="rect">
            <a:avLst/>
          </a:prstGeom>
        </p:spPr>
      </p:pic>
      <p:pic>
        <p:nvPicPr>
          <p:cNvPr id="8" name="Picture 7" descr="griffit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301" y="2135909"/>
            <a:ext cx="4697699" cy="3763819"/>
          </a:xfrm>
          <a:prstGeom prst="rect">
            <a:avLst/>
          </a:prstGeom>
        </p:spPr>
      </p:pic>
    </p:spTree>
    <p:extLst>
      <p:ext uri="{BB962C8B-B14F-4D97-AF65-F5344CB8AC3E}">
        <p14:creationId xmlns:p14="http://schemas.microsoft.com/office/powerpoint/2010/main" val="272953634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65" y="1277503"/>
            <a:ext cx="5437908" cy="5218546"/>
          </a:xfrm>
        </p:spPr>
        <p:txBody>
          <a:bodyPr>
            <a:normAutofit lnSpcReduction="10000"/>
          </a:bodyPr>
          <a:lstStyle/>
          <a:p>
            <a:pPr marL="457200" lvl="0" indent="-457200" algn="l">
              <a:buFont typeface="Arial"/>
              <a:buChar char="•"/>
            </a:pPr>
            <a:r>
              <a:rPr lang="en-US" sz="2400" dirty="0" smtClean="0">
                <a:latin typeface="Arial"/>
                <a:cs typeface="Arial"/>
              </a:rPr>
              <a:t>Opened </a:t>
            </a:r>
            <a:r>
              <a:rPr lang="en-US" sz="2400" dirty="0">
                <a:latin typeface="Arial"/>
                <a:cs typeface="Arial"/>
              </a:rPr>
              <a:t>as THE CLANSMAN </a:t>
            </a:r>
            <a:r>
              <a:rPr lang="en-US" sz="2400" dirty="0" smtClean="0">
                <a:latin typeface="Arial"/>
                <a:cs typeface="Arial"/>
              </a:rPr>
              <a:t>in </a:t>
            </a:r>
            <a:r>
              <a:rPr lang="en-US" sz="2400" dirty="0">
                <a:latin typeface="Arial"/>
                <a:cs typeface="Arial"/>
              </a:rPr>
              <a:t>Los Angeles’ </a:t>
            </a:r>
            <a:r>
              <a:rPr lang="en-US" sz="2400" dirty="0" err="1">
                <a:latin typeface="Arial"/>
                <a:cs typeface="Arial"/>
              </a:rPr>
              <a:t>Clune</a:t>
            </a:r>
            <a:r>
              <a:rPr lang="en-US" sz="2400" dirty="0">
                <a:latin typeface="Arial"/>
                <a:cs typeface="Arial"/>
              </a:rPr>
              <a:t> Auditorium in Feb. 8, 1915 for a 22 week </a:t>
            </a:r>
            <a:r>
              <a:rPr lang="en-US" sz="2400" dirty="0" smtClean="0">
                <a:latin typeface="Arial"/>
                <a:cs typeface="Arial"/>
              </a:rPr>
              <a:t>run</a:t>
            </a:r>
          </a:p>
          <a:p>
            <a:pPr marL="457200" lvl="0" indent="-457200" algn="l">
              <a:buFont typeface="Arial"/>
              <a:buChar char="•"/>
            </a:pPr>
            <a:endParaRPr lang="en-US" sz="2400" dirty="0" smtClean="0">
              <a:latin typeface="Arial"/>
              <a:cs typeface="Arial"/>
            </a:endParaRPr>
          </a:p>
          <a:p>
            <a:pPr marL="457200" lvl="0" indent="-457200" algn="l">
              <a:buFont typeface="Arial"/>
              <a:buChar char="•"/>
            </a:pPr>
            <a:r>
              <a:rPr lang="en-US" sz="2400" dirty="0">
                <a:latin typeface="Arial"/>
                <a:cs typeface="Arial"/>
              </a:rPr>
              <a:t>On March 8, open in NYC’s Liberty Theatre with a new </a:t>
            </a:r>
            <a:r>
              <a:rPr lang="en-US" sz="2400" dirty="0" smtClean="0">
                <a:latin typeface="Arial"/>
                <a:cs typeface="Arial"/>
              </a:rPr>
              <a:t>title THE BIRTH OF A NATION</a:t>
            </a:r>
          </a:p>
          <a:p>
            <a:pPr marL="457200" lvl="0" indent="-457200" algn="l">
              <a:buFont typeface="Arial"/>
              <a:buChar char="•"/>
            </a:pPr>
            <a:endParaRPr lang="en-US" sz="2400" dirty="0" smtClean="0">
              <a:latin typeface="Arial"/>
              <a:cs typeface="Arial"/>
            </a:endParaRPr>
          </a:p>
          <a:p>
            <a:pPr marL="457200" lvl="0" indent="-457200" algn="l">
              <a:buFont typeface="Arial"/>
              <a:buChar char="•"/>
            </a:pPr>
            <a:r>
              <a:rPr lang="en-US" sz="2400" dirty="0">
                <a:latin typeface="Arial"/>
                <a:cs typeface="Arial"/>
              </a:rPr>
              <a:t>Screened at the Liberty till the end of 1915 </a:t>
            </a:r>
            <a:r>
              <a:rPr lang="en-US" sz="2400" dirty="0" smtClean="0">
                <a:latin typeface="Arial"/>
                <a:cs typeface="Arial"/>
              </a:rPr>
              <a:t>– set a record – tickets cost $2</a:t>
            </a:r>
          </a:p>
          <a:p>
            <a:pPr marL="457200" lvl="0" indent="-457200" algn="l">
              <a:buFont typeface="Arial"/>
              <a:buChar char="•"/>
            </a:pPr>
            <a:endParaRPr lang="en-US" sz="2400" dirty="0" smtClean="0">
              <a:latin typeface="Arial"/>
              <a:cs typeface="Arial"/>
            </a:endParaRPr>
          </a:p>
          <a:p>
            <a:pPr marL="457200" lvl="0" indent="-457200" algn="l">
              <a:buFont typeface="Arial"/>
              <a:buChar char="•"/>
            </a:pPr>
            <a:r>
              <a:rPr lang="en-US" sz="2400" dirty="0" smtClean="0">
                <a:latin typeface="Arial"/>
                <a:cs typeface="Arial"/>
              </a:rPr>
              <a:t>Boycotted by the NAACP</a:t>
            </a:r>
            <a:endParaRPr lang="en-US" sz="2400" dirty="0">
              <a:latin typeface="Arial"/>
              <a:cs typeface="Arial"/>
            </a:endParaRPr>
          </a:p>
          <a:p>
            <a:pPr algn="l"/>
            <a:endParaRPr lang="en-US" sz="4000" dirty="0" smtClean="0">
              <a:latin typeface="Arial"/>
              <a:cs typeface="Arial"/>
            </a:endParaRPr>
          </a:p>
          <a:p>
            <a:pPr marL="571500" indent="-571500" algn="l">
              <a:buFont typeface="Arial"/>
              <a:buChar char="•"/>
            </a:pPr>
            <a:endParaRPr lang="en-US" sz="4000" b="1" dirty="0" smtClean="0">
              <a:latin typeface="Arial"/>
              <a:cs typeface="Arial"/>
            </a:endParaRPr>
          </a:p>
          <a:p>
            <a:endParaRPr lang="en-US" sz="4000" b="1" dirty="0" smtClean="0">
              <a:latin typeface="Arial"/>
              <a:cs typeface="Arial"/>
            </a:endParaRPr>
          </a:p>
        </p:txBody>
      </p:sp>
      <p:sp>
        <p:nvSpPr>
          <p:cNvPr id="4" name="TextBox 3"/>
          <p:cNvSpPr txBox="1"/>
          <p:nvPr/>
        </p:nvSpPr>
        <p:spPr>
          <a:xfrm>
            <a:off x="311727" y="277090"/>
            <a:ext cx="8606389" cy="584776"/>
          </a:xfrm>
          <a:prstGeom prst="rect">
            <a:avLst/>
          </a:prstGeom>
          <a:noFill/>
        </p:spPr>
        <p:txBody>
          <a:bodyPr wrap="square" rtlCol="0">
            <a:spAutoFit/>
          </a:bodyPr>
          <a:lstStyle/>
          <a:p>
            <a:pPr algn="ctr"/>
            <a:r>
              <a:rPr lang="en-US" sz="3200" b="1" dirty="0" smtClean="0">
                <a:latin typeface="Arial"/>
                <a:cs typeface="Arial"/>
              </a:rPr>
              <a:t>The Birth of A Nation – The Film</a:t>
            </a:r>
            <a:endParaRPr lang="en-US" sz="3200" b="1" dirty="0">
              <a:latin typeface="Arial"/>
              <a:cs typeface="Arial"/>
            </a:endParaRPr>
          </a:p>
        </p:txBody>
      </p:sp>
      <p:pic>
        <p:nvPicPr>
          <p:cNvPr id="2" name="Picture 1" descr="BON-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0273" y="1277503"/>
            <a:ext cx="3387844" cy="5156834"/>
          </a:xfrm>
          <a:prstGeom prst="rect">
            <a:avLst/>
          </a:prstGeom>
        </p:spPr>
      </p:pic>
    </p:spTree>
    <p:extLst>
      <p:ext uri="{BB962C8B-B14F-4D97-AF65-F5344CB8AC3E}">
        <p14:creationId xmlns:p14="http://schemas.microsoft.com/office/powerpoint/2010/main" val="48543965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65" y="1304636"/>
            <a:ext cx="8682180" cy="5553364"/>
          </a:xfrm>
        </p:spPr>
        <p:txBody>
          <a:bodyPr>
            <a:noAutofit/>
          </a:bodyPr>
          <a:lstStyle/>
          <a:p>
            <a:pPr marL="457200" lvl="0" indent="-457200" algn="l">
              <a:buFont typeface="Arial"/>
              <a:buChar char="•"/>
            </a:pPr>
            <a:r>
              <a:rPr lang="en-US" sz="2000" dirty="0" smtClean="0">
                <a:latin typeface="Arial"/>
                <a:cs typeface="Arial"/>
              </a:rPr>
              <a:t>The </a:t>
            </a:r>
            <a:r>
              <a:rPr lang="en-US" sz="2000" dirty="0" err="1" smtClean="0">
                <a:latin typeface="Arial"/>
                <a:cs typeface="Arial"/>
              </a:rPr>
              <a:t>Clune</a:t>
            </a:r>
            <a:r>
              <a:rPr lang="en-US" sz="2000" dirty="0" smtClean="0">
                <a:latin typeface="Arial"/>
                <a:cs typeface="Arial"/>
              </a:rPr>
              <a:t> orchestra featured </a:t>
            </a:r>
            <a:r>
              <a:rPr lang="en-US" sz="2000" dirty="0">
                <a:latin typeface="Arial"/>
                <a:cs typeface="Arial"/>
              </a:rPr>
              <a:t>40 instrumentalists, several vocalists, and a chorus of </a:t>
            </a:r>
            <a:r>
              <a:rPr lang="en-US" sz="2000" dirty="0" smtClean="0">
                <a:latin typeface="Arial"/>
                <a:cs typeface="Arial"/>
              </a:rPr>
              <a:t>12 </a:t>
            </a:r>
            <a:endParaRPr lang="en-US" sz="2000" dirty="0" smtClean="0">
              <a:latin typeface="Arial"/>
              <a:cs typeface="Arial"/>
            </a:endParaRPr>
          </a:p>
          <a:p>
            <a:pPr marL="457200" lvl="0" indent="-457200" algn="l">
              <a:buFont typeface="Arial"/>
              <a:buChar char="•"/>
            </a:pPr>
            <a:endParaRPr lang="en-US" sz="2000" dirty="0" smtClean="0">
              <a:latin typeface="Arial"/>
              <a:cs typeface="Arial"/>
            </a:endParaRPr>
          </a:p>
          <a:p>
            <a:pPr marL="457200" lvl="0" indent="-457200" algn="l">
              <a:buFont typeface="Arial"/>
              <a:buChar char="•"/>
            </a:pPr>
            <a:r>
              <a:rPr lang="en-US" sz="2000" dirty="0">
                <a:latin typeface="Arial"/>
                <a:cs typeface="Arial"/>
              </a:rPr>
              <a:t>S</a:t>
            </a:r>
            <a:r>
              <a:rPr lang="en-US" sz="2000" dirty="0" smtClean="0">
                <a:latin typeface="Arial"/>
                <a:cs typeface="Arial"/>
              </a:rPr>
              <a:t>core by </a:t>
            </a:r>
            <a:r>
              <a:rPr lang="en-US" sz="2000" dirty="0" err="1" smtClean="0">
                <a:latin typeface="Arial"/>
                <a:cs typeface="Arial"/>
              </a:rPr>
              <a:t>Carli</a:t>
            </a:r>
            <a:r>
              <a:rPr lang="en-US" sz="2000" dirty="0" smtClean="0">
                <a:latin typeface="Arial"/>
                <a:cs typeface="Arial"/>
              </a:rPr>
              <a:t> </a:t>
            </a:r>
            <a:r>
              <a:rPr lang="en-US" sz="2000" dirty="0" err="1" smtClean="0">
                <a:latin typeface="Arial"/>
                <a:cs typeface="Arial"/>
              </a:rPr>
              <a:t>Elinor</a:t>
            </a:r>
            <a:r>
              <a:rPr lang="en-US" sz="2000" dirty="0" smtClean="0">
                <a:latin typeface="Arial"/>
                <a:cs typeface="Arial"/>
              </a:rPr>
              <a:t>, with compositions by Mozart, Wagner, Rossini, </a:t>
            </a:r>
            <a:r>
              <a:rPr lang="en-US" sz="2000" dirty="0" err="1">
                <a:latin typeface="Arial"/>
                <a:cs typeface="Arial"/>
              </a:rPr>
              <a:t>Suppé</a:t>
            </a:r>
            <a:r>
              <a:rPr lang="en-US" sz="2000" dirty="0">
                <a:latin typeface="Arial"/>
                <a:cs typeface="Arial"/>
              </a:rPr>
              <a:t>, </a:t>
            </a:r>
            <a:r>
              <a:rPr lang="en-US" sz="2000" dirty="0" smtClean="0">
                <a:latin typeface="Arial"/>
                <a:cs typeface="Arial"/>
              </a:rPr>
              <a:t>Bizet, Wagner, </a:t>
            </a:r>
            <a:r>
              <a:rPr lang="en-US" sz="2000" dirty="0" smtClean="0">
                <a:latin typeface="Arial"/>
                <a:cs typeface="Arial"/>
              </a:rPr>
              <a:t>Massenet, </a:t>
            </a:r>
            <a:r>
              <a:rPr lang="en-US" sz="2000" dirty="0" smtClean="0">
                <a:latin typeface="Arial"/>
                <a:cs typeface="Arial"/>
              </a:rPr>
              <a:t>Offenbach, and </a:t>
            </a:r>
            <a:r>
              <a:rPr lang="en-US" sz="2000" dirty="0" smtClean="0">
                <a:latin typeface="Arial"/>
                <a:cs typeface="Arial"/>
              </a:rPr>
              <a:t>Beethoven   </a:t>
            </a:r>
            <a:endParaRPr lang="en-US" sz="2000" dirty="0" smtClean="0">
              <a:latin typeface="Arial"/>
              <a:cs typeface="Arial"/>
            </a:endParaRPr>
          </a:p>
          <a:p>
            <a:pPr marL="457200" lvl="0" indent="-457200" algn="l">
              <a:buFont typeface="Arial"/>
              <a:buChar char="•"/>
            </a:pPr>
            <a:endParaRPr lang="en-US" sz="2000" dirty="0" smtClean="0">
              <a:latin typeface="Arial"/>
              <a:cs typeface="Arial"/>
            </a:endParaRPr>
          </a:p>
          <a:p>
            <a:pPr marL="457200" lvl="0" indent="-457200" algn="l">
              <a:buFont typeface="Arial"/>
              <a:buChar char="•"/>
            </a:pPr>
            <a:r>
              <a:rPr lang="en-US" sz="2000" dirty="0" smtClean="0">
                <a:latin typeface="Arial"/>
                <a:cs typeface="Arial"/>
              </a:rPr>
              <a:t>The Liberty orchestra featured 50 </a:t>
            </a:r>
            <a:r>
              <a:rPr lang="en-US" sz="2000" dirty="0" smtClean="0">
                <a:latin typeface="Arial"/>
                <a:cs typeface="Arial"/>
              </a:rPr>
              <a:t>instrumentalist </a:t>
            </a:r>
            <a:endParaRPr lang="en-US" sz="2000" dirty="0" smtClean="0">
              <a:latin typeface="Arial"/>
              <a:cs typeface="Arial"/>
            </a:endParaRPr>
          </a:p>
          <a:p>
            <a:pPr marL="457200" lvl="0" indent="-457200" algn="l">
              <a:buFont typeface="Arial"/>
              <a:buChar char="•"/>
            </a:pPr>
            <a:endParaRPr lang="en-US" sz="2000" dirty="0" smtClean="0">
              <a:latin typeface="Arial"/>
              <a:cs typeface="Arial"/>
            </a:endParaRPr>
          </a:p>
          <a:p>
            <a:pPr marL="457200" lvl="0" indent="-457200" algn="l">
              <a:buFont typeface="Arial"/>
              <a:buChar char="•"/>
            </a:pPr>
            <a:r>
              <a:rPr lang="en-US" sz="2000" dirty="0" smtClean="0">
                <a:latin typeface="Arial"/>
                <a:cs typeface="Arial"/>
              </a:rPr>
              <a:t>New score by Joseph Carl </a:t>
            </a:r>
            <a:r>
              <a:rPr lang="en-US" sz="2000" dirty="0" err="1" smtClean="0">
                <a:latin typeface="Arial"/>
                <a:cs typeface="Arial"/>
              </a:rPr>
              <a:t>Breil</a:t>
            </a:r>
            <a:r>
              <a:rPr lang="en-US" sz="2000" dirty="0" smtClean="0">
                <a:latin typeface="Arial"/>
                <a:cs typeface="Arial"/>
              </a:rPr>
              <a:t>, incorporating compositions by Grieg, </a:t>
            </a:r>
            <a:r>
              <a:rPr lang="en-US" sz="2000" dirty="0">
                <a:latin typeface="Arial"/>
                <a:cs typeface="Arial"/>
              </a:rPr>
              <a:t>Wagner, </a:t>
            </a:r>
            <a:r>
              <a:rPr lang="en-US" sz="2000" dirty="0" smtClean="0">
                <a:latin typeface="Arial"/>
                <a:cs typeface="Arial"/>
              </a:rPr>
              <a:t>Bellini</a:t>
            </a:r>
            <a:r>
              <a:rPr lang="en-US" sz="2000" dirty="0">
                <a:latin typeface="Arial"/>
                <a:cs typeface="Arial"/>
              </a:rPr>
              <a:t>, </a:t>
            </a:r>
            <a:r>
              <a:rPr lang="en-US" sz="2000" dirty="0" err="1">
                <a:latin typeface="Arial"/>
                <a:cs typeface="Arial"/>
              </a:rPr>
              <a:t>Suppé</a:t>
            </a:r>
            <a:r>
              <a:rPr lang="en-US" sz="2000" dirty="0">
                <a:latin typeface="Arial"/>
                <a:cs typeface="Arial"/>
              </a:rPr>
              <a:t>, </a:t>
            </a:r>
            <a:r>
              <a:rPr lang="en-US" sz="2000" dirty="0" smtClean="0">
                <a:latin typeface="Arial"/>
                <a:cs typeface="Arial"/>
              </a:rPr>
              <a:t>Tchaikovsky, </a:t>
            </a:r>
            <a:r>
              <a:rPr lang="en-US" sz="2000" dirty="0">
                <a:latin typeface="Arial"/>
                <a:cs typeface="Arial"/>
              </a:rPr>
              <a:t>Wagner, </a:t>
            </a:r>
            <a:r>
              <a:rPr lang="en-US" sz="2000" dirty="0" smtClean="0">
                <a:latin typeface="Arial"/>
                <a:cs typeface="Arial"/>
              </a:rPr>
              <a:t>Massenet, </a:t>
            </a:r>
            <a:r>
              <a:rPr lang="en-US" sz="2000" dirty="0">
                <a:latin typeface="Arial"/>
                <a:cs typeface="Arial"/>
              </a:rPr>
              <a:t>Offenbach, and </a:t>
            </a:r>
            <a:r>
              <a:rPr lang="en-US" sz="2000" dirty="0" smtClean="0">
                <a:latin typeface="Arial"/>
                <a:cs typeface="Arial"/>
              </a:rPr>
              <a:t>Beethoven. Also folk </a:t>
            </a:r>
            <a:r>
              <a:rPr lang="en-US" sz="2000" dirty="0">
                <a:latin typeface="Arial"/>
                <a:cs typeface="Arial"/>
              </a:rPr>
              <a:t>favorites, including everything from “Auld Lang </a:t>
            </a:r>
            <a:r>
              <a:rPr lang="en-US" sz="2000" dirty="0" err="1">
                <a:latin typeface="Arial"/>
                <a:cs typeface="Arial"/>
              </a:rPr>
              <a:t>Syne</a:t>
            </a:r>
            <a:r>
              <a:rPr lang="en-US" sz="2000" dirty="0">
                <a:latin typeface="Arial"/>
                <a:cs typeface="Arial"/>
              </a:rPr>
              <a:t>” to “My Old Kentucky Home,” are joined by marches and patriotic numbers like “The Bonnie Blue Flag,” “Dixie,” Hail Columbia,” and “Marching Through Georgia,” as well as popular tunes including “Where Did You Get That Hat” and “Zip Coon.” </a:t>
            </a:r>
            <a:r>
              <a:rPr lang="en-US" sz="2000" dirty="0" smtClean="0">
                <a:latin typeface="Arial"/>
                <a:cs typeface="Arial"/>
              </a:rPr>
              <a:t> </a:t>
            </a:r>
            <a:endParaRPr lang="en-US" sz="2000" b="1" dirty="0" smtClean="0">
              <a:latin typeface="Arial"/>
              <a:cs typeface="Arial"/>
            </a:endParaRPr>
          </a:p>
          <a:p>
            <a:endParaRPr lang="en-US" sz="2000" b="1" dirty="0" smtClean="0">
              <a:latin typeface="Arial"/>
              <a:cs typeface="Arial"/>
            </a:endParaRPr>
          </a:p>
        </p:txBody>
      </p:sp>
      <p:sp>
        <p:nvSpPr>
          <p:cNvPr id="4" name="TextBox 3"/>
          <p:cNvSpPr txBox="1"/>
          <p:nvPr/>
        </p:nvSpPr>
        <p:spPr>
          <a:xfrm>
            <a:off x="311728" y="300181"/>
            <a:ext cx="7850908" cy="584776"/>
          </a:xfrm>
          <a:prstGeom prst="rect">
            <a:avLst/>
          </a:prstGeom>
          <a:noFill/>
        </p:spPr>
        <p:txBody>
          <a:bodyPr wrap="square" rtlCol="0">
            <a:spAutoFit/>
          </a:bodyPr>
          <a:lstStyle/>
          <a:p>
            <a:r>
              <a:rPr lang="en-US" sz="3200" b="1" dirty="0" smtClean="0">
                <a:latin typeface="Arial"/>
                <a:cs typeface="Arial"/>
              </a:rPr>
              <a:t>Film Music for The Birth of A Nation</a:t>
            </a:r>
            <a:endParaRPr lang="en-US" sz="3200" b="1" dirty="0">
              <a:latin typeface="Arial"/>
              <a:cs typeface="Arial"/>
            </a:endParaRPr>
          </a:p>
        </p:txBody>
      </p:sp>
    </p:spTree>
    <p:extLst>
      <p:ext uri="{BB962C8B-B14F-4D97-AF65-F5344CB8AC3E}">
        <p14:creationId xmlns:p14="http://schemas.microsoft.com/office/powerpoint/2010/main" val="38131468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65" y="1304636"/>
            <a:ext cx="8682180" cy="5553364"/>
          </a:xfrm>
        </p:spPr>
        <p:txBody>
          <a:bodyPr>
            <a:noAutofit/>
          </a:bodyPr>
          <a:lstStyle/>
          <a:p>
            <a:pPr marL="457200" lvl="0" indent="-457200" algn="l">
              <a:buFont typeface="Arial"/>
              <a:buChar char="•"/>
            </a:pPr>
            <a:r>
              <a:rPr lang="en-US" sz="2000" dirty="0" smtClean="0">
                <a:latin typeface="Arial"/>
                <a:cs typeface="Arial"/>
              </a:rPr>
              <a:t>Bugle calls</a:t>
            </a:r>
          </a:p>
          <a:p>
            <a:pPr marL="457200" lvl="0" indent="-457200" algn="l">
              <a:buFont typeface="Arial"/>
              <a:buChar char="•"/>
            </a:pPr>
            <a:endParaRPr lang="en-US" sz="2000" dirty="0" smtClean="0">
              <a:latin typeface="Arial"/>
              <a:cs typeface="Arial"/>
            </a:endParaRPr>
          </a:p>
          <a:p>
            <a:pPr marL="457200" indent="-457200" algn="l">
              <a:buFont typeface="Arial"/>
              <a:buChar char="•"/>
            </a:pPr>
            <a:r>
              <a:rPr lang="en-US" sz="2000" dirty="0" err="1">
                <a:latin typeface="Arial"/>
                <a:cs typeface="Arial"/>
              </a:rPr>
              <a:t>Breil’s</a:t>
            </a:r>
            <a:r>
              <a:rPr lang="en-US" sz="2000" dirty="0">
                <a:latin typeface="Arial"/>
                <a:cs typeface="Arial"/>
              </a:rPr>
              <a:t> original composition – love theme for Elsie </a:t>
            </a:r>
            <a:r>
              <a:rPr lang="en-US" sz="2000" dirty="0" err="1">
                <a:latin typeface="Arial"/>
                <a:cs typeface="Arial"/>
              </a:rPr>
              <a:t>Stoneman</a:t>
            </a:r>
            <a:r>
              <a:rPr lang="en-US" sz="2000" dirty="0">
                <a:latin typeface="Arial"/>
                <a:cs typeface="Arial"/>
              </a:rPr>
              <a:t> and Ben Cameron </a:t>
            </a:r>
            <a:r>
              <a:rPr lang="en-US" sz="2000" dirty="0" smtClean="0">
                <a:latin typeface="Arial"/>
                <a:cs typeface="Arial"/>
              </a:rPr>
              <a:t>“</a:t>
            </a:r>
            <a:r>
              <a:rPr lang="en-US" sz="2000" dirty="0">
                <a:latin typeface="Arial"/>
                <a:cs typeface="Arial"/>
              </a:rPr>
              <a:t>The Perfect Song,” </a:t>
            </a:r>
            <a:r>
              <a:rPr lang="en-US" sz="2000" dirty="0" smtClean="0">
                <a:latin typeface="Arial"/>
                <a:cs typeface="Arial"/>
              </a:rPr>
              <a:t>the </a:t>
            </a:r>
            <a:r>
              <a:rPr lang="en-US" sz="2000" dirty="0">
                <a:latin typeface="Arial"/>
                <a:cs typeface="Arial"/>
              </a:rPr>
              <a:t>“Clan Call” of the </a:t>
            </a:r>
            <a:r>
              <a:rPr lang="en-US" sz="2000" dirty="0" smtClean="0">
                <a:latin typeface="Arial"/>
                <a:cs typeface="Arial"/>
              </a:rPr>
              <a:t>KKK</a:t>
            </a:r>
            <a:endParaRPr lang="en-US" sz="2000" dirty="0" smtClean="0">
              <a:latin typeface="Arial"/>
              <a:cs typeface="Arial"/>
            </a:endParaRPr>
          </a:p>
          <a:p>
            <a:pPr marL="457200" indent="-457200" algn="l">
              <a:buFont typeface="Arial"/>
              <a:buChar char="•"/>
            </a:pPr>
            <a:endParaRPr lang="en-US" sz="2000" dirty="0" smtClean="0">
              <a:latin typeface="Arial"/>
              <a:cs typeface="Arial"/>
            </a:endParaRPr>
          </a:p>
          <a:p>
            <a:pPr marL="457200" indent="-457200" algn="l">
              <a:buFont typeface="Arial"/>
              <a:buChar char="•"/>
            </a:pPr>
            <a:r>
              <a:rPr lang="en-US" sz="2000" dirty="0">
                <a:latin typeface="Arial"/>
                <a:cs typeface="Arial"/>
              </a:rPr>
              <a:t>“The Birth of A Nation proved that motion pictures could serve as prestige vehicles.  In order to fulfill this promise, however, a film had to be accompanied by an orchestra of unprecedented size.” </a:t>
            </a:r>
            <a:r>
              <a:rPr lang="en-US" sz="2000" dirty="0" smtClean="0">
                <a:latin typeface="Arial"/>
                <a:cs typeface="Arial"/>
              </a:rPr>
              <a:t>(p. 294)</a:t>
            </a:r>
          </a:p>
          <a:p>
            <a:pPr marL="457200" indent="-457200" algn="l">
              <a:buFont typeface="Arial"/>
              <a:buChar char="•"/>
            </a:pPr>
            <a:endParaRPr lang="en-US" sz="2000" dirty="0" smtClean="0">
              <a:latin typeface="Arial"/>
              <a:cs typeface="Arial"/>
            </a:endParaRPr>
          </a:p>
          <a:p>
            <a:pPr marL="457200" indent="-457200" algn="l">
              <a:buFont typeface="Arial"/>
              <a:buChar char="•"/>
            </a:pPr>
            <a:r>
              <a:rPr lang="en-US" sz="2000" dirty="0" smtClean="0">
                <a:latin typeface="Arial"/>
                <a:cs typeface="Arial"/>
              </a:rPr>
              <a:t>1921 revival of the film at the Roxy featured a new score, played by a 90 piece </a:t>
            </a:r>
            <a:r>
              <a:rPr lang="en-US" sz="2000" dirty="0" smtClean="0">
                <a:latin typeface="Arial"/>
                <a:cs typeface="Arial"/>
              </a:rPr>
              <a:t>orchestra</a:t>
            </a:r>
            <a:endParaRPr lang="en-US" sz="2000" dirty="0">
              <a:latin typeface="Arial"/>
              <a:cs typeface="Arial"/>
            </a:endParaRPr>
          </a:p>
          <a:p>
            <a:pPr marL="457200" lvl="0" indent="-457200" algn="l">
              <a:buFont typeface="Arial"/>
              <a:buChar char="•"/>
            </a:pPr>
            <a:endParaRPr lang="en-US" sz="2000" dirty="0" smtClean="0">
              <a:latin typeface="Arial"/>
              <a:cs typeface="Arial"/>
            </a:endParaRPr>
          </a:p>
          <a:p>
            <a:endParaRPr lang="en-US" sz="2000" b="1" dirty="0" smtClean="0">
              <a:latin typeface="Arial"/>
              <a:cs typeface="Arial"/>
            </a:endParaRPr>
          </a:p>
        </p:txBody>
      </p:sp>
      <p:sp>
        <p:nvSpPr>
          <p:cNvPr id="4" name="TextBox 3"/>
          <p:cNvSpPr txBox="1"/>
          <p:nvPr/>
        </p:nvSpPr>
        <p:spPr>
          <a:xfrm>
            <a:off x="311727" y="300181"/>
            <a:ext cx="8462817" cy="584776"/>
          </a:xfrm>
          <a:prstGeom prst="rect">
            <a:avLst/>
          </a:prstGeom>
          <a:noFill/>
        </p:spPr>
        <p:txBody>
          <a:bodyPr wrap="square" rtlCol="0">
            <a:spAutoFit/>
          </a:bodyPr>
          <a:lstStyle/>
          <a:p>
            <a:r>
              <a:rPr lang="en-US" sz="3200" b="1" dirty="0" smtClean="0">
                <a:latin typeface="Arial"/>
                <a:cs typeface="Arial"/>
              </a:rPr>
              <a:t>Film Music for The Birth of A Nation (cont.)</a:t>
            </a:r>
            <a:endParaRPr lang="en-US" sz="3200" b="1" dirty="0">
              <a:latin typeface="Arial"/>
              <a:cs typeface="Arial"/>
            </a:endParaRPr>
          </a:p>
        </p:txBody>
      </p:sp>
    </p:spTree>
    <p:extLst>
      <p:ext uri="{BB962C8B-B14F-4D97-AF65-F5344CB8AC3E}">
        <p14:creationId xmlns:p14="http://schemas.microsoft.com/office/powerpoint/2010/main" val="113573596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65" y="1304636"/>
            <a:ext cx="8682180" cy="5553364"/>
          </a:xfrm>
        </p:spPr>
        <p:txBody>
          <a:bodyPr>
            <a:noAutofit/>
          </a:bodyPr>
          <a:lstStyle/>
          <a:p>
            <a:pPr marL="457200" lvl="0" indent="-457200" algn="l">
              <a:buFont typeface="Arial"/>
              <a:buChar char="•"/>
            </a:pPr>
            <a:r>
              <a:rPr lang="en-US" sz="2400" dirty="0" smtClean="0">
                <a:latin typeface="Arial"/>
                <a:cs typeface="Arial"/>
              </a:rPr>
              <a:t>1914-20: expected number of musicians went from 16 to over 70 concert-level musicians</a:t>
            </a:r>
          </a:p>
          <a:p>
            <a:pPr marL="457200" lvl="0" indent="-457200" algn="l">
              <a:buFont typeface="Arial"/>
              <a:buChar char="•"/>
            </a:pPr>
            <a:r>
              <a:rPr lang="en-US" sz="2400" dirty="0" smtClean="0">
                <a:latin typeface="Arial"/>
                <a:cs typeface="Arial"/>
              </a:rPr>
              <a:t>By 1922: 500 theater orchestras of 30+ musicians out of about 15,000 theaters in the U.S.  30-50% of theaters employ an orchestra, most commonly 5-10 musicians</a:t>
            </a:r>
          </a:p>
          <a:p>
            <a:pPr marL="457200" lvl="0" indent="-457200" algn="l">
              <a:buFont typeface="Arial"/>
              <a:buChar char="•"/>
            </a:pPr>
            <a:r>
              <a:rPr lang="en-US" sz="2400" dirty="0" smtClean="0">
                <a:latin typeface="Arial"/>
                <a:cs typeface="Arial"/>
              </a:rPr>
              <a:t>Emphasis on stringed instruments (cross-cueing practice)</a:t>
            </a:r>
          </a:p>
          <a:p>
            <a:pPr marL="457200" indent="-457200" algn="l">
              <a:buFont typeface="Arial"/>
              <a:buChar char="•"/>
            </a:pPr>
            <a:r>
              <a:rPr lang="en-US" sz="2400" dirty="0" smtClean="0">
                <a:latin typeface="Arial"/>
                <a:cs typeface="Arial"/>
              </a:rPr>
              <a:t>Re-organization of theater personnel</a:t>
            </a:r>
          </a:p>
          <a:p>
            <a:pPr marL="457200" indent="-457200" algn="l">
              <a:buFont typeface="Arial"/>
              <a:buChar char="•"/>
            </a:pPr>
            <a:r>
              <a:rPr lang="en-US" sz="2400" dirty="0" smtClean="0">
                <a:latin typeface="Arial"/>
                <a:cs typeface="Arial"/>
              </a:rPr>
              <a:t>Re-editing of films</a:t>
            </a:r>
          </a:p>
          <a:p>
            <a:pPr marL="457200" indent="-457200" algn="l">
              <a:buFont typeface="Arial"/>
              <a:buChar char="•"/>
            </a:pPr>
            <a:r>
              <a:rPr lang="en-US" sz="2400" dirty="0" smtClean="0">
                <a:latin typeface="Arial"/>
                <a:cs typeface="Arial"/>
              </a:rPr>
              <a:t>Film music publishing industry – music as oral/aural practice to music as written form</a:t>
            </a:r>
          </a:p>
          <a:p>
            <a:pPr marL="457200" lvl="0" indent="-457200" algn="l">
              <a:buFont typeface="Arial"/>
              <a:buChar char="•"/>
            </a:pPr>
            <a:r>
              <a:rPr lang="en-US" sz="2400" dirty="0" smtClean="0">
                <a:latin typeface="Arial"/>
                <a:cs typeface="Arial"/>
              </a:rPr>
              <a:t>“Wear” of a piece of music – constant renewal of film repertory</a:t>
            </a:r>
          </a:p>
          <a:p>
            <a:endParaRPr lang="en-US" sz="2000" b="1" dirty="0" smtClean="0">
              <a:latin typeface="Arial"/>
              <a:cs typeface="Arial"/>
            </a:endParaRPr>
          </a:p>
        </p:txBody>
      </p:sp>
      <p:sp>
        <p:nvSpPr>
          <p:cNvPr id="4" name="TextBox 3"/>
          <p:cNvSpPr txBox="1"/>
          <p:nvPr/>
        </p:nvSpPr>
        <p:spPr>
          <a:xfrm>
            <a:off x="311727" y="392544"/>
            <a:ext cx="8462817" cy="584776"/>
          </a:xfrm>
          <a:prstGeom prst="rect">
            <a:avLst/>
          </a:prstGeom>
          <a:noFill/>
        </p:spPr>
        <p:txBody>
          <a:bodyPr wrap="square" rtlCol="0">
            <a:spAutoFit/>
          </a:bodyPr>
          <a:lstStyle/>
          <a:p>
            <a:r>
              <a:rPr lang="en-US" sz="3200" b="1" dirty="0" smtClean="0">
                <a:latin typeface="Arial"/>
                <a:cs typeface="Arial"/>
              </a:rPr>
              <a:t>The Golden Age of Orchestral Film Music</a:t>
            </a:r>
            <a:endParaRPr lang="en-US" sz="3200" b="1" dirty="0">
              <a:latin typeface="Arial"/>
              <a:cs typeface="Arial"/>
            </a:endParaRPr>
          </a:p>
        </p:txBody>
      </p:sp>
    </p:spTree>
    <p:extLst>
      <p:ext uri="{BB962C8B-B14F-4D97-AF65-F5344CB8AC3E}">
        <p14:creationId xmlns:p14="http://schemas.microsoft.com/office/powerpoint/2010/main" val="12420173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tma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0200" y="1092200"/>
            <a:ext cx="3390900" cy="4673600"/>
          </a:xfrm>
          <a:prstGeom prst="rect">
            <a:avLst/>
          </a:prstGeom>
        </p:spPr>
      </p:pic>
    </p:spTree>
    <p:extLst>
      <p:ext uri="{BB962C8B-B14F-4D97-AF65-F5344CB8AC3E}">
        <p14:creationId xmlns:p14="http://schemas.microsoft.com/office/powerpoint/2010/main" val="22484183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1" y="1443074"/>
            <a:ext cx="8197273" cy="5200329"/>
          </a:xfrm>
        </p:spPr>
        <p:txBody>
          <a:bodyPr>
            <a:normAutofit/>
          </a:bodyPr>
          <a:lstStyle/>
          <a:p>
            <a:pPr marL="457200" indent="-457200" algn="l">
              <a:buFont typeface="Arial"/>
              <a:buChar char="•"/>
            </a:pPr>
            <a:r>
              <a:rPr lang="en-US" smtClean="0">
                <a:latin typeface="Arial"/>
                <a:cs typeface="Arial"/>
              </a:rPr>
              <a:t>Developing “a </a:t>
            </a:r>
            <a:r>
              <a:rPr lang="en-US" dirty="0">
                <a:latin typeface="Arial"/>
                <a:cs typeface="Arial"/>
              </a:rPr>
              <a:t>new history of American cinema reconfigured </a:t>
            </a:r>
            <a:r>
              <a:rPr lang="en-US">
                <a:latin typeface="Arial"/>
                <a:cs typeface="Arial"/>
              </a:rPr>
              <a:t>through </a:t>
            </a:r>
            <a:r>
              <a:rPr lang="en-US" smtClean="0">
                <a:latin typeface="Arial"/>
                <a:cs typeface="Arial"/>
              </a:rPr>
              <a:t>sound”</a:t>
            </a:r>
            <a:endParaRPr lang="en-US" dirty="0" smtClean="0">
              <a:latin typeface="Arial"/>
              <a:cs typeface="Arial"/>
            </a:endParaRPr>
          </a:p>
          <a:p>
            <a:pPr marL="457200" indent="-457200" algn="l">
              <a:buFont typeface="Arial"/>
              <a:buChar char="•"/>
            </a:pPr>
            <a:r>
              <a:rPr lang="en-US" dirty="0" smtClean="0">
                <a:latin typeface="Arial"/>
                <a:cs typeface="Arial"/>
              </a:rPr>
              <a:t>This is an ambitious and extensively researched book – how to read it for class</a:t>
            </a:r>
          </a:p>
          <a:p>
            <a:pPr marL="457200" indent="-457200" algn="l">
              <a:buFont typeface="Arial"/>
              <a:buChar char="•"/>
            </a:pPr>
            <a:r>
              <a:rPr lang="en-US" dirty="0" smtClean="0">
                <a:latin typeface="Arial"/>
                <a:cs typeface="Arial"/>
              </a:rPr>
              <a:t>“…rummage </a:t>
            </a:r>
            <a:r>
              <a:rPr lang="en-US" dirty="0">
                <a:latin typeface="Arial"/>
                <a:cs typeface="Arial"/>
              </a:rPr>
              <a:t>around at the bottom of the </a:t>
            </a:r>
            <a:r>
              <a:rPr lang="en-US" dirty="0" smtClean="0">
                <a:latin typeface="Arial"/>
                <a:cs typeface="Arial"/>
              </a:rPr>
              <a:t>barrel”</a:t>
            </a:r>
          </a:p>
          <a:p>
            <a:pPr marL="457200" indent="-457200" algn="l">
              <a:buFont typeface="Arial"/>
              <a:buChar char="•"/>
            </a:pPr>
            <a:r>
              <a:rPr lang="en-US" dirty="0" smtClean="0">
                <a:latin typeface="Arial"/>
                <a:cs typeface="Arial"/>
              </a:rPr>
              <a:t>Existing field of silent film sound</a:t>
            </a:r>
          </a:p>
          <a:p>
            <a:pPr marL="457200" indent="-457200" algn="l">
              <a:buFont typeface="Arial"/>
              <a:buChar char="•"/>
            </a:pPr>
            <a:r>
              <a:rPr lang="en-US" dirty="0" smtClean="0">
                <a:latin typeface="Arial"/>
                <a:cs typeface="Arial"/>
              </a:rPr>
              <a:t>His methodology: Crisis Historiography</a:t>
            </a:r>
            <a:endParaRPr lang="en-US" dirty="0">
              <a:latin typeface="Arial"/>
              <a:cs typeface="Arial"/>
            </a:endParaRPr>
          </a:p>
        </p:txBody>
      </p:sp>
      <p:sp>
        <p:nvSpPr>
          <p:cNvPr id="2" name="TextBox 1"/>
          <p:cNvSpPr txBox="1"/>
          <p:nvPr/>
        </p:nvSpPr>
        <p:spPr>
          <a:xfrm>
            <a:off x="334819" y="623561"/>
            <a:ext cx="8428182" cy="646331"/>
          </a:xfrm>
          <a:prstGeom prst="rect">
            <a:avLst/>
          </a:prstGeom>
          <a:noFill/>
        </p:spPr>
        <p:txBody>
          <a:bodyPr wrap="square" rtlCol="0">
            <a:spAutoFit/>
          </a:bodyPr>
          <a:lstStyle/>
          <a:p>
            <a:r>
              <a:rPr lang="en-US" sz="3600" b="1" dirty="0" smtClean="0">
                <a:latin typeface="Arial"/>
                <a:cs typeface="Arial"/>
              </a:rPr>
              <a:t>Silent Film Sound, the book:</a:t>
            </a:r>
            <a:endParaRPr lang="en-US" sz="3600" b="1" dirty="0">
              <a:latin typeface="Arial"/>
              <a:cs typeface="Arial"/>
            </a:endParaRPr>
          </a:p>
        </p:txBody>
      </p:sp>
    </p:spTree>
    <p:extLst>
      <p:ext uri="{BB962C8B-B14F-4D97-AF65-F5344CB8AC3E}">
        <p14:creationId xmlns:p14="http://schemas.microsoft.com/office/powerpoint/2010/main" val="20617087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inetoscope-interio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763" y="663958"/>
            <a:ext cx="3552419" cy="5062588"/>
          </a:xfrm>
          <a:prstGeom prst="rect">
            <a:avLst/>
          </a:prstGeom>
        </p:spPr>
      </p:pic>
      <p:pic>
        <p:nvPicPr>
          <p:cNvPr id="5" name="Picture 4" descr="kinetoscope-exteri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6378" y="663958"/>
            <a:ext cx="4026152" cy="5062588"/>
          </a:xfrm>
          <a:prstGeom prst="rect">
            <a:avLst/>
          </a:prstGeom>
        </p:spPr>
      </p:pic>
      <p:sp>
        <p:nvSpPr>
          <p:cNvPr id="6" name="TextBox 5"/>
          <p:cNvSpPr txBox="1"/>
          <p:nvPr/>
        </p:nvSpPr>
        <p:spPr>
          <a:xfrm>
            <a:off x="557763" y="5922941"/>
            <a:ext cx="7964767" cy="584776"/>
          </a:xfrm>
          <a:prstGeom prst="rect">
            <a:avLst/>
          </a:prstGeom>
          <a:noFill/>
        </p:spPr>
        <p:txBody>
          <a:bodyPr wrap="square" rtlCol="0">
            <a:spAutoFit/>
          </a:bodyPr>
          <a:lstStyle/>
          <a:p>
            <a:pPr algn="ctr"/>
            <a:r>
              <a:rPr lang="en-US" sz="3200" b="1" dirty="0" err="1" smtClean="0">
                <a:latin typeface="Arial"/>
                <a:cs typeface="Arial"/>
              </a:rPr>
              <a:t>Kinetoscope</a:t>
            </a:r>
            <a:endParaRPr lang="en-US" sz="3200" b="1" dirty="0">
              <a:latin typeface="Arial"/>
              <a:cs typeface="Arial"/>
            </a:endParaRPr>
          </a:p>
        </p:txBody>
      </p:sp>
    </p:spTree>
    <p:extLst>
      <p:ext uri="{BB962C8B-B14F-4D97-AF65-F5344CB8AC3E}">
        <p14:creationId xmlns:p14="http://schemas.microsoft.com/office/powerpoint/2010/main" val="9841256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inetophone-exterio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0818" y="393828"/>
            <a:ext cx="3625272" cy="5401215"/>
          </a:xfrm>
          <a:prstGeom prst="rect">
            <a:avLst/>
          </a:prstGeom>
        </p:spPr>
      </p:pic>
      <p:sp>
        <p:nvSpPr>
          <p:cNvPr id="7" name="TextBox 6"/>
          <p:cNvSpPr txBox="1"/>
          <p:nvPr/>
        </p:nvSpPr>
        <p:spPr>
          <a:xfrm>
            <a:off x="1627909" y="5942157"/>
            <a:ext cx="5611091" cy="584776"/>
          </a:xfrm>
          <a:prstGeom prst="rect">
            <a:avLst/>
          </a:prstGeom>
          <a:noFill/>
        </p:spPr>
        <p:txBody>
          <a:bodyPr wrap="square" rtlCol="0">
            <a:spAutoFit/>
          </a:bodyPr>
          <a:lstStyle/>
          <a:p>
            <a:pPr algn="ctr"/>
            <a:r>
              <a:rPr lang="en-US" sz="3200" b="1" dirty="0" err="1" smtClean="0">
                <a:latin typeface="Arial"/>
                <a:cs typeface="Arial"/>
              </a:rPr>
              <a:t>Kinetoscope</a:t>
            </a:r>
            <a:r>
              <a:rPr lang="en-US" sz="3200" b="1" dirty="0" smtClean="0">
                <a:latin typeface="Arial"/>
                <a:cs typeface="Arial"/>
              </a:rPr>
              <a:t> with sound</a:t>
            </a:r>
            <a:endParaRPr lang="en-US" sz="3200" b="1" dirty="0">
              <a:latin typeface="Arial"/>
              <a:cs typeface="Arial"/>
            </a:endParaRPr>
          </a:p>
        </p:txBody>
      </p:sp>
    </p:spTree>
    <p:extLst>
      <p:ext uri="{BB962C8B-B14F-4D97-AF65-F5344CB8AC3E}">
        <p14:creationId xmlns:p14="http://schemas.microsoft.com/office/powerpoint/2010/main" val="112070765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7763" y="5922941"/>
            <a:ext cx="7964767" cy="584776"/>
          </a:xfrm>
          <a:prstGeom prst="rect">
            <a:avLst/>
          </a:prstGeom>
          <a:noFill/>
        </p:spPr>
        <p:txBody>
          <a:bodyPr wrap="square" rtlCol="0">
            <a:spAutoFit/>
          </a:bodyPr>
          <a:lstStyle/>
          <a:p>
            <a:pPr algn="ctr"/>
            <a:r>
              <a:rPr lang="en-US" sz="3200" b="1" dirty="0" smtClean="0">
                <a:latin typeface="Arial"/>
                <a:cs typeface="Arial"/>
              </a:rPr>
              <a:t>Edison </a:t>
            </a:r>
            <a:r>
              <a:rPr lang="en-US" sz="3200" b="1" dirty="0" err="1" smtClean="0">
                <a:latin typeface="Arial"/>
                <a:cs typeface="Arial"/>
              </a:rPr>
              <a:t>Vitascope</a:t>
            </a:r>
            <a:r>
              <a:rPr lang="en-US" sz="3200" b="1" dirty="0" smtClean="0">
                <a:latin typeface="Arial"/>
                <a:cs typeface="Arial"/>
              </a:rPr>
              <a:t>, 1896</a:t>
            </a:r>
            <a:endParaRPr lang="en-US" sz="3200" b="1" dirty="0">
              <a:latin typeface="Arial"/>
              <a:cs typeface="Arial"/>
            </a:endParaRPr>
          </a:p>
        </p:txBody>
      </p:sp>
      <p:pic>
        <p:nvPicPr>
          <p:cNvPr id="2" name="Picture 1" descr="vitascope-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027" y="619784"/>
            <a:ext cx="4072527" cy="5106762"/>
          </a:xfrm>
          <a:prstGeom prst="rect">
            <a:avLst/>
          </a:prstGeom>
        </p:spPr>
      </p:pic>
      <p:pic>
        <p:nvPicPr>
          <p:cNvPr id="3" name="Picture 2" descr="vitascop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4453" y="619784"/>
            <a:ext cx="3954781" cy="5089786"/>
          </a:xfrm>
          <a:prstGeom prst="rect">
            <a:avLst/>
          </a:prstGeom>
        </p:spPr>
      </p:pic>
    </p:spTree>
    <p:extLst>
      <p:ext uri="{BB962C8B-B14F-4D97-AF65-F5344CB8AC3E}">
        <p14:creationId xmlns:p14="http://schemas.microsoft.com/office/powerpoint/2010/main" val="7181413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5870864"/>
            <a:ext cx="6400800" cy="750456"/>
          </a:xfrm>
        </p:spPr>
        <p:txBody>
          <a:bodyPr>
            <a:normAutofit/>
          </a:bodyPr>
          <a:lstStyle/>
          <a:p>
            <a:r>
              <a:rPr lang="en-US" b="1" dirty="0" smtClean="0">
                <a:latin typeface="Arial"/>
                <a:cs typeface="Arial"/>
              </a:rPr>
              <a:t>Edison </a:t>
            </a:r>
            <a:r>
              <a:rPr lang="en-US" b="1" dirty="0" err="1" smtClean="0">
                <a:latin typeface="Arial"/>
                <a:cs typeface="Arial"/>
              </a:rPr>
              <a:t>Kinetophone</a:t>
            </a:r>
            <a:endParaRPr lang="en-US" b="1" dirty="0">
              <a:latin typeface="Arial"/>
              <a:cs typeface="Arial"/>
            </a:endParaRPr>
          </a:p>
        </p:txBody>
      </p:sp>
      <p:pic>
        <p:nvPicPr>
          <p:cNvPr id="4" name="Picture 3" descr="kinetopho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35" y="664852"/>
            <a:ext cx="7135091" cy="5047469"/>
          </a:xfrm>
          <a:prstGeom prst="rect">
            <a:avLst/>
          </a:prstGeom>
        </p:spPr>
      </p:pic>
    </p:spTree>
    <p:extLst>
      <p:ext uri="{BB962C8B-B14F-4D97-AF65-F5344CB8AC3E}">
        <p14:creationId xmlns:p14="http://schemas.microsoft.com/office/powerpoint/2010/main" val="36888417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57911" y="5495636"/>
            <a:ext cx="8385664" cy="750456"/>
          </a:xfrm>
        </p:spPr>
        <p:txBody>
          <a:bodyPr>
            <a:normAutofit/>
          </a:bodyPr>
          <a:lstStyle/>
          <a:p>
            <a:r>
              <a:rPr lang="en-US" b="1" dirty="0" err="1" smtClean="0">
                <a:latin typeface="Arial"/>
                <a:cs typeface="Arial"/>
              </a:rPr>
              <a:t>Cinematographe</a:t>
            </a:r>
            <a:r>
              <a:rPr lang="en-US" b="1" dirty="0" smtClean="0">
                <a:latin typeface="Arial"/>
                <a:cs typeface="Arial"/>
              </a:rPr>
              <a:t>, as camera</a:t>
            </a:r>
            <a:endParaRPr lang="en-US" b="1" dirty="0">
              <a:latin typeface="Arial"/>
              <a:cs typeface="Arial"/>
            </a:endParaRPr>
          </a:p>
        </p:txBody>
      </p:sp>
      <p:pic>
        <p:nvPicPr>
          <p:cNvPr id="3" name="Picture 2" descr="Cinematographe-Camer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911" y="1094511"/>
            <a:ext cx="3059544" cy="3977408"/>
          </a:xfrm>
          <a:prstGeom prst="rect">
            <a:avLst/>
          </a:prstGeom>
        </p:spPr>
      </p:pic>
      <p:pic>
        <p:nvPicPr>
          <p:cNvPr id="8" name="Picture 7" descr="cinematograph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2065" y="1094511"/>
            <a:ext cx="4961510" cy="3977408"/>
          </a:xfrm>
          <a:prstGeom prst="rect">
            <a:avLst/>
          </a:prstGeom>
        </p:spPr>
      </p:pic>
    </p:spTree>
    <p:extLst>
      <p:ext uri="{BB962C8B-B14F-4D97-AF65-F5344CB8AC3E}">
        <p14:creationId xmlns:p14="http://schemas.microsoft.com/office/powerpoint/2010/main" val="227159271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1070</TotalTime>
  <Words>830</Words>
  <Application>Microsoft Macintosh PowerPoint</Application>
  <PresentationFormat>On-screen Show (4:3)</PresentationFormat>
  <Paragraphs>90</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I. ‘Silent’ to Sound Cinema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Pitzer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OFF-SCREEN</dc:title>
  <dc:creator>localuser</dc:creator>
  <cp:lastModifiedBy>Info Tech</cp:lastModifiedBy>
  <cp:revision>72</cp:revision>
  <dcterms:created xsi:type="dcterms:W3CDTF">2010-12-29T21:54:42Z</dcterms:created>
  <dcterms:modified xsi:type="dcterms:W3CDTF">2015-02-05T21:30:03Z</dcterms:modified>
</cp:coreProperties>
</file>