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66" r:id="rId4"/>
    <p:sldId id="294" r:id="rId5"/>
    <p:sldId id="295" r:id="rId6"/>
    <p:sldId id="297" r:id="rId7"/>
    <p:sldId id="298" r:id="rId8"/>
    <p:sldId id="299" r:id="rId9"/>
    <p:sldId id="267" r:id="rId10"/>
    <p:sldId id="268" r:id="rId11"/>
    <p:sldId id="279" r:id="rId12"/>
    <p:sldId id="300" r:id="rId13"/>
    <p:sldId id="302" r:id="rId14"/>
    <p:sldId id="306" r:id="rId15"/>
    <p:sldId id="307" r:id="rId16"/>
    <p:sldId id="308" r:id="rId17"/>
    <p:sldId id="312" r:id="rId18"/>
    <p:sldId id="316" r:id="rId19"/>
    <p:sldId id="314" r:id="rId20"/>
    <p:sldId id="315" r:id="rId21"/>
    <p:sldId id="313" r:id="rId22"/>
    <p:sldId id="311" r:id="rId23"/>
    <p:sldId id="310" r:id="rId24"/>
    <p:sldId id="304" r:id="rId25"/>
    <p:sldId id="30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04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02E06-6383-CD41-A89C-C18DB2948F67}" type="datetimeFigureOut">
              <a:rPr lang="en-US" smtClean="0"/>
              <a:pPr/>
              <a:t>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20580"/>
            <a:ext cx="7772400" cy="1470025"/>
          </a:xfrm>
        </p:spPr>
        <p:txBody>
          <a:bodyPr/>
          <a:lstStyle/>
          <a:p>
            <a:r>
              <a:rPr lang="en-US" b="1" dirty="0">
                <a:latin typeface="Arial"/>
                <a:cs typeface="Arial"/>
              </a:rPr>
              <a:t>I. ‘Silent’ to Sound Cinema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5631" y="3590605"/>
            <a:ext cx="7285663" cy="1480426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rial"/>
                <a:cs typeface="Arial"/>
              </a:rPr>
              <a:t>3. Sound Technology </a:t>
            </a:r>
          </a:p>
          <a:p>
            <a:r>
              <a:rPr lang="en-US" sz="4000" b="1" dirty="0" smtClean="0">
                <a:latin typeface="Arial"/>
                <a:cs typeface="Arial"/>
              </a:rPr>
              <a:t>&amp; Early Cinema</a:t>
            </a:r>
            <a:endParaRPr lang="en-US" sz="4000" b="1" dirty="0">
              <a:latin typeface="Arial"/>
              <a:cs typeface="Arial"/>
            </a:endParaRPr>
          </a:p>
          <a:p>
            <a:endParaRPr lang="en-US" sz="4000" b="1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" y="5649769"/>
            <a:ext cx="91439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/>
                <a:cs typeface="Arial"/>
              </a:rPr>
              <a:t>Nickelodeon in Sears Catalogue, 1908 </a:t>
            </a:r>
            <a:endParaRPr lang="en-US" sz="3200" b="1" dirty="0">
              <a:latin typeface="Arial"/>
              <a:cs typeface="Arial"/>
            </a:endParaRPr>
          </a:p>
        </p:txBody>
      </p:sp>
      <p:pic>
        <p:nvPicPr>
          <p:cNvPr id="2" name="Picture 1" descr="nickelodeon-sears1908catalogu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464" y="743358"/>
            <a:ext cx="4548822" cy="441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707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15236" y="2844132"/>
            <a:ext cx="41860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/>
                <a:cs typeface="Arial"/>
              </a:rPr>
              <a:t>Illustrated Song Catalogue, 1906</a:t>
            </a:r>
            <a:endParaRPr lang="en-US" sz="2800" b="1" dirty="0">
              <a:latin typeface="Arial"/>
              <a:cs typeface="Arial"/>
            </a:endParaRPr>
          </a:p>
        </p:txBody>
      </p:sp>
      <p:pic>
        <p:nvPicPr>
          <p:cNvPr id="4" name="Picture 3" descr="1096illustratedsongcatalogu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98" y="289083"/>
            <a:ext cx="4088289" cy="614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141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1004081"/>
            <a:ext cx="8197273" cy="4870517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Expanding the idea of synchronization – “</a:t>
            </a:r>
            <a:r>
              <a:rPr lang="en-US" dirty="0">
                <a:latin typeface="Arial"/>
                <a:cs typeface="Arial"/>
              </a:rPr>
              <a:t>any </a:t>
            </a:r>
            <a:r>
              <a:rPr lang="en-US" dirty="0" smtClean="0">
                <a:latin typeface="Arial"/>
                <a:cs typeface="Arial"/>
              </a:rPr>
              <a:t>fixed or purposeful relationship between sound and image” (p. </a:t>
            </a:r>
            <a:r>
              <a:rPr lang="en-US" smtClean="0">
                <a:latin typeface="Arial"/>
                <a:cs typeface="Arial"/>
              </a:rPr>
              <a:t>94)</a:t>
            </a: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Sound’s direct address</a:t>
            </a: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Producer’s dilemma </a:t>
            </a:r>
          </a:p>
          <a:p>
            <a:pPr algn="l"/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Funning / articulation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0846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454601"/>
            <a:ext cx="8197273" cy="5845512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Arial"/>
                <a:cs typeface="Arial"/>
              </a:rPr>
              <a:t>Rebirth of A Nation (2005-8) </a:t>
            </a:r>
          </a:p>
          <a:p>
            <a:pPr algn="l"/>
            <a:r>
              <a:rPr lang="en-US" dirty="0" smtClean="0">
                <a:latin typeface="Arial"/>
                <a:cs typeface="Arial"/>
              </a:rPr>
              <a:t>Live performance and DVD by Paul D. Miller (a.k.a. DJ Spooky – that subliminal kid)</a:t>
            </a:r>
          </a:p>
          <a:p>
            <a:pPr algn="l"/>
            <a:r>
              <a:rPr lang="en-US" sz="3600" dirty="0" smtClean="0">
                <a:latin typeface="Arial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6903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454601"/>
            <a:ext cx="8197273" cy="5845512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Arial"/>
                <a:cs typeface="Arial"/>
              </a:rPr>
              <a:t>Rebirth of A Nation (2005-8) </a:t>
            </a:r>
          </a:p>
          <a:p>
            <a:pPr algn="l"/>
            <a:r>
              <a:rPr lang="en-US" dirty="0" smtClean="0">
                <a:latin typeface="Arial"/>
                <a:cs typeface="Arial"/>
              </a:rPr>
              <a:t>Live performance and DVD by Paul D. Miller (a.k.a. DJ Spooky – that subliminal kid)</a:t>
            </a:r>
          </a:p>
          <a:p>
            <a:pPr algn="l"/>
            <a:r>
              <a:rPr lang="en-US" sz="3600" dirty="0" smtClean="0">
                <a:latin typeface="Arial"/>
                <a:cs typeface="Arial"/>
              </a:rPr>
              <a:t> </a:t>
            </a:r>
          </a:p>
          <a:p>
            <a:pPr marL="571500" indent="-5715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As a contemporary example of funning?</a:t>
            </a:r>
          </a:p>
          <a:p>
            <a:pPr marL="571500" indent="-5715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3905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454601"/>
            <a:ext cx="8197273" cy="5845512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Arial"/>
                <a:cs typeface="Arial"/>
              </a:rPr>
              <a:t>Rebirth of A Nation (2005-8) </a:t>
            </a:r>
          </a:p>
          <a:p>
            <a:pPr algn="l"/>
            <a:r>
              <a:rPr lang="en-US" dirty="0" smtClean="0">
                <a:latin typeface="Arial"/>
                <a:cs typeface="Arial"/>
              </a:rPr>
              <a:t>Live performance and DVD by Paul D. Miller (a.k.a. DJ Spooky – that subliminal kid)</a:t>
            </a:r>
          </a:p>
          <a:p>
            <a:pPr algn="l"/>
            <a:r>
              <a:rPr lang="en-US" sz="3600" dirty="0" smtClean="0">
                <a:latin typeface="Arial"/>
                <a:cs typeface="Arial"/>
              </a:rPr>
              <a:t> </a:t>
            </a:r>
          </a:p>
          <a:p>
            <a:pPr marL="571500" indent="-5715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As a contemporary example of funning?</a:t>
            </a:r>
          </a:p>
          <a:p>
            <a:pPr marL="571500" indent="-5715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571500" indent="-5715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In what ways does it correspond to pre-1910 film sound?</a:t>
            </a:r>
          </a:p>
          <a:p>
            <a:pPr marL="571500" indent="-5715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3235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454601"/>
            <a:ext cx="8197273" cy="5845512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Arial"/>
                <a:cs typeface="Arial"/>
              </a:rPr>
              <a:t>Rebirth of A Nation (2005-8) </a:t>
            </a:r>
          </a:p>
          <a:p>
            <a:pPr algn="l"/>
            <a:r>
              <a:rPr lang="en-US" dirty="0" smtClean="0">
                <a:latin typeface="Arial"/>
                <a:cs typeface="Arial"/>
              </a:rPr>
              <a:t>Live performance and DVD by Paul D. Miller (a.k.a. DJ Spooky – that subliminal kid)</a:t>
            </a:r>
          </a:p>
          <a:p>
            <a:pPr algn="l"/>
            <a:r>
              <a:rPr lang="en-US" sz="3600" dirty="0" smtClean="0">
                <a:latin typeface="Arial"/>
                <a:cs typeface="Arial"/>
              </a:rPr>
              <a:t> </a:t>
            </a:r>
          </a:p>
          <a:p>
            <a:pPr marL="571500" indent="-5715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As a contemporary example of funning?</a:t>
            </a:r>
          </a:p>
          <a:p>
            <a:pPr marL="571500" indent="-5715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571500" indent="-5715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In what ways does it correspond to pre-1910 film sound?</a:t>
            </a:r>
          </a:p>
          <a:p>
            <a:pPr marL="571500" indent="-5715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571500" indent="-5715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In what ways does it not?</a:t>
            </a:r>
          </a:p>
        </p:txBody>
      </p:sp>
    </p:spTree>
    <p:extLst>
      <p:ext uri="{BB962C8B-B14F-4D97-AF65-F5344CB8AC3E}">
        <p14:creationId xmlns:p14="http://schemas.microsoft.com/office/powerpoint/2010/main" val="1528317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62593"/>
            <a:ext cx="9143999" cy="1472559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DJ </a:t>
            </a:r>
            <a:r>
              <a:rPr lang="en-US" sz="2800" dirty="0">
                <a:latin typeface="Arial"/>
                <a:cs typeface="Arial"/>
              </a:rPr>
              <a:t>Spooky </a:t>
            </a:r>
            <a:r>
              <a:rPr lang="en-US" sz="2800" dirty="0" smtClean="0">
                <a:latin typeface="Arial"/>
                <a:cs typeface="Arial"/>
              </a:rPr>
              <a:t>performing </a:t>
            </a:r>
            <a:r>
              <a:rPr lang="en-US" sz="2800" i="1" dirty="0" smtClean="0">
                <a:latin typeface="Arial"/>
                <a:cs typeface="Arial"/>
              </a:rPr>
              <a:t>Rebirth </a:t>
            </a:r>
            <a:r>
              <a:rPr lang="en-US" sz="2800" i="1" dirty="0">
                <a:latin typeface="Arial"/>
                <a:cs typeface="Arial"/>
              </a:rPr>
              <a:t>of a </a:t>
            </a:r>
            <a:r>
              <a:rPr lang="en-US" sz="2800" i="1" dirty="0" smtClean="0">
                <a:latin typeface="Arial"/>
                <a:cs typeface="Arial"/>
              </a:rPr>
              <a:t>Nation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>
                <a:latin typeface="Arial"/>
                <a:cs typeface="Arial"/>
              </a:rPr>
              <a:t>at Chicago Museum of Contemporary Art November 2004</a:t>
            </a:r>
            <a:endParaRPr lang="en-US" sz="2800" dirty="0" smtClean="0">
              <a:latin typeface="Arial"/>
              <a:cs typeface="Arial"/>
            </a:endParaRPr>
          </a:p>
        </p:txBody>
      </p:sp>
      <p:pic>
        <p:nvPicPr>
          <p:cNvPr id="2" name="Picture 1" descr="DJSpooky-RebirthLiv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664" y="300671"/>
            <a:ext cx="7765536" cy="516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7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454601"/>
            <a:ext cx="8197273" cy="5845512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latin typeface="Arial"/>
                <a:cs typeface="Arial"/>
              </a:rPr>
              <a:t>“Funning”</a:t>
            </a:r>
            <a:r>
              <a:rPr lang="en-US" sz="2800" dirty="0">
                <a:latin typeface="Arial"/>
                <a:cs typeface="Arial"/>
              </a:rPr>
              <a:t> – satirizes scenes or entire films through musical puns, comments on the picture through the title, lyrics, or melody of the accompanying music. (p. 112)</a:t>
            </a:r>
          </a:p>
          <a:p>
            <a:pPr algn="l"/>
            <a:r>
              <a:rPr lang="en-US" dirty="0">
                <a:latin typeface="Arial"/>
                <a:cs typeface="Arial"/>
              </a:rPr>
              <a:t> </a:t>
            </a:r>
          </a:p>
          <a:p>
            <a:pPr marL="457200" lvl="0" indent="-457200" algn="l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Catered to particular audiences and their prejudices</a:t>
            </a:r>
          </a:p>
          <a:p>
            <a:pPr marL="457200" lvl="0" indent="-457200" algn="l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Drew attention to the musician’s cleverness/stupidity</a:t>
            </a:r>
          </a:p>
          <a:p>
            <a:pPr marL="457200" lvl="0" indent="-457200" algn="l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Fractured the film’s uniformly coherent address</a:t>
            </a:r>
          </a:p>
          <a:p>
            <a:pPr marL="457200" lvl="0" indent="-457200" algn="l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Provides meta/narrative pleasure and commentary for (ethnic) audiences</a:t>
            </a:r>
          </a:p>
        </p:txBody>
      </p:sp>
    </p:spTree>
    <p:extLst>
      <p:ext uri="{BB962C8B-B14F-4D97-AF65-F5344CB8AC3E}">
        <p14:creationId xmlns:p14="http://schemas.microsoft.com/office/powerpoint/2010/main" val="4125840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698500"/>
            <a:ext cx="8197273" cy="6032499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latin typeface="Arial"/>
                <a:cs typeface="Arial"/>
              </a:rPr>
              <a:t>“The ‘</a:t>
            </a:r>
            <a:r>
              <a:rPr lang="en-US" sz="2800" dirty="0" err="1">
                <a:latin typeface="Arial"/>
                <a:cs typeface="Arial"/>
              </a:rPr>
              <a:t>performative</a:t>
            </a:r>
            <a:r>
              <a:rPr lang="en-US" sz="2800" dirty="0">
                <a:latin typeface="Arial"/>
                <a:cs typeface="Arial"/>
              </a:rPr>
              <a:t>’ tradition, allied to a more topographic and less narrative approach to the image, tended to treat the image as a pretext for the gratuitous production of sound.  Deriving its impetus from vaudeville, it stressed comic accentuation and an intermittent, punctuated temporality, resulting in an </a:t>
            </a:r>
            <a:r>
              <a:rPr lang="en-US" sz="2800" dirty="0" err="1">
                <a:latin typeface="Arial"/>
                <a:cs typeface="Arial"/>
              </a:rPr>
              <a:t>antinarrative</a:t>
            </a:r>
            <a:r>
              <a:rPr lang="en-US" sz="2800" dirty="0">
                <a:latin typeface="Arial"/>
                <a:cs typeface="Arial"/>
              </a:rPr>
              <a:t> and </a:t>
            </a:r>
            <a:r>
              <a:rPr lang="en-US" sz="2800" dirty="0" err="1">
                <a:latin typeface="Arial"/>
                <a:cs typeface="Arial"/>
              </a:rPr>
              <a:t>antipsychological</a:t>
            </a:r>
            <a:r>
              <a:rPr lang="en-US" sz="2800" dirty="0">
                <a:latin typeface="Arial"/>
                <a:cs typeface="Arial"/>
              </a:rPr>
              <a:t> form of humorous attention grabbing.  The later, and ever more dominant, tradition stressed a rigid hierarchy in providing sound effects, separating the image into zones of importance and unimportance.” (p. 110)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 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1214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65" y="1312076"/>
            <a:ext cx="5033817" cy="5218546"/>
          </a:xfrm>
        </p:spPr>
        <p:txBody>
          <a:bodyPr>
            <a:normAutofit fontScale="85000" lnSpcReduction="10000"/>
          </a:bodyPr>
          <a:lstStyle/>
          <a:p>
            <a:endParaRPr lang="en-US" sz="4000" b="1" dirty="0">
              <a:latin typeface="Arial"/>
              <a:cs typeface="Arial"/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latin typeface="Arial"/>
                <a:cs typeface="Arial"/>
              </a:rPr>
              <a:t>Professor in Cinema/Media Studies and English at University of Chicago</a:t>
            </a:r>
          </a:p>
          <a:p>
            <a:pPr algn="l"/>
            <a:endParaRPr lang="en-US" sz="4000" dirty="0" smtClean="0">
              <a:latin typeface="Arial"/>
              <a:cs typeface="Arial"/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latin typeface="Arial"/>
                <a:cs typeface="Arial"/>
              </a:rPr>
              <a:t>Student of Rick Altman. Published one book on sound in </a:t>
            </a:r>
            <a:r>
              <a:rPr lang="en-US" sz="4000" smtClean="0">
                <a:latin typeface="Arial"/>
                <a:cs typeface="Arial"/>
              </a:rPr>
              <a:t>film in 2000</a:t>
            </a:r>
            <a:endParaRPr lang="en-US" sz="4000" dirty="0" smtClean="0">
              <a:latin typeface="Arial"/>
              <a:cs typeface="Arial"/>
            </a:endParaRPr>
          </a:p>
          <a:p>
            <a:pPr marL="571500" indent="-571500" algn="l">
              <a:buFont typeface="Arial"/>
              <a:buChar char="•"/>
            </a:pPr>
            <a:endParaRPr lang="en-US" sz="4000" b="1" dirty="0" smtClean="0">
              <a:latin typeface="Arial"/>
              <a:cs typeface="Arial"/>
            </a:endParaRPr>
          </a:p>
          <a:p>
            <a:endParaRPr lang="en-US" sz="4000" b="1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1728" y="542635"/>
            <a:ext cx="68118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Arial"/>
                <a:cs typeface="Arial"/>
              </a:rPr>
              <a:t>James </a:t>
            </a:r>
            <a:r>
              <a:rPr lang="en-US" sz="4400" b="1" dirty="0" err="1" smtClean="0">
                <a:latin typeface="Arial"/>
                <a:cs typeface="Arial"/>
              </a:rPr>
              <a:t>Lastra</a:t>
            </a:r>
            <a:endParaRPr lang="en-US" sz="4400" b="1" dirty="0">
              <a:latin typeface="Arial"/>
              <a:cs typeface="Arial"/>
            </a:endParaRPr>
          </a:p>
        </p:txBody>
      </p:sp>
      <p:pic>
        <p:nvPicPr>
          <p:cNvPr id="5" name="Picture 4" descr="james-lastr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718" y="1312076"/>
            <a:ext cx="28575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599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698500"/>
            <a:ext cx="8197273" cy="6032499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latin typeface="Arial"/>
                <a:cs typeface="Arial"/>
              </a:rPr>
              <a:t>“The </a:t>
            </a:r>
            <a:r>
              <a:rPr lang="en-US" sz="2800" dirty="0">
                <a:solidFill>
                  <a:srgbClr val="CCFFCC"/>
                </a:solidFill>
                <a:latin typeface="Arial"/>
                <a:cs typeface="Arial"/>
              </a:rPr>
              <a:t>‘</a:t>
            </a:r>
            <a:r>
              <a:rPr lang="en-US" sz="2800" dirty="0" err="1">
                <a:solidFill>
                  <a:srgbClr val="CCFFCC"/>
                </a:solidFill>
                <a:latin typeface="Arial"/>
                <a:cs typeface="Arial"/>
              </a:rPr>
              <a:t>performative</a:t>
            </a:r>
            <a:r>
              <a:rPr lang="en-US" sz="2800" dirty="0">
                <a:solidFill>
                  <a:srgbClr val="CCFFCC"/>
                </a:solidFill>
                <a:latin typeface="Arial"/>
                <a:cs typeface="Arial"/>
              </a:rPr>
              <a:t>’ tradition</a:t>
            </a:r>
            <a:r>
              <a:rPr lang="en-US" sz="2800" dirty="0">
                <a:latin typeface="Arial"/>
                <a:cs typeface="Arial"/>
              </a:rPr>
              <a:t>, allied to </a:t>
            </a:r>
            <a:r>
              <a:rPr lang="en-US" sz="2800" dirty="0">
                <a:solidFill>
                  <a:srgbClr val="FFFF00"/>
                </a:solidFill>
                <a:latin typeface="Arial"/>
                <a:cs typeface="Arial"/>
              </a:rPr>
              <a:t>a more topographic and less narrative approach</a:t>
            </a:r>
            <a:r>
              <a:rPr lang="en-US" sz="2800" dirty="0">
                <a:latin typeface="Arial"/>
                <a:cs typeface="Arial"/>
              </a:rPr>
              <a:t> to the image, tended to </a:t>
            </a:r>
            <a:r>
              <a:rPr lang="en-US" sz="2800" dirty="0">
                <a:solidFill>
                  <a:srgbClr val="FF6600"/>
                </a:solidFill>
                <a:latin typeface="Arial"/>
                <a:cs typeface="Arial"/>
              </a:rPr>
              <a:t>treat the image as a pretext for the gratuitous production of sound</a:t>
            </a:r>
            <a:r>
              <a:rPr lang="en-US" sz="2800" dirty="0">
                <a:latin typeface="Arial"/>
                <a:cs typeface="Arial"/>
              </a:rPr>
              <a:t>.  Deriving its impetus from vaudeville, it stressed comic accentuation and an intermittent, punctuated temporality, resulting in </a:t>
            </a:r>
            <a:r>
              <a:rPr lang="en-US" sz="2800" dirty="0">
                <a:solidFill>
                  <a:srgbClr val="FF6600"/>
                </a:solidFill>
                <a:latin typeface="Arial"/>
                <a:cs typeface="Arial"/>
              </a:rPr>
              <a:t>an </a:t>
            </a:r>
            <a:r>
              <a:rPr lang="en-US" sz="2800" dirty="0" err="1">
                <a:solidFill>
                  <a:srgbClr val="FF6600"/>
                </a:solidFill>
                <a:latin typeface="Arial"/>
                <a:cs typeface="Arial"/>
              </a:rPr>
              <a:t>antinarrative</a:t>
            </a:r>
            <a:r>
              <a:rPr lang="en-US" sz="2800" dirty="0">
                <a:solidFill>
                  <a:srgbClr val="FF6600"/>
                </a:solidFill>
                <a:latin typeface="Arial"/>
                <a:cs typeface="Arial"/>
              </a:rPr>
              <a:t> and </a:t>
            </a:r>
            <a:r>
              <a:rPr lang="en-US" sz="2800" dirty="0" err="1">
                <a:solidFill>
                  <a:srgbClr val="FF6600"/>
                </a:solidFill>
                <a:latin typeface="Arial"/>
                <a:cs typeface="Arial"/>
              </a:rPr>
              <a:t>antipsychological</a:t>
            </a:r>
            <a:r>
              <a:rPr lang="en-US" sz="2800" dirty="0">
                <a:solidFill>
                  <a:srgbClr val="FF6600"/>
                </a:solidFill>
                <a:latin typeface="Arial"/>
                <a:cs typeface="Arial"/>
              </a:rPr>
              <a:t> form </a:t>
            </a:r>
            <a:r>
              <a:rPr lang="en-US" sz="2800" dirty="0">
                <a:latin typeface="Arial"/>
                <a:cs typeface="Arial"/>
              </a:rPr>
              <a:t>of humorous attention grabbing.  The later, and ever </a:t>
            </a:r>
            <a:r>
              <a:rPr lang="en-US" sz="2800" dirty="0">
                <a:solidFill>
                  <a:srgbClr val="CCFFCC"/>
                </a:solidFill>
                <a:latin typeface="Arial"/>
                <a:cs typeface="Arial"/>
              </a:rPr>
              <a:t>more dominant, tradition</a:t>
            </a:r>
            <a:r>
              <a:rPr lang="en-US" sz="2800" dirty="0">
                <a:latin typeface="Arial"/>
                <a:cs typeface="Arial"/>
              </a:rPr>
              <a:t> stressed </a:t>
            </a:r>
            <a:r>
              <a:rPr lang="en-US" sz="2800" dirty="0">
                <a:solidFill>
                  <a:srgbClr val="FFFF00"/>
                </a:solidFill>
                <a:latin typeface="Arial"/>
                <a:cs typeface="Arial"/>
              </a:rPr>
              <a:t>a rigid hierarchy in providing sound effects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>
                <a:solidFill>
                  <a:srgbClr val="FF6600"/>
                </a:solidFill>
                <a:latin typeface="Arial"/>
                <a:cs typeface="Arial"/>
              </a:rPr>
              <a:t>separating the image into zones of importance and unimportance</a:t>
            </a:r>
            <a:r>
              <a:rPr lang="en-US" sz="2800" dirty="0">
                <a:latin typeface="Arial"/>
                <a:cs typeface="Arial"/>
              </a:rPr>
              <a:t>.” (p. 110)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 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9017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2222500"/>
            <a:ext cx="8197273" cy="4550096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Realism vs. </a:t>
            </a:r>
            <a:r>
              <a:rPr lang="en-US" sz="2800" dirty="0" err="1">
                <a:latin typeface="Arial"/>
                <a:cs typeface="Arial"/>
              </a:rPr>
              <a:t>performative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tradition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“Articulation</a:t>
            </a:r>
            <a:r>
              <a:rPr lang="en-US" sz="2800" dirty="0" smtClean="0">
                <a:latin typeface="Arial"/>
                <a:cs typeface="Arial"/>
              </a:rPr>
              <a:t>” – synchronization as performance </a:t>
            </a:r>
            <a:r>
              <a:rPr lang="en-US" sz="2800" dirty="0">
                <a:latin typeface="Arial"/>
                <a:cs typeface="Arial"/>
              </a:rPr>
              <a:t>(See p. 121</a:t>
            </a:r>
            <a:r>
              <a:rPr lang="en-US" sz="2800" dirty="0" smtClean="0">
                <a:latin typeface="Arial"/>
                <a:cs typeface="Arial"/>
              </a:rPr>
              <a:t>)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Standardization – assumes the norms of a middle class, white spectatorship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A form that stresses absolute </a:t>
            </a:r>
            <a:r>
              <a:rPr lang="en-US" sz="2800" dirty="0" smtClean="0">
                <a:solidFill>
                  <a:srgbClr val="FFFF00"/>
                </a:solidFill>
                <a:latin typeface="Arial"/>
                <a:cs typeface="Arial"/>
              </a:rPr>
              <a:t>continuity</a:t>
            </a:r>
            <a:r>
              <a:rPr lang="en-US" sz="2800" dirty="0" smtClean="0">
                <a:latin typeface="Arial"/>
                <a:cs typeface="Arial"/>
              </a:rPr>
              <a:t> of the music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750" y="422694"/>
            <a:ext cx="8084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Summary: what became the dominant idea of </a:t>
            </a:r>
            <a:r>
              <a:rPr lang="en-US" sz="3200" dirty="0" err="1" smtClean="0">
                <a:latin typeface="Arial"/>
                <a:cs typeface="Arial"/>
              </a:rPr>
              <a:t>sychronization</a:t>
            </a:r>
            <a:r>
              <a:rPr lang="en-US" sz="3200" dirty="0" smtClean="0">
                <a:latin typeface="Arial"/>
                <a:cs typeface="Arial"/>
              </a:rPr>
              <a:t> in Hollywood?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4984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2162494"/>
            <a:ext cx="8197273" cy="4211593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1926-34: </a:t>
            </a:r>
            <a:r>
              <a:rPr lang="en-US" sz="2800" dirty="0">
                <a:latin typeface="Arial"/>
                <a:cs typeface="Arial"/>
              </a:rPr>
              <a:t>the most extensive transformation in technology, personnel, formal conventions, and mode of production </a:t>
            </a:r>
            <a:r>
              <a:rPr lang="en-US" sz="2800" dirty="0" smtClean="0">
                <a:latin typeface="Arial"/>
                <a:cs typeface="Arial"/>
              </a:rPr>
              <a:t>in the history of American cinema 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Hollywood + phonography/telephony industries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- conflict in two systems of representing sonic realism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750" y="517616"/>
            <a:ext cx="8084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/>
                <a:cs typeface="Arial"/>
              </a:rPr>
              <a:t>Standards and Practices in Classical Hollywood ‘Sound’ Films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0328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1188695"/>
            <a:ext cx="8197273" cy="5005917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Formal unity and narrative plausibility vs. perceptual realism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Realism: “</a:t>
            </a:r>
            <a:r>
              <a:rPr lang="en-US" sz="2800" dirty="0">
                <a:latin typeface="Arial"/>
                <a:cs typeface="Arial"/>
              </a:rPr>
              <a:t>prime site of cultural struggle and </a:t>
            </a:r>
            <a:r>
              <a:rPr lang="en-US" sz="2800" dirty="0" smtClean="0">
                <a:latin typeface="Arial"/>
                <a:cs typeface="Arial"/>
              </a:rPr>
              <a:t>appropriation” (p. 158)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Workplace relations were worked </a:t>
            </a:r>
            <a:r>
              <a:rPr lang="en-US" sz="2800" dirty="0" smtClean="0">
                <a:latin typeface="Arial"/>
                <a:cs typeface="Arial"/>
              </a:rPr>
              <a:t>out, in part, </a:t>
            </a:r>
            <a:r>
              <a:rPr lang="en-US" sz="2800" dirty="0">
                <a:latin typeface="Arial"/>
                <a:cs typeface="Arial"/>
              </a:rPr>
              <a:t>in the field of aesthetics</a:t>
            </a:r>
          </a:p>
          <a:p>
            <a:pPr marL="457200" indent="-457200" algn="l">
              <a:buFont typeface="Arial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8042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1217082"/>
            <a:ext cx="8197273" cy="5429251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Professionally under siege?</a:t>
            </a:r>
          </a:p>
          <a:p>
            <a:pPr marL="45720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Joseph </a:t>
            </a:r>
            <a:r>
              <a:rPr lang="en-US" sz="2400" dirty="0" err="1" smtClean="0">
                <a:latin typeface="Arial"/>
                <a:cs typeface="Arial"/>
              </a:rPr>
              <a:t>Maxfield</a:t>
            </a:r>
            <a:r>
              <a:rPr lang="en-US" sz="2400" dirty="0" smtClean="0">
                <a:latin typeface="Arial"/>
                <a:cs typeface="Arial"/>
              </a:rPr>
              <a:t>, Harry Olson, Frank Massa – technicians/researchers from the phonography/telephony industries (</a:t>
            </a:r>
            <a:r>
              <a:rPr lang="en-US" sz="2400" dirty="0" err="1" smtClean="0">
                <a:latin typeface="Arial"/>
                <a:cs typeface="Arial"/>
              </a:rPr>
              <a:t>e.g</a:t>
            </a:r>
            <a:r>
              <a:rPr lang="en-US" sz="2400" dirty="0" smtClean="0">
                <a:latin typeface="Arial"/>
                <a:cs typeface="Arial"/>
              </a:rPr>
              <a:t> Bell Lab’s ERPI)</a:t>
            </a:r>
          </a:p>
          <a:p>
            <a:pPr marL="45720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The “invisible auditor” (concert / </a:t>
            </a:r>
            <a:r>
              <a:rPr lang="en-US" sz="2400" smtClean="0">
                <a:latin typeface="Arial"/>
                <a:cs typeface="Arial"/>
              </a:rPr>
              <a:t>phonography model)</a:t>
            </a:r>
            <a:endParaRPr lang="en-US" sz="24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457200" lvl="0" indent="-4572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Blamed for delays and inefficiencies on set: </a:t>
            </a:r>
            <a:r>
              <a:rPr lang="en-US" sz="2400" dirty="0">
                <a:latin typeface="Arial"/>
                <a:cs typeface="Arial"/>
              </a:rPr>
              <a:t>“the group of workers with less institutional power were required to expend a great deal of energy simply to avoid a loss of prestige and work place autonomy.” (p. 171</a:t>
            </a:r>
            <a:r>
              <a:rPr lang="en-US" sz="2400" dirty="0" smtClean="0">
                <a:latin typeface="Arial"/>
                <a:cs typeface="Arial"/>
              </a:rPr>
              <a:t>)</a:t>
            </a: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750" y="422694"/>
            <a:ext cx="808470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/>
                <a:cs typeface="Arial"/>
              </a:rPr>
              <a:t>The Sound Engineer/Technician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0620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613831"/>
            <a:ext cx="8197273" cy="5704419"/>
          </a:xfrm>
        </p:spPr>
        <p:txBody>
          <a:bodyPr>
            <a:noAutofit/>
          </a:bodyPr>
          <a:lstStyle/>
          <a:p>
            <a:pPr marL="457200" lvl="0" indent="-457200" algn="l"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Redefined their function as representation or construction rather than duplication</a:t>
            </a:r>
          </a:p>
          <a:p>
            <a:pPr marL="45720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Primacy of dialogue intelligibility</a:t>
            </a:r>
          </a:p>
          <a:p>
            <a:pPr marL="45720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A </a:t>
            </a:r>
            <a:r>
              <a:rPr lang="en-US" sz="2400" u="sng" dirty="0" smtClean="0">
                <a:latin typeface="Arial"/>
                <a:cs typeface="Arial"/>
              </a:rPr>
              <a:t>created</a:t>
            </a:r>
            <a:r>
              <a:rPr lang="en-US" sz="2400" dirty="0" smtClean="0">
                <a:latin typeface="Arial"/>
                <a:cs typeface="Arial"/>
              </a:rPr>
              <a:t> realism: dialogue recorded separately and placed within an artificial, dubbed, continuous background (dissociation of camera and microphone narration from real perception)</a:t>
            </a:r>
          </a:p>
          <a:p>
            <a:pPr marL="45720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457200" lvl="0" indent="-4572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The invisible auditor gave way to the ideal auditor.</a:t>
            </a:r>
          </a:p>
          <a:p>
            <a:pPr marL="457200" lvl="0" indent="-457200" algn="l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  <a:p>
            <a:pPr marL="457200" lvl="0" indent="-4572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Society </a:t>
            </a:r>
            <a:r>
              <a:rPr lang="en-US" sz="2400" dirty="0">
                <a:latin typeface="Arial"/>
                <a:cs typeface="Arial"/>
              </a:rPr>
              <a:t>of Sound Engineers formed in </a:t>
            </a:r>
            <a:r>
              <a:rPr lang="en-US" sz="2400" dirty="0" smtClean="0">
                <a:latin typeface="Arial"/>
                <a:cs typeface="Arial"/>
              </a:rPr>
              <a:t>1934</a:t>
            </a:r>
            <a:endParaRPr lang="en-US" sz="24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0713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1512346"/>
            <a:ext cx="8197273" cy="5715108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This book combines a history of modernity with a study of sound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Cinema as the prime symbol of modernity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2 basic claims:  a) </a:t>
            </a:r>
            <a:r>
              <a:rPr lang="en-US" sz="2800" dirty="0">
                <a:latin typeface="Arial"/>
                <a:cs typeface="Arial"/>
              </a:rPr>
              <a:t>first that </a:t>
            </a:r>
            <a:r>
              <a:rPr lang="en-US" sz="2800" dirty="0" err="1">
                <a:latin typeface="Arial"/>
                <a:cs typeface="Arial"/>
              </a:rPr>
              <a:t>aurality</a:t>
            </a:r>
            <a:r>
              <a:rPr lang="en-US" sz="2800" dirty="0">
                <a:latin typeface="Arial"/>
                <a:cs typeface="Arial"/>
              </a:rPr>
              <a:t> has been the </a:t>
            </a:r>
            <a:r>
              <a:rPr lang="en-US" sz="2800" dirty="0" err="1">
                <a:latin typeface="Arial"/>
                <a:cs typeface="Arial"/>
              </a:rPr>
              <a:t>unthought</a:t>
            </a:r>
            <a:r>
              <a:rPr lang="en-US" sz="2800" dirty="0">
                <a:latin typeface="Arial"/>
                <a:cs typeface="Arial"/>
              </a:rPr>
              <a:t> in accounts of modernity and that, </a:t>
            </a:r>
            <a:r>
              <a:rPr lang="en-US" sz="2800" dirty="0" smtClean="0">
                <a:latin typeface="Arial"/>
                <a:cs typeface="Arial"/>
              </a:rPr>
              <a:t>b) </a:t>
            </a:r>
            <a:r>
              <a:rPr lang="en-US" sz="2800" dirty="0">
                <a:latin typeface="Arial"/>
                <a:cs typeface="Arial"/>
              </a:rPr>
              <a:t>consequently, we have overestimated the hegemony of the visual.” (p. 4)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Thick epistemology:  device, discourse, practice, and institution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1925-1934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73781"/>
            <a:ext cx="91439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/>
                <a:cs typeface="Arial"/>
              </a:rPr>
              <a:t>Sound Technology &amp; The American Cinema</a:t>
            </a:r>
            <a:endParaRPr lang="en-US" sz="3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1708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1863376"/>
            <a:ext cx="8197273" cy="4579065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Phonograph and the camera; writing and the reproduction of sensory experiences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Provide a model of Hollywood’s reaction to the possibility of recorded sound later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Apparatus theory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Performance and inscription: </a:t>
            </a:r>
            <a:r>
              <a:rPr lang="en-US" sz="2400" dirty="0">
                <a:latin typeface="Arial"/>
                <a:cs typeface="Arial"/>
              </a:rPr>
              <a:t>“…technological representation is never a case of simply </a:t>
            </a:r>
            <a:r>
              <a:rPr lang="en-US" sz="2400" i="1" dirty="0">
                <a:latin typeface="Arial"/>
                <a:cs typeface="Arial"/>
              </a:rPr>
              <a:t>seeing</a:t>
            </a:r>
            <a:r>
              <a:rPr lang="en-US" sz="2400" dirty="0">
                <a:latin typeface="Arial"/>
                <a:cs typeface="Arial"/>
              </a:rPr>
              <a:t> or </a:t>
            </a:r>
            <a:r>
              <a:rPr lang="en-US" sz="2400" i="1" dirty="0">
                <a:latin typeface="Arial"/>
                <a:cs typeface="Arial"/>
              </a:rPr>
              <a:t>hearing</a:t>
            </a:r>
            <a:r>
              <a:rPr lang="en-US" sz="2400" dirty="0">
                <a:latin typeface="Arial"/>
                <a:cs typeface="Arial"/>
              </a:rPr>
              <a:t>, but of </a:t>
            </a:r>
            <a:r>
              <a:rPr lang="en-US" sz="2400" i="1" dirty="0">
                <a:latin typeface="Arial"/>
                <a:cs typeface="Arial"/>
              </a:rPr>
              <a:t>looking </a:t>
            </a:r>
            <a:r>
              <a:rPr lang="en-US" sz="2400" dirty="0">
                <a:latin typeface="Arial"/>
                <a:cs typeface="Arial"/>
              </a:rPr>
              <a:t>and</a:t>
            </a:r>
            <a:r>
              <a:rPr lang="en-US" sz="2400" i="1" dirty="0">
                <a:latin typeface="Arial"/>
                <a:cs typeface="Arial"/>
              </a:rPr>
              <a:t> listening</a:t>
            </a:r>
            <a:r>
              <a:rPr lang="en-US" sz="2400" dirty="0">
                <a:latin typeface="Arial"/>
                <a:cs typeface="Arial"/>
              </a:rPr>
              <a:t>.  We look and listen </a:t>
            </a:r>
            <a:r>
              <a:rPr lang="en-US" sz="2400" i="1" dirty="0">
                <a:latin typeface="Arial"/>
                <a:cs typeface="Arial"/>
              </a:rPr>
              <a:t>for</a:t>
            </a:r>
            <a:r>
              <a:rPr lang="en-US" sz="2400" dirty="0">
                <a:latin typeface="Arial"/>
                <a:cs typeface="Arial"/>
              </a:rPr>
              <a:t> things, for specific purposes, while the machine’s ‘more perfect’ eyes and ears simply absorb indiscriminately.” (p. 91)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5921" y="718323"/>
            <a:ext cx="78572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/>
                <a:cs typeface="Arial"/>
              </a:rPr>
              <a:t>Sound and Imaging Technologies in The Late 18</a:t>
            </a:r>
            <a:r>
              <a:rPr lang="en-US" sz="2800" b="1" baseline="30000" dirty="0" smtClean="0">
                <a:latin typeface="Arial"/>
                <a:cs typeface="Arial"/>
              </a:rPr>
              <a:t>th</a:t>
            </a:r>
            <a:r>
              <a:rPr lang="en-US" sz="2800" b="1" dirty="0" smtClean="0">
                <a:latin typeface="Arial"/>
                <a:cs typeface="Arial"/>
              </a:rPr>
              <a:t> Century</a:t>
            </a:r>
            <a:endParaRPr lang="en-US" sz="28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5836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5921" y="829195"/>
            <a:ext cx="78572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How does </a:t>
            </a:r>
            <a:r>
              <a:rPr lang="en-US" sz="3600" b="1" dirty="0" err="1" smtClean="0">
                <a:latin typeface="Arial"/>
                <a:cs typeface="Arial"/>
              </a:rPr>
              <a:t>Lastra</a:t>
            </a:r>
            <a:r>
              <a:rPr lang="en-US" sz="3600" b="1" dirty="0" smtClean="0">
                <a:latin typeface="Arial"/>
                <a:cs typeface="Arial"/>
              </a:rPr>
              <a:t> approach the “coming of sound”?</a:t>
            </a:r>
            <a:endParaRPr lang="en-US" sz="3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2804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5921" y="829195"/>
            <a:ext cx="78572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How does </a:t>
            </a:r>
            <a:r>
              <a:rPr lang="en-US" sz="3600" b="1" dirty="0" err="1" smtClean="0">
                <a:latin typeface="Arial"/>
                <a:cs typeface="Arial"/>
              </a:rPr>
              <a:t>Lastra</a:t>
            </a:r>
            <a:r>
              <a:rPr lang="en-US" sz="3600" b="1" dirty="0" smtClean="0">
                <a:latin typeface="Arial"/>
                <a:cs typeface="Arial"/>
              </a:rPr>
              <a:t> approach the “coming of sound”?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361" y="2477863"/>
            <a:ext cx="676281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What was “sound”?</a:t>
            </a:r>
          </a:p>
        </p:txBody>
      </p:sp>
    </p:spTree>
    <p:extLst>
      <p:ext uri="{BB962C8B-B14F-4D97-AF65-F5344CB8AC3E}">
        <p14:creationId xmlns:p14="http://schemas.microsoft.com/office/powerpoint/2010/main" val="2767653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5921" y="829195"/>
            <a:ext cx="78572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How does </a:t>
            </a:r>
            <a:r>
              <a:rPr lang="en-US" sz="3600" b="1" dirty="0" err="1" smtClean="0">
                <a:latin typeface="Arial"/>
                <a:cs typeface="Arial"/>
              </a:rPr>
              <a:t>Lastra</a:t>
            </a:r>
            <a:r>
              <a:rPr lang="en-US" sz="3600" b="1" dirty="0" smtClean="0">
                <a:latin typeface="Arial"/>
                <a:cs typeface="Arial"/>
              </a:rPr>
              <a:t> approach the “coming of sound”?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361" y="2477863"/>
            <a:ext cx="67628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What was “sound”?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 smtClean="0">
                <a:latin typeface="Arial"/>
                <a:cs typeface="Arial"/>
              </a:rPr>
              <a:t>What was “synchronization”?</a:t>
            </a:r>
          </a:p>
        </p:txBody>
      </p:sp>
    </p:spTree>
    <p:extLst>
      <p:ext uri="{BB962C8B-B14F-4D97-AF65-F5344CB8AC3E}">
        <p14:creationId xmlns:p14="http://schemas.microsoft.com/office/powerpoint/2010/main" val="805643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5921" y="829195"/>
            <a:ext cx="78572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How does </a:t>
            </a:r>
            <a:r>
              <a:rPr lang="en-US" sz="3600" b="1" dirty="0" err="1" smtClean="0">
                <a:latin typeface="Arial"/>
                <a:cs typeface="Arial"/>
              </a:rPr>
              <a:t>Lastra</a:t>
            </a:r>
            <a:r>
              <a:rPr lang="en-US" sz="3600" b="1" dirty="0" smtClean="0">
                <a:latin typeface="Arial"/>
                <a:cs typeface="Arial"/>
              </a:rPr>
              <a:t> approach the “coming of sound”?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361" y="2477863"/>
            <a:ext cx="67628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What was “sound”?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 smtClean="0">
                <a:latin typeface="Arial"/>
                <a:cs typeface="Arial"/>
              </a:rPr>
              <a:t>What was “synchronization”?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 smtClean="0">
                <a:latin typeface="Arial"/>
                <a:cs typeface="Arial"/>
              </a:rPr>
              <a:t>What was understood as a “film”?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6778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57763" y="5922941"/>
            <a:ext cx="79647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/>
                <a:cs typeface="Arial"/>
              </a:rPr>
              <a:t>Nickelodeon in Iowa, early 1900s</a:t>
            </a:r>
            <a:endParaRPr lang="en-US" sz="3200" b="1" dirty="0">
              <a:latin typeface="Arial"/>
              <a:cs typeface="Arial"/>
            </a:endParaRPr>
          </a:p>
        </p:txBody>
      </p:sp>
      <p:pic>
        <p:nvPicPr>
          <p:cNvPr id="2" name="Picture 1" descr="nickeloden-iowa-early1900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12" y="598817"/>
            <a:ext cx="7977418" cy="505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125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2037</TotalTime>
  <Words>1046</Words>
  <Application>Microsoft Macintosh PowerPoint</Application>
  <PresentationFormat>On-screen Show (4:3)</PresentationFormat>
  <Paragraphs>105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I. ‘Silent’ to Sound Cinema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Pitzer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OFF-SCREEN</dc:title>
  <dc:creator>localuser</dc:creator>
  <cp:lastModifiedBy>Ming Ma</cp:lastModifiedBy>
  <cp:revision>98</cp:revision>
  <dcterms:created xsi:type="dcterms:W3CDTF">2010-12-29T21:54:42Z</dcterms:created>
  <dcterms:modified xsi:type="dcterms:W3CDTF">2017-02-07T19:27:47Z</dcterms:modified>
</cp:coreProperties>
</file>