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5" r:id="rId4"/>
    <p:sldId id="272" r:id="rId5"/>
    <p:sldId id="293" r:id="rId6"/>
    <p:sldId id="296" r:id="rId7"/>
    <p:sldId id="294" r:id="rId8"/>
    <p:sldId id="303" r:id="rId9"/>
    <p:sldId id="295" r:id="rId10"/>
    <p:sldId id="297" r:id="rId11"/>
    <p:sldId id="298" r:id="rId12"/>
    <p:sldId id="304" r:id="rId13"/>
    <p:sldId id="299" r:id="rId14"/>
    <p:sldId id="300" r:id="rId15"/>
    <p:sldId id="301" r:id="rId16"/>
    <p:sldId id="30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0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190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1/17/22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1/17/22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1/17/22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1/17/22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1/17/22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1/17/22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2E06-6383-CD41-A89C-C18DB2948F67}" type="datetimeFigureOut">
              <a:rPr lang="en-US" smtClean="0"/>
              <a:pPr/>
              <a:t>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AD372-DC91-424A-9BC0-BEF46D0A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8975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SOUND, ART, &amp; POWER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9168" y="3612853"/>
            <a:ext cx="7285663" cy="1480426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/>
                <a:cs typeface="Arial"/>
              </a:rPr>
              <a:t>Prologue: </a:t>
            </a:r>
          </a:p>
          <a:p>
            <a:r>
              <a:rPr lang="en-US" sz="4000" b="1" dirty="0">
                <a:latin typeface="Arial"/>
                <a:cs typeface="Arial"/>
              </a:rPr>
              <a:t>Film Without Images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4716" y="555672"/>
            <a:ext cx="7416116" cy="5919595"/>
          </a:xfrm>
        </p:spPr>
        <p:txBody>
          <a:bodyPr>
            <a:normAutofit lnSpcReduction="10000"/>
          </a:bodyPr>
          <a:lstStyle/>
          <a:p>
            <a:pPr algn="l"/>
            <a:r>
              <a:rPr lang="en-US" i="1" dirty="0">
                <a:latin typeface="Arial"/>
                <a:cs typeface="Arial"/>
              </a:rPr>
              <a:t>The Murder of Crows</a:t>
            </a:r>
            <a:r>
              <a:rPr lang="en-US" dirty="0">
                <a:latin typeface="Arial"/>
                <a:cs typeface="Arial"/>
              </a:rPr>
              <a:t>:</a:t>
            </a:r>
            <a:endParaRPr lang="en-US" sz="4000" dirty="0">
              <a:latin typeface="Arial"/>
              <a:cs typeface="Arial"/>
            </a:endParaRPr>
          </a:p>
          <a:p>
            <a:pPr marL="571500" indent="-571500" algn="l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571500" indent="-571500" algn="l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Cardiff Miller: Canadian sound art partnership</a:t>
            </a:r>
          </a:p>
          <a:p>
            <a:pPr marL="571500" indent="-571500" algn="l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Created in 2008 and premiered at the Biennale of Sydney</a:t>
            </a:r>
          </a:p>
          <a:p>
            <a:pPr marL="571500" indent="-571500" algn="l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Sound installation composed from about 800 digital </a:t>
            </a:r>
            <a:r>
              <a:rPr lang="en-US" sz="2800" dirty="0" err="1">
                <a:latin typeface="Arial"/>
                <a:cs typeface="Arial"/>
              </a:rPr>
              <a:t>audiotracks</a:t>
            </a:r>
            <a:r>
              <a:rPr lang="en-US" sz="2800" dirty="0">
                <a:latin typeface="Arial"/>
                <a:cs typeface="Arial"/>
              </a:rPr>
              <a:t>, broadcasted on 98-100 speakers.</a:t>
            </a:r>
          </a:p>
          <a:p>
            <a:pPr marL="571500" indent="-571500" algn="l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A sonic realization of Francisco de Goya’s etching </a:t>
            </a:r>
            <a:r>
              <a:rPr lang="en-US" sz="2800" i="1" dirty="0">
                <a:latin typeface="Arial"/>
                <a:cs typeface="Arial"/>
              </a:rPr>
              <a:t>The Sleep of Reason Produces Monsters </a:t>
            </a:r>
            <a:r>
              <a:rPr lang="en-US" sz="2800" dirty="0">
                <a:latin typeface="Arial"/>
                <a:cs typeface="Arial"/>
              </a:rPr>
              <a:t>(1797-99)</a:t>
            </a:r>
          </a:p>
          <a:p>
            <a:pPr marL="571500" indent="-571500" algn="l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“Physical cinema”, “scripting”, “narrative”</a:t>
            </a:r>
          </a:p>
        </p:txBody>
      </p:sp>
    </p:spTree>
    <p:extLst>
      <p:ext uri="{BB962C8B-B14F-4D97-AF65-F5344CB8AC3E}">
        <p14:creationId xmlns:p14="http://schemas.microsoft.com/office/powerpoint/2010/main" val="3276068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183" y="2820320"/>
            <a:ext cx="3784295" cy="288641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Francisco de Goya, </a:t>
            </a:r>
            <a:r>
              <a:rPr lang="en-US" sz="3200" i="1" dirty="0">
                <a:latin typeface="Arial"/>
                <a:cs typeface="Arial"/>
              </a:rPr>
              <a:t>The Sleep of Reason Produces Monsters </a:t>
            </a:r>
            <a:r>
              <a:rPr lang="en-US" sz="3200" dirty="0">
                <a:latin typeface="Arial"/>
                <a:cs typeface="Arial"/>
              </a:rPr>
              <a:t>(1797-99)</a:t>
            </a:r>
            <a:endParaRPr lang="en-US" sz="1800" i="1" dirty="0">
              <a:latin typeface="Arial"/>
              <a:cs typeface="Arial"/>
            </a:endParaRPr>
          </a:p>
        </p:txBody>
      </p:sp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E37B0A8-408B-854D-AAE5-842B6D188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135" y="273045"/>
            <a:ext cx="4172172" cy="63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48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4716" y="1028327"/>
            <a:ext cx="7416116" cy="5291911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Arial"/>
                <a:cs typeface="Arial"/>
              </a:rPr>
              <a:t>If film is understood to be an audio-visual medium, when there are no images in a film, is it still a film?</a:t>
            </a:r>
          </a:p>
        </p:txBody>
      </p:sp>
    </p:spTree>
    <p:extLst>
      <p:ext uri="{BB962C8B-B14F-4D97-AF65-F5344CB8AC3E}">
        <p14:creationId xmlns:p14="http://schemas.microsoft.com/office/powerpoint/2010/main" val="1107943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4716" y="555672"/>
            <a:ext cx="7416116" cy="5919595"/>
          </a:xfrm>
        </p:spPr>
        <p:txBody>
          <a:bodyPr>
            <a:normAutofit/>
          </a:bodyPr>
          <a:lstStyle/>
          <a:p>
            <a:pPr algn="l"/>
            <a:r>
              <a:rPr lang="en-US" sz="3500" dirty="0">
                <a:latin typeface="Arial"/>
                <a:cs typeface="Arial"/>
              </a:rPr>
              <a:t>Some on-going ideas and issues to explore this semester:</a:t>
            </a:r>
          </a:p>
          <a:p>
            <a:pPr marL="571500" indent="-571500" algn="l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0151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4716" y="555672"/>
            <a:ext cx="7416116" cy="5919595"/>
          </a:xfrm>
        </p:spPr>
        <p:txBody>
          <a:bodyPr>
            <a:normAutofit/>
          </a:bodyPr>
          <a:lstStyle/>
          <a:p>
            <a:pPr algn="l"/>
            <a:r>
              <a:rPr lang="en-US" sz="3500" dirty="0">
                <a:latin typeface="Arial"/>
                <a:cs typeface="Arial"/>
              </a:rPr>
              <a:t>Some on-going ideas and issues to explore this semester:</a:t>
            </a:r>
          </a:p>
          <a:p>
            <a:pPr marL="571500" indent="-571500" algn="l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571500" indent="-571500" algn="l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Contested media histories (film without images are nothing new, e.g. Walter </a:t>
            </a:r>
            <a:r>
              <a:rPr lang="en-US" sz="2800" dirty="0" err="1">
                <a:latin typeface="Arial"/>
                <a:cs typeface="Arial"/>
              </a:rPr>
              <a:t>Ruttmann’s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i="1" dirty="0">
                <a:latin typeface="Arial"/>
                <a:cs typeface="Arial"/>
              </a:rPr>
              <a:t>The Weekend</a:t>
            </a:r>
            <a:r>
              <a:rPr lang="en-US" sz="2800" dirty="0">
                <a:latin typeface="Arial"/>
                <a:cs typeface="Arial"/>
              </a:rPr>
              <a:t>, 1930)</a:t>
            </a:r>
          </a:p>
        </p:txBody>
      </p:sp>
    </p:spTree>
    <p:extLst>
      <p:ext uri="{BB962C8B-B14F-4D97-AF65-F5344CB8AC3E}">
        <p14:creationId xmlns:p14="http://schemas.microsoft.com/office/powerpoint/2010/main" val="3058097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4716" y="555672"/>
            <a:ext cx="7416116" cy="5919595"/>
          </a:xfrm>
        </p:spPr>
        <p:txBody>
          <a:bodyPr>
            <a:normAutofit/>
          </a:bodyPr>
          <a:lstStyle/>
          <a:p>
            <a:pPr algn="l"/>
            <a:r>
              <a:rPr lang="en-US" sz="3500" dirty="0">
                <a:latin typeface="Arial"/>
                <a:cs typeface="Arial"/>
              </a:rPr>
              <a:t>Some on-going ideas and issues to explore this semester:</a:t>
            </a:r>
          </a:p>
          <a:p>
            <a:pPr marL="571500" indent="-571500" algn="l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571500" indent="-571500" algn="l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Contested media histories (film without images are nothing new, e.g. Walter </a:t>
            </a:r>
            <a:r>
              <a:rPr lang="en-US" sz="2800" dirty="0" err="1">
                <a:latin typeface="Arial"/>
                <a:cs typeface="Arial"/>
              </a:rPr>
              <a:t>Ruttmann’s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i="1" dirty="0">
                <a:latin typeface="Arial"/>
                <a:cs typeface="Arial"/>
              </a:rPr>
              <a:t>The Weekend</a:t>
            </a:r>
            <a:r>
              <a:rPr lang="en-US" sz="2800" dirty="0">
                <a:latin typeface="Arial"/>
                <a:cs typeface="Arial"/>
              </a:rPr>
              <a:t>, 1930)</a:t>
            </a:r>
          </a:p>
          <a:p>
            <a:pPr marL="571500" indent="-571500" algn="l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“Plurality and refusal of closure” (p. xxix) the movement in between media and transforming media platforms</a:t>
            </a:r>
          </a:p>
        </p:txBody>
      </p:sp>
    </p:spTree>
    <p:extLst>
      <p:ext uri="{BB962C8B-B14F-4D97-AF65-F5344CB8AC3E}">
        <p14:creationId xmlns:p14="http://schemas.microsoft.com/office/powerpoint/2010/main" val="1048844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4716" y="555672"/>
            <a:ext cx="7416116" cy="5919595"/>
          </a:xfrm>
        </p:spPr>
        <p:txBody>
          <a:bodyPr>
            <a:normAutofit/>
          </a:bodyPr>
          <a:lstStyle/>
          <a:p>
            <a:pPr algn="l"/>
            <a:r>
              <a:rPr lang="en-US" sz="3500" dirty="0">
                <a:latin typeface="Arial"/>
                <a:cs typeface="Arial"/>
              </a:rPr>
              <a:t>Some on-going ideas and issues to explore this semester:</a:t>
            </a:r>
          </a:p>
          <a:p>
            <a:pPr marL="571500" indent="-571500" algn="l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571500" indent="-571500" algn="l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Contested media histories (film without images are nothing new, e.g. Walter </a:t>
            </a:r>
            <a:r>
              <a:rPr lang="en-US" sz="2800" dirty="0" err="1">
                <a:latin typeface="Arial"/>
                <a:cs typeface="Arial"/>
              </a:rPr>
              <a:t>Ruttmann’s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i="1" dirty="0">
                <a:latin typeface="Arial"/>
                <a:cs typeface="Arial"/>
              </a:rPr>
              <a:t>The Weekend</a:t>
            </a:r>
            <a:r>
              <a:rPr lang="en-US" sz="2800" dirty="0">
                <a:latin typeface="Arial"/>
                <a:cs typeface="Arial"/>
              </a:rPr>
              <a:t>, 1930)</a:t>
            </a:r>
          </a:p>
          <a:p>
            <a:pPr marL="571500" indent="-571500" algn="l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“Plurality and refusal of closure</a:t>
            </a:r>
            <a:r>
              <a:rPr lang="en-US" sz="2800">
                <a:latin typeface="Arial"/>
                <a:cs typeface="Arial"/>
              </a:rPr>
              <a:t>” (p</a:t>
            </a:r>
            <a:r>
              <a:rPr lang="en-US" sz="2800" dirty="0">
                <a:latin typeface="Arial"/>
                <a:cs typeface="Arial"/>
              </a:rPr>
              <a:t>. xxix) the movement in between media and transforming media platforms</a:t>
            </a:r>
          </a:p>
          <a:p>
            <a:pPr marL="571500" indent="-571500" algn="l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The criticality of sound? Studying sound also teaches us about visuality</a:t>
            </a:r>
          </a:p>
        </p:txBody>
      </p:sp>
    </p:spTree>
    <p:extLst>
      <p:ext uri="{BB962C8B-B14F-4D97-AF65-F5344CB8AC3E}">
        <p14:creationId xmlns:p14="http://schemas.microsoft.com/office/powerpoint/2010/main" val="2476988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97672"/>
            <a:ext cx="8229600" cy="101932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Nam June Paik, </a:t>
            </a:r>
            <a:r>
              <a:rPr lang="en-US" sz="3200" i="1" dirty="0">
                <a:latin typeface="Arial"/>
                <a:cs typeface="Arial"/>
              </a:rPr>
              <a:t>Zen for Film</a:t>
            </a:r>
            <a:r>
              <a:rPr lang="en-US" sz="3200" dirty="0">
                <a:latin typeface="Arial"/>
                <a:cs typeface="Arial"/>
              </a:rPr>
              <a:t> (1965)</a:t>
            </a:r>
            <a:endParaRPr lang="en-US" sz="1800" i="1" dirty="0">
              <a:latin typeface="Arial"/>
              <a:cs typeface="Arial"/>
            </a:endParaRPr>
          </a:p>
        </p:txBody>
      </p:sp>
      <p:pic>
        <p:nvPicPr>
          <p:cNvPr id="6" name="Picture 5" descr="A picture containing text, person, black&#10;&#10;Description automatically generated">
            <a:extLst>
              <a:ext uri="{FF2B5EF4-FFF2-40B4-BE49-F238E27FC236}">
                <a16:creationId xmlns:a16="http://schemas.microsoft.com/office/drawing/2014/main" id="{193C0682-62BB-FE4B-B363-D33582D33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517" y="541007"/>
            <a:ext cx="6900965" cy="45852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4716" y="1028327"/>
            <a:ext cx="7416116" cy="5291911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Arial"/>
                <a:cs typeface="Arial"/>
              </a:rPr>
              <a:t>Is </a:t>
            </a:r>
            <a:r>
              <a:rPr lang="en-US" sz="4000" i="1" dirty="0">
                <a:latin typeface="Arial"/>
                <a:cs typeface="Arial"/>
              </a:rPr>
              <a:t>Zen for Film </a:t>
            </a:r>
            <a:r>
              <a:rPr lang="en-US" sz="4000" dirty="0">
                <a:latin typeface="Arial"/>
                <a:cs typeface="Arial"/>
              </a:rPr>
              <a:t>a film?</a:t>
            </a:r>
          </a:p>
        </p:txBody>
      </p:sp>
    </p:spTree>
    <p:extLst>
      <p:ext uri="{BB962C8B-B14F-4D97-AF65-F5344CB8AC3E}">
        <p14:creationId xmlns:p14="http://schemas.microsoft.com/office/powerpoint/2010/main" val="2248418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4716" y="555672"/>
            <a:ext cx="7416116" cy="5919595"/>
          </a:xfrm>
        </p:spPr>
        <p:txBody>
          <a:bodyPr>
            <a:normAutofit/>
          </a:bodyPr>
          <a:lstStyle/>
          <a:p>
            <a:pPr algn="l"/>
            <a:r>
              <a:rPr lang="en-US" i="1" dirty="0">
                <a:latin typeface="Arial"/>
                <a:cs typeface="Arial"/>
              </a:rPr>
              <a:t>Zen for Film</a:t>
            </a:r>
            <a:r>
              <a:rPr lang="en-US" dirty="0">
                <a:latin typeface="Arial"/>
                <a:cs typeface="Arial"/>
              </a:rPr>
              <a:t>:</a:t>
            </a:r>
            <a:endParaRPr lang="en-US" sz="4000" dirty="0">
              <a:latin typeface="Arial"/>
              <a:cs typeface="Arial"/>
            </a:endParaRPr>
          </a:p>
          <a:p>
            <a:pPr marL="571500" indent="-571500" algn="l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571500" indent="-571500" algn="l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Paik: avant-garde composer turned media and performance artists (“the grand/father of video art”)</a:t>
            </a:r>
          </a:p>
          <a:p>
            <a:pPr marL="571500" indent="-571500" algn="l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His first work in film, made in 1965</a:t>
            </a:r>
          </a:p>
          <a:p>
            <a:pPr marL="571500" indent="-571500" algn="l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16mm clear film leader</a:t>
            </a:r>
          </a:p>
          <a:p>
            <a:pPr marL="571500" indent="-571500" algn="l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“… no script, no narrative, no sets, no actors, no sound, no camera, no montage” (Herman </a:t>
            </a:r>
            <a:r>
              <a:rPr lang="en-US" sz="2800" dirty="0" err="1">
                <a:latin typeface="Arial"/>
                <a:cs typeface="Arial"/>
              </a:rPr>
              <a:t>Asselberghs</a:t>
            </a:r>
            <a:r>
              <a:rPr lang="en-US" sz="2800" dirty="0">
                <a:latin typeface="Arial"/>
                <a:cs typeface="Arial"/>
              </a:rPr>
              <a:t>, quoted in </a:t>
            </a:r>
            <a:r>
              <a:rPr lang="en-US" sz="2800" i="1" dirty="0">
                <a:latin typeface="Arial"/>
                <a:cs typeface="Arial"/>
              </a:rPr>
              <a:t>TINST</a:t>
            </a:r>
            <a:r>
              <a:rPr lang="en-US" sz="2800" dirty="0">
                <a:latin typeface="Arial"/>
                <a:cs typeface="Arial"/>
              </a:rPr>
              <a:t>, p. xx)</a:t>
            </a:r>
          </a:p>
          <a:p>
            <a:pPr marL="571500" indent="-571500" algn="l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Running time? Exhibition?</a:t>
            </a:r>
          </a:p>
        </p:txBody>
      </p:sp>
    </p:spTree>
    <p:extLst>
      <p:ext uri="{BB962C8B-B14F-4D97-AF65-F5344CB8AC3E}">
        <p14:creationId xmlns:p14="http://schemas.microsoft.com/office/powerpoint/2010/main" val="2110499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97671"/>
            <a:ext cx="8229600" cy="1560329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Derek </a:t>
            </a:r>
            <a:r>
              <a:rPr lang="en-US" sz="3200" dirty="0" err="1">
                <a:latin typeface="Arial"/>
                <a:cs typeface="Arial"/>
              </a:rPr>
              <a:t>Jarman</a:t>
            </a:r>
            <a:r>
              <a:rPr lang="en-US" sz="3200" dirty="0">
                <a:latin typeface="Arial"/>
                <a:cs typeface="Arial"/>
              </a:rPr>
              <a:t>, </a:t>
            </a:r>
            <a:r>
              <a:rPr lang="en-US" sz="3200" i="1" dirty="0">
                <a:latin typeface="Arial"/>
                <a:cs typeface="Arial"/>
              </a:rPr>
              <a:t>Blue</a:t>
            </a:r>
            <a:r>
              <a:rPr lang="en-US" sz="3200" dirty="0">
                <a:latin typeface="Arial"/>
                <a:cs typeface="Arial"/>
              </a:rPr>
              <a:t> (1993)</a:t>
            </a:r>
            <a:br>
              <a:rPr lang="en-US" sz="3200" dirty="0">
                <a:latin typeface="Arial"/>
                <a:cs typeface="Arial"/>
              </a:rPr>
            </a:br>
            <a:br>
              <a:rPr lang="en-US" sz="1800" dirty="0">
                <a:latin typeface="Arial"/>
                <a:cs typeface="Arial"/>
              </a:rPr>
            </a:br>
            <a:r>
              <a:rPr lang="en-US" sz="1800" dirty="0">
                <a:latin typeface="Arial"/>
                <a:cs typeface="Arial"/>
              </a:rPr>
              <a:t>Installed at the Serpentine Gallery, London in 2008 as a part of the </a:t>
            </a:r>
            <a:br>
              <a:rPr lang="en-US" sz="1800" dirty="0">
                <a:latin typeface="Arial"/>
                <a:cs typeface="Arial"/>
              </a:rPr>
            </a:br>
            <a:r>
              <a:rPr lang="en-US" sz="1800" i="1" dirty="0">
                <a:latin typeface="Arial"/>
                <a:cs typeface="Arial"/>
              </a:rPr>
              <a:t>Derek </a:t>
            </a:r>
            <a:r>
              <a:rPr lang="en-US" sz="1800" i="1" dirty="0" err="1">
                <a:latin typeface="Arial"/>
                <a:cs typeface="Arial"/>
              </a:rPr>
              <a:t>Jarman</a:t>
            </a:r>
            <a:r>
              <a:rPr lang="en-US" sz="1800" i="1" dirty="0">
                <a:latin typeface="Arial"/>
                <a:cs typeface="Arial"/>
              </a:rPr>
              <a:t>: Brutal Beauty </a:t>
            </a:r>
            <a:r>
              <a:rPr lang="en-US" sz="1800" dirty="0">
                <a:latin typeface="Arial"/>
                <a:cs typeface="Arial"/>
              </a:rPr>
              <a:t>exhibition</a:t>
            </a:r>
            <a:endParaRPr lang="en-US" sz="1800" i="1" dirty="0">
              <a:latin typeface="Arial"/>
              <a:cs typeface="Arial"/>
            </a:endParaRPr>
          </a:p>
        </p:txBody>
      </p:sp>
      <p:pic>
        <p:nvPicPr>
          <p:cNvPr id="4" name="Picture 3" descr="A picture containing indoor, bed, ceiling, wall&#10;&#10;Description automatically generated">
            <a:extLst>
              <a:ext uri="{FF2B5EF4-FFF2-40B4-BE49-F238E27FC236}">
                <a16:creationId xmlns:a16="http://schemas.microsoft.com/office/drawing/2014/main" id="{543F06CF-D6FF-344D-970C-806ACA541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618" y="541007"/>
            <a:ext cx="6102764" cy="463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70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4716" y="555672"/>
            <a:ext cx="7416116" cy="5919595"/>
          </a:xfrm>
        </p:spPr>
        <p:txBody>
          <a:bodyPr>
            <a:normAutofit/>
          </a:bodyPr>
          <a:lstStyle/>
          <a:p>
            <a:pPr algn="l"/>
            <a:r>
              <a:rPr lang="en-US" i="1" dirty="0">
                <a:latin typeface="Arial"/>
                <a:cs typeface="Arial"/>
              </a:rPr>
              <a:t>Blue</a:t>
            </a:r>
            <a:r>
              <a:rPr lang="en-US" dirty="0">
                <a:latin typeface="Arial"/>
                <a:cs typeface="Arial"/>
              </a:rPr>
              <a:t>:</a:t>
            </a:r>
            <a:endParaRPr lang="en-US" sz="4000" dirty="0">
              <a:latin typeface="Arial"/>
              <a:cs typeface="Arial"/>
            </a:endParaRPr>
          </a:p>
          <a:p>
            <a:pPr marL="571500" indent="-571500" algn="l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571500" indent="-571500" algn="l">
              <a:buFont typeface="Arial"/>
              <a:buChar char="•"/>
            </a:pPr>
            <a:r>
              <a:rPr lang="en-US" sz="2800" dirty="0" err="1">
                <a:latin typeface="Arial"/>
                <a:cs typeface="Arial"/>
              </a:rPr>
              <a:t>Jarman</a:t>
            </a:r>
            <a:r>
              <a:rPr lang="en-US" sz="2800" dirty="0">
                <a:latin typeface="Arial"/>
                <a:cs typeface="Arial"/>
              </a:rPr>
              <a:t>: British queer experimental filmmaker</a:t>
            </a:r>
          </a:p>
          <a:p>
            <a:pPr marL="571500" indent="-571500" algn="l">
              <a:buFont typeface="Arial"/>
              <a:buChar char="•"/>
            </a:pPr>
            <a:r>
              <a:rPr lang="en-US" sz="2800" i="1" dirty="0">
                <a:latin typeface="Arial"/>
                <a:cs typeface="Arial"/>
              </a:rPr>
              <a:t>Blue</a:t>
            </a:r>
            <a:r>
              <a:rPr lang="en-US" sz="2800" dirty="0">
                <a:latin typeface="Arial"/>
                <a:cs typeface="Arial"/>
              </a:rPr>
              <a:t> is his last film, finished before he died in 1994 from AIDS-related complications, one of which caused him to go blind</a:t>
            </a:r>
          </a:p>
          <a:p>
            <a:pPr marL="571500" indent="-571500" algn="l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35mm blue film leader, TRT: 79 mins.</a:t>
            </a:r>
          </a:p>
          <a:p>
            <a:pPr marL="571500" indent="-571500" algn="l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Created and exhibited as a feature-length film, live performance, radio play, book, digital stream, and installation</a:t>
            </a:r>
          </a:p>
          <a:p>
            <a:pPr marL="571500" indent="-571500" algn="l"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3441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013855"/>
            <a:ext cx="8229600" cy="1560329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Yves Klein, </a:t>
            </a:r>
            <a:r>
              <a:rPr lang="en-US" sz="3200" i="1" dirty="0">
                <a:latin typeface="Arial"/>
                <a:cs typeface="Arial"/>
              </a:rPr>
              <a:t>Blue Sponge Relief </a:t>
            </a:r>
            <a:br>
              <a:rPr lang="en-US" sz="3200" i="1" dirty="0">
                <a:latin typeface="Arial"/>
                <a:cs typeface="Arial"/>
              </a:rPr>
            </a:br>
            <a:r>
              <a:rPr lang="en-US" sz="3200" i="1" dirty="0">
                <a:latin typeface="Arial"/>
                <a:cs typeface="Arial"/>
              </a:rPr>
              <a:t>(Little Night Music), </a:t>
            </a:r>
            <a:r>
              <a:rPr lang="en-US" sz="3200" dirty="0">
                <a:latin typeface="Arial"/>
                <a:cs typeface="Arial"/>
              </a:rPr>
              <a:t>1960</a:t>
            </a:r>
            <a:br>
              <a:rPr lang="en-US" sz="3200" dirty="0">
                <a:latin typeface="Arial"/>
                <a:cs typeface="Arial"/>
              </a:rPr>
            </a:br>
            <a:br>
              <a:rPr lang="en-US" sz="1800" dirty="0">
                <a:latin typeface="Arial"/>
                <a:cs typeface="Arial"/>
              </a:rPr>
            </a:br>
            <a:r>
              <a:rPr lang="en-US" sz="1800" dirty="0">
                <a:latin typeface="Arial"/>
                <a:cs typeface="Arial"/>
              </a:rPr>
              <a:t>Tate Liverpool, 2017</a:t>
            </a:r>
            <a:endParaRPr lang="en-US" sz="1800" i="1" dirty="0">
              <a:latin typeface="Arial"/>
              <a:cs typeface="Arial"/>
            </a:endParaRPr>
          </a:p>
        </p:txBody>
      </p:sp>
      <p:pic>
        <p:nvPicPr>
          <p:cNvPr id="4" name="Picture 3" descr="A picture containing text, person, indoor, person&#10;&#10;Description automatically generated">
            <a:extLst>
              <a:ext uri="{FF2B5EF4-FFF2-40B4-BE49-F238E27FC236}">
                <a16:creationId xmlns:a16="http://schemas.microsoft.com/office/drawing/2014/main" id="{1598DD2F-8EFA-A74B-80B0-C25F80270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530" y="581742"/>
            <a:ext cx="6264939" cy="417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74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013855"/>
            <a:ext cx="8229600" cy="1560329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Janet Cardiff &amp; George Bures Miller, </a:t>
            </a:r>
            <a:br>
              <a:rPr lang="en-US" sz="3200" dirty="0">
                <a:latin typeface="Arial"/>
                <a:cs typeface="Arial"/>
              </a:rPr>
            </a:br>
            <a:r>
              <a:rPr lang="en-US" sz="3200" i="1" dirty="0">
                <a:latin typeface="Arial"/>
                <a:cs typeface="Arial"/>
              </a:rPr>
              <a:t>The Murder of Crows</a:t>
            </a:r>
            <a:r>
              <a:rPr lang="en-US" sz="3200" dirty="0">
                <a:latin typeface="Arial"/>
                <a:cs typeface="Arial"/>
              </a:rPr>
              <a:t> (2008)</a:t>
            </a:r>
            <a:br>
              <a:rPr lang="en-US" sz="3200" dirty="0">
                <a:latin typeface="Arial"/>
                <a:cs typeface="Arial"/>
              </a:rPr>
            </a:br>
            <a:br>
              <a:rPr lang="en-US" sz="1800" dirty="0">
                <a:latin typeface="Arial"/>
                <a:cs typeface="Arial"/>
              </a:rPr>
            </a:br>
            <a:r>
              <a:rPr lang="en-US" sz="1800" dirty="0">
                <a:latin typeface="Arial"/>
                <a:cs typeface="Arial"/>
              </a:rPr>
              <a:t>Installed at Park Avenue Armory, New York in 2012</a:t>
            </a:r>
            <a:endParaRPr lang="en-US" sz="1800" i="1" dirty="0">
              <a:latin typeface="Arial"/>
              <a:cs typeface="Arial"/>
            </a:endParaRPr>
          </a:p>
        </p:txBody>
      </p:sp>
      <p:pic>
        <p:nvPicPr>
          <p:cNvPr id="7" name="Picture 6" descr="A group of people on a stage&#10;&#10;Description automatically generated with low confidence">
            <a:extLst>
              <a:ext uri="{FF2B5EF4-FFF2-40B4-BE49-F238E27FC236}">
                <a16:creationId xmlns:a16="http://schemas.microsoft.com/office/drawing/2014/main" id="{BA3FC8EF-FCD3-8045-8E0D-A160EA1D3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666" y="552024"/>
            <a:ext cx="6514666" cy="43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77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013855"/>
            <a:ext cx="8229600" cy="1560329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Janet Cardiff &amp; George Bures Miller</a:t>
            </a:r>
            <a:r>
              <a:rPr lang="en-US" sz="3200">
                <a:latin typeface="Arial"/>
                <a:cs typeface="Arial"/>
              </a:rPr>
              <a:t>, </a:t>
            </a:r>
            <a:br>
              <a:rPr lang="en-US" sz="3200">
                <a:latin typeface="Arial"/>
                <a:cs typeface="Arial"/>
              </a:rPr>
            </a:br>
            <a:r>
              <a:rPr lang="en-US" sz="3200" i="1">
                <a:latin typeface="Arial"/>
                <a:cs typeface="Arial"/>
              </a:rPr>
              <a:t>The </a:t>
            </a:r>
            <a:r>
              <a:rPr lang="en-US" sz="3200" i="1" dirty="0">
                <a:latin typeface="Arial"/>
                <a:cs typeface="Arial"/>
              </a:rPr>
              <a:t>Murder of Crows</a:t>
            </a:r>
            <a:r>
              <a:rPr lang="en-US" sz="3200" dirty="0">
                <a:latin typeface="Arial"/>
                <a:cs typeface="Arial"/>
              </a:rPr>
              <a:t> (2008)</a:t>
            </a:r>
            <a:br>
              <a:rPr lang="en-US" sz="3200" dirty="0">
                <a:latin typeface="Arial"/>
                <a:cs typeface="Arial"/>
              </a:rPr>
            </a:br>
            <a:br>
              <a:rPr lang="en-US" sz="1800" dirty="0">
                <a:latin typeface="Arial"/>
                <a:cs typeface="Arial"/>
              </a:rPr>
            </a:br>
            <a:r>
              <a:rPr lang="en-US" sz="1800" dirty="0">
                <a:latin typeface="Arial"/>
                <a:cs typeface="Arial"/>
              </a:rPr>
              <a:t>Installed at Park Avenue Armory, New York in 2012</a:t>
            </a:r>
            <a:endParaRPr lang="en-US" sz="1800" i="1" dirty="0">
              <a:latin typeface="Arial"/>
              <a:cs typeface="Arial"/>
            </a:endParaRPr>
          </a:p>
        </p:txBody>
      </p:sp>
      <p:pic>
        <p:nvPicPr>
          <p:cNvPr id="5" name="Picture 4" descr="A picture containing chair, set, dining table, several&#10;&#10;Description automatically generated">
            <a:extLst>
              <a:ext uri="{FF2B5EF4-FFF2-40B4-BE49-F238E27FC236}">
                <a16:creationId xmlns:a16="http://schemas.microsoft.com/office/drawing/2014/main" id="{DE908A2C-DCD4-F74F-91CE-6974896DA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457" y="541007"/>
            <a:ext cx="6379085" cy="423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71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529</Words>
  <Application>Microsoft Macintosh PowerPoint</Application>
  <PresentationFormat>On-screen Show (4:3)</PresentationFormat>
  <Paragraphs>44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SOUND, ART, &amp; POWER</vt:lpstr>
      <vt:lpstr>Nam June Paik, Zen for Film (1965)</vt:lpstr>
      <vt:lpstr>PowerPoint Presentation</vt:lpstr>
      <vt:lpstr>PowerPoint Presentation</vt:lpstr>
      <vt:lpstr>Derek Jarman, Blue (1993)  Installed at the Serpentine Gallery, London in 2008 as a part of the  Derek Jarman: Brutal Beauty exhibition</vt:lpstr>
      <vt:lpstr>PowerPoint Presentation</vt:lpstr>
      <vt:lpstr>Yves Klein, Blue Sponge Relief  (Little Night Music), 1960  Tate Liverpool, 2017</vt:lpstr>
      <vt:lpstr>Janet Cardiff &amp; George Bures Miller,  The Murder of Crows (2008)  Installed at Park Avenue Armory, New York in 2012</vt:lpstr>
      <vt:lpstr>Janet Cardiff &amp; George Bures Miller,  The Murder of Crows (2008)  Installed at Park Avenue Armory, New York in 2012</vt:lpstr>
      <vt:lpstr>PowerPoint Presentation</vt:lpstr>
      <vt:lpstr>Francisco de Goya, The Sleep of Reason Produces Monsters (1797-99)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Pitzer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MEDIA OFF-SCREEN</dc:title>
  <dc:creator>localuser</dc:creator>
  <cp:lastModifiedBy>Ming-Yuen Ma</cp:lastModifiedBy>
  <cp:revision>66</cp:revision>
  <dcterms:created xsi:type="dcterms:W3CDTF">2010-12-29T21:54:42Z</dcterms:created>
  <dcterms:modified xsi:type="dcterms:W3CDTF">2022-01-17T22:39:16Z</dcterms:modified>
</cp:coreProperties>
</file>