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636" r:id="rId3"/>
    <p:sldId id="662" r:id="rId4"/>
    <p:sldId id="663" r:id="rId5"/>
    <p:sldId id="664" r:id="rId6"/>
    <p:sldId id="665" r:id="rId7"/>
    <p:sldId id="666" r:id="rId8"/>
    <p:sldId id="637" r:id="rId9"/>
    <p:sldId id="688" r:id="rId10"/>
    <p:sldId id="667" r:id="rId11"/>
    <p:sldId id="689" r:id="rId12"/>
    <p:sldId id="690" r:id="rId13"/>
    <p:sldId id="691" r:id="rId14"/>
    <p:sldId id="668" r:id="rId15"/>
    <p:sldId id="692" r:id="rId16"/>
    <p:sldId id="669" r:id="rId17"/>
    <p:sldId id="693" r:id="rId18"/>
    <p:sldId id="670" r:id="rId19"/>
    <p:sldId id="671" r:id="rId20"/>
    <p:sldId id="694" r:id="rId21"/>
    <p:sldId id="695" r:id="rId22"/>
    <p:sldId id="696" r:id="rId23"/>
    <p:sldId id="697" r:id="rId24"/>
    <p:sldId id="672" r:id="rId25"/>
    <p:sldId id="698" r:id="rId26"/>
    <p:sldId id="699" r:id="rId27"/>
    <p:sldId id="700" r:id="rId28"/>
    <p:sldId id="701" r:id="rId29"/>
    <p:sldId id="673" r:id="rId30"/>
    <p:sldId id="674" r:id="rId31"/>
    <p:sldId id="675" r:id="rId32"/>
    <p:sldId id="702" r:id="rId33"/>
    <p:sldId id="676" r:id="rId34"/>
    <p:sldId id="677" r:id="rId35"/>
    <p:sldId id="303" r:id="rId36"/>
    <p:sldId id="683" r:id="rId37"/>
    <p:sldId id="678" r:id="rId38"/>
    <p:sldId id="703" r:id="rId39"/>
    <p:sldId id="704" r:id="rId40"/>
    <p:sldId id="705" r:id="rId41"/>
    <p:sldId id="679" r:id="rId42"/>
    <p:sldId id="680" r:id="rId43"/>
    <p:sldId id="682" r:id="rId44"/>
    <p:sldId id="684" r:id="rId45"/>
    <p:sldId id="685" r:id="rId46"/>
    <p:sldId id="686" r:id="rId47"/>
    <p:sldId id="681" r:id="rId48"/>
    <p:sldId id="687"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44"/>
    <p:restoredTop sz="94648"/>
  </p:normalViewPr>
  <p:slideViewPr>
    <p:cSldViewPr snapToGrid="0" snapToObjects="1">
      <p:cViewPr varScale="1">
        <p:scale>
          <a:sx n="117" d="100"/>
          <a:sy n="117" d="100"/>
        </p:scale>
        <p:origin x="60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4/2/21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4/2/21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58975"/>
            <a:ext cx="7772400" cy="1470025"/>
          </a:xfrm>
        </p:spPr>
        <p:txBody>
          <a:bodyPr>
            <a:normAutofit/>
          </a:bodyPr>
          <a:lstStyle/>
          <a:p>
            <a:r>
              <a:rPr lang="en-US" b="1" dirty="0">
                <a:latin typeface="Arial"/>
                <a:cs typeface="Arial"/>
              </a:rPr>
              <a:t>SOUND, ART, &amp; POWER</a:t>
            </a:r>
          </a:p>
        </p:txBody>
      </p:sp>
      <p:sp>
        <p:nvSpPr>
          <p:cNvPr id="3" name="Subtitle 2"/>
          <p:cNvSpPr>
            <a:spLocks noGrp="1"/>
          </p:cNvSpPr>
          <p:nvPr>
            <p:ph type="subTitle" idx="1"/>
          </p:nvPr>
        </p:nvSpPr>
        <p:spPr>
          <a:xfrm>
            <a:off x="929168" y="3612853"/>
            <a:ext cx="7285663" cy="2613776"/>
          </a:xfrm>
        </p:spPr>
        <p:txBody>
          <a:bodyPr>
            <a:normAutofit/>
          </a:bodyPr>
          <a:lstStyle/>
          <a:p>
            <a:r>
              <a:rPr lang="en-US" sz="4000" b="1">
                <a:latin typeface="Arial"/>
                <a:cs typeface="Arial"/>
              </a:rPr>
              <a:t>Week 10: </a:t>
            </a:r>
            <a:r>
              <a:rPr lang="en-US" sz="4000" b="1" dirty="0">
                <a:latin typeface="Arial"/>
                <a:cs typeface="Arial"/>
              </a:rPr>
              <a:t>Media Soundscapes – History &amp; Theory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1. History &amp; Theory:</a:t>
            </a:r>
          </a:p>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065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1. History &amp; Theory:</a:t>
            </a:r>
          </a:p>
          <a:p>
            <a:pPr marL="0" lvl="0" indent="0">
              <a:buNone/>
            </a:pPr>
            <a:endParaRPr lang="en-US" sz="2800"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Crisis historiography</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8846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1. History &amp; Theory:</a:t>
            </a:r>
          </a:p>
          <a:p>
            <a:pPr marL="0" lvl="0" indent="0">
              <a:buNone/>
            </a:pPr>
            <a:endParaRPr lang="en-US" sz="2800"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Crisis historiography</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Cinematic sound spaces</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9887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1. History &amp; Theory:</a:t>
            </a:r>
          </a:p>
          <a:p>
            <a:pPr marL="0" lvl="0" indent="0">
              <a:buNone/>
            </a:pPr>
            <a:endParaRPr lang="en-US" sz="2800"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Crisis historiography</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Cinematic sound spaces</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Architectural acoustics</a:t>
            </a: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238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fontScale="85000" lnSpcReduction="20000"/>
          </a:bodyPr>
          <a:lstStyle/>
          <a:p>
            <a:pPr marL="0" lvl="0" indent="0">
              <a:buNone/>
            </a:pPr>
            <a:r>
              <a:rPr lang="en-US" sz="3800" b="1" dirty="0">
                <a:latin typeface="Arial" panose="020B0604020202020204" pitchFamily="34" charset="0"/>
                <a:cs typeface="Arial" panose="020B0604020202020204" pitchFamily="34" charset="0"/>
              </a:rPr>
              <a:t>Crisis Historiography</a:t>
            </a:r>
            <a:endParaRPr lang="en-US" sz="3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3300" dirty="0">
                <a:latin typeface="Arial" panose="020B0604020202020204" pitchFamily="34" charset="0"/>
                <a:cs typeface="Arial" panose="020B0604020202020204" pitchFamily="34" charset="0"/>
              </a:rPr>
              <a:t>Rick Altman argues that “the ‘reality’ which each new technology sets out to represent is in large part defined by </a:t>
            </a:r>
            <a:r>
              <a:rPr lang="en-US" sz="3300" dirty="0" err="1">
                <a:latin typeface="Arial" panose="020B0604020202020204" pitchFamily="34" charset="0"/>
                <a:cs typeface="Arial" panose="020B0604020202020204" pitchFamily="34" charset="0"/>
              </a:rPr>
              <a:t>preexistintent</a:t>
            </a:r>
            <a:r>
              <a:rPr lang="en-US" sz="3300" dirty="0">
                <a:latin typeface="Arial" panose="020B0604020202020204" pitchFamily="34" charset="0"/>
                <a:cs typeface="Arial" panose="020B0604020202020204" pitchFamily="34" charset="0"/>
              </a:rPr>
              <a:t> representational systems” (“Sound Space”, p. 46)</a:t>
            </a:r>
          </a:p>
          <a:p>
            <a:pPr marL="0" indent="0">
              <a:buNone/>
            </a:pPr>
            <a:r>
              <a:rPr lang="en-US" sz="3300" dirty="0">
                <a:latin typeface="Arial" panose="020B0604020202020204" pitchFamily="34" charset="0"/>
                <a:cs typeface="Arial" panose="020B0604020202020204" pitchFamily="34" charset="0"/>
              </a:rPr>
              <a:t> </a:t>
            </a:r>
          </a:p>
          <a:p>
            <a:pPr lvl="0"/>
            <a:r>
              <a:rPr lang="en-US" sz="3300" dirty="0">
                <a:latin typeface="Arial" panose="020B0604020202020204" pitchFamily="34" charset="0"/>
                <a:cs typeface="Arial" panose="020B0604020202020204" pitchFamily="34" charset="0"/>
              </a:rPr>
              <a:t>Crisis as in “identity crisis”: crisis historiography assumes that the definition of a representational technology is both historically and social contingent, and that “new technologies are always born nameless”. (TINST, p. 123)</a:t>
            </a:r>
          </a:p>
          <a:p>
            <a:endParaRPr lang="en-US" sz="3300" dirty="0">
              <a:latin typeface="Arial" panose="020B0604020202020204" pitchFamily="34" charset="0"/>
              <a:cs typeface="Arial" panose="020B0604020202020204" pitchFamily="34" charset="0"/>
            </a:endParaRPr>
          </a:p>
          <a:p>
            <a:pPr lvl="0"/>
            <a:r>
              <a:rPr lang="en-US" sz="3300" dirty="0">
                <a:latin typeface="Arial" panose="020B0604020202020204" pitchFamily="34" charset="0"/>
                <a:cs typeface="Arial" panose="020B0604020202020204" pitchFamily="34" charset="0"/>
              </a:rPr>
              <a:t>Media installations as the “new cinema” (Michael Rush and Chrissie Iles)</a:t>
            </a: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3068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fontScale="85000" lnSpcReduction="20000"/>
          </a:bodyPr>
          <a:lstStyle/>
          <a:p>
            <a:pPr marL="0" lvl="0" indent="0">
              <a:buNone/>
            </a:pPr>
            <a:r>
              <a:rPr lang="en-US" sz="3800" b="1" dirty="0">
                <a:latin typeface="Arial" panose="020B0604020202020204" pitchFamily="34" charset="0"/>
                <a:cs typeface="Arial" panose="020B0604020202020204" pitchFamily="34" charset="0"/>
              </a:rPr>
              <a:t>Crisis Historiography</a:t>
            </a:r>
            <a:endParaRPr lang="en-US" sz="3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3300" dirty="0">
                <a:latin typeface="Arial" panose="020B0604020202020204" pitchFamily="34" charset="0"/>
                <a:cs typeface="Arial" panose="020B0604020202020204" pitchFamily="34" charset="0"/>
              </a:rPr>
              <a:t>Rick Altman argues that “the </a:t>
            </a:r>
            <a:r>
              <a:rPr lang="en-US" sz="3300" dirty="0">
                <a:solidFill>
                  <a:srgbClr val="FFFF00"/>
                </a:solidFill>
                <a:latin typeface="Arial" panose="020B0604020202020204" pitchFamily="34" charset="0"/>
                <a:cs typeface="Arial" panose="020B0604020202020204" pitchFamily="34" charset="0"/>
              </a:rPr>
              <a:t>‘reality’ </a:t>
            </a:r>
            <a:r>
              <a:rPr lang="en-US" sz="3300" dirty="0">
                <a:latin typeface="Arial" panose="020B0604020202020204" pitchFamily="34" charset="0"/>
                <a:cs typeface="Arial" panose="020B0604020202020204" pitchFamily="34" charset="0"/>
              </a:rPr>
              <a:t>which each new technology sets out to represent is in large part defined by </a:t>
            </a:r>
            <a:r>
              <a:rPr lang="en-US" sz="3300" dirty="0" err="1">
                <a:latin typeface="Arial" panose="020B0604020202020204" pitchFamily="34" charset="0"/>
                <a:cs typeface="Arial" panose="020B0604020202020204" pitchFamily="34" charset="0"/>
              </a:rPr>
              <a:t>preexistintent</a:t>
            </a:r>
            <a:r>
              <a:rPr lang="en-US" sz="3300" dirty="0">
                <a:latin typeface="Arial" panose="020B0604020202020204" pitchFamily="34" charset="0"/>
                <a:cs typeface="Arial" panose="020B0604020202020204" pitchFamily="34" charset="0"/>
              </a:rPr>
              <a:t> representational systems” (“Sound Space”, p. 46)</a:t>
            </a:r>
          </a:p>
          <a:p>
            <a:pPr marL="0" indent="0">
              <a:buNone/>
            </a:pPr>
            <a:r>
              <a:rPr lang="en-US" sz="3300" dirty="0">
                <a:latin typeface="Arial" panose="020B0604020202020204" pitchFamily="34" charset="0"/>
                <a:cs typeface="Arial" panose="020B0604020202020204" pitchFamily="34" charset="0"/>
              </a:rPr>
              <a:t> </a:t>
            </a:r>
          </a:p>
          <a:p>
            <a:pPr lvl="0"/>
            <a:r>
              <a:rPr lang="en-US" sz="3300" dirty="0">
                <a:latin typeface="Arial" panose="020B0604020202020204" pitchFamily="34" charset="0"/>
                <a:cs typeface="Arial" panose="020B0604020202020204" pitchFamily="34" charset="0"/>
              </a:rPr>
              <a:t>Crisis as in </a:t>
            </a:r>
            <a:r>
              <a:rPr lang="en-US" sz="3300" dirty="0">
                <a:solidFill>
                  <a:srgbClr val="FFFF00"/>
                </a:solidFill>
                <a:latin typeface="Arial" panose="020B0604020202020204" pitchFamily="34" charset="0"/>
                <a:cs typeface="Arial" panose="020B0604020202020204" pitchFamily="34" charset="0"/>
              </a:rPr>
              <a:t>“identity crisis”</a:t>
            </a:r>
            <a:r>
              <a:rPr lang="en-US" sz="3300" dirty="0">
                <a:latin typeface="Arial" panose="020B0604020202020204" pitchFamily="34" charset="0"/>
                <a:cs typeface="Arial" panose="020B0604020202020204" pitchFamily="34" charset="0"/>
              </a:rPr>
              <a:t>: crisis historiography assumes that the definition of a representational technology is both historically and social contingent, and that </a:t>
            </a:r>
            <a:r>
              <a:rPr lang="en-US" sz="3300" dirty="0">
                <a:solidFill>
                  <a:srgbClr val="92D050"/>
                </a:solidFill>
                <a:latin typeface="Arial" panose="020B0604020202020204" pitchFamily="34" charset="0"/>
                <a:cs typeface="Arial" panose="020B0604020202020204" pitchFamily="34" charset="0"/>
              </a:rPr>
              <a:t>“new technologies are always born nameless”</a:t>
            </a:r>
            <a:r>
              <a:rPr lang="en-US" sz="3300" dirty="0">
                <a:latin typeface="Arial" panose="020B0604020202020204" pitchFamily="34" charset="0"/>
                <a:cs typeface="Arial" panose="020B0604020202020204" pitchFamily="34" charset="0"/>
              </a:rPr>
              <a:t>. (TINST, p. 123)</a:t>
            </a:r>
          </a:p>
          <a:p>
            <a:endParaRPr lang="en-US" sz="3300" dirty="0">
              <a:latin typeface="Arial" panose="020B0604020202020204" pitchFamily="34" charset="0"/>
              <a:cs typeface="Arial" panose="020B0604020202020204" pitchFamily="34" charset="0"/>
            </a:endParaRPr>
          </a:p>
          <a:p>
            <a:pPr lvl="0"/>
            <a:r>
              <a:rPr lang="en-US" sz="3300" dirty="0">
                <a:latin typeface="Arial" panose="020B0604020202020204" pitchFamily="34" charset="0"/>
                <a:cs typeface="Arial" panose="020B0604020202020204" pitchFamily="34" charset="0"/>
              </a:rPr>
              <a:t>Media installations as the </a:t>
            </a:r>
            <a:r>
              <a:rPr lang="en-US" sz="3300" dirty="0">
                <a:solidFill>
                  <a:srgbClr val="FFFF00"/>
                </a:solidFill>
                <a:latin typeface="Arial" panose="020B0604020202020204" pitchFamily="34" charset="0"/>
                <a:cs typeface="Arial" panose="020B0604020202020204" pitchFamily="34" charset="0"/>
              </a:rPr>
              <a:t>“new cinema” </a:t>
            </a:r>
            <a:r>
              <a:rPr lang="en-US" sz="3300" dirty="0">
                <a:latin typeface="Arial" panose="020B0604020202020204" pitchFamily="34" charset="0"/>
                <a:cs typeface="Arial" panose="020B0604020202020204" pitchFamily="34" charset="0"/>
              </a:rPr>
              <a:t>(Michael Rush and Chrissie Iles)</a:t>
            </a: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9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“During a crisis, a technology is understood in varying ways, resulting in modifications not only of the technology itself but also of terminology, exhibition spaces, and audience attitudes. These changes resist linear presentation precisely because they are generated not by a single social construction but by multiple competing approaches to the new technology.” (Altman, </a:t>
            </a:r>
            <a:r>
              <a:rPr lang="en-US" sz="2800" i="1" dirty="0">
                <a:latin typeface="Arial" panose="020B0604020202020204" pitchFamily="34" charset="0"/>
                <a:cs typeface="Arial" panose="020B0604020202020204" pitchFamily="34" charset="0"/>
              </a:rPr>
              <a:t>Silent Film Sound</a:t>
            </a:r>
            <a:r>
              <a:rPr lang="en-US" sz="2800" dirty="0">
                <a:latin typeface="Arial" panose="020B0604020202020204" pitchFamily="34" charset="0"/>
                <a:cs typeface="Arial" panose="020B0604020202020204" pitchFamily="34" charset="0"/>
              </a:rPr>
              <a:t>, p. 21)</a:t>
            </a:r>
          </a:p>
        </p:txBody>
      </p:sp>
    </p:spTree>
    <p:extLst>
      <p:ext uri="{BB962C8B-B14F-4D97-AF65-F5344CB8AC3E}">
        <p14:creationId xmlns:p14="http://schemas.microsoft.com/office/powerpoint/2010/main" val="109896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“During a crisis, a technology is understood in varying ways, resulting in modifications not only of the technology itself but also of terminology, exhibition spaces, and audience attitudes. </a:t>
            </a:r>
            <a:r>
              <a:rPr lang="en-US" sz="2800" dirty="0">
                <a:solidFill>
                  <a:srgbClr val="FFFF00"/>
                </a:solidFill>
                <a:latin typeface="Arial" panose="020B0604020202020204" pitchFamily="34" charset="0"/>
                <a:cs typeface="Arial" panose="020B0604020202020204" pitchFamily="34" charset="0"/>
              </a:rPr>
              <a:t>These changes</a:t>
            </a:r>
            <a:r>
              <a:rPr lang="en-US" sz="2800" dirty="0">
                <a:latin typeface="Arial" panose="020B0604020202020204" pitchFamily="34" charset="0"/>
                <a:cs typeface="Arial" panose="020B0604020202020204" pitchFamily="34" charset="0"/>
              </a:rPr>
              <a:t> resist linear presentation precisely because they </a:t>
            </a:r>
            <a:r>
              <a:rPr lang="en-US" sz="2800" dirty="0">
                <a:solidFill>
                  <a:srgbClr val="FFFF00"/>
                </a:solidFill>
                <a:latin typeface="Arial" panose="020B0604020202020204" pitchFamily="34" charset="0"/>
                <a:cs typeface="Arial" panose="020B0604020202020204" pitchFamily="34" charset="0"/>
              </a:rPr>
              <a:t>are generated not by a single social construction but by multiple competing approaches to the new technology</a:t>
            </a:r>
            <a:r>
              <a:rPr lang="en-US" sz="2800" dirty="0">
                <a:latin typeface="Arial" panose="020B0604020202020204" pitchFamily="34" charset="0"/>
                <a:cs typeface="Arial" panose="020B0604020202020204" pitchFamily="34" charset="0"/>
              </a:rPr>
              <a:t>.” (Altman, </a:t>
            </a:r>
            <a:r>
              <a:rPr lang="en-US" sz="2800" i="1" dirty="0">
                <a:latin typeface="Arial" panose="020B0604020202020204" pitchFamily="34" charset="0"/>
                <a:cs typeface="Arial" panose="020B0604020202020204" pitchFamily="34" charset="0"/>
              </a:rPr>
              <a:t>Silent Film Sound</a:t>
            </a:r>
            <a:r>
              <a:rPr lang="en-US" sz="2800" dirty="0">
                <a:latin typeface="Arial" panose="020B0604020202020204" pitchFamily="34" charset="0"/>
                <a:cs typeface="Arial" panose="020B0604020202020204" pitchFamily="34" charset="0"/>
              </a:rPr>
              <a:t>, p. 21)</a:t>
            </a:r>
          </a:p>
        </p:txBody>
      </p:sp>
    </p:spTree>
    <p:extLst>
      <p:ext uri="{BB962C8B-B14F-4D97-AF65-F5344CB8AC3E}">
        <p14:creationId xmlns:p14="http://schemas.microsoft.com/office/powerpoint/2010/main" val="1076686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“Cinema itself has become an art of video… Cinema is now undeniably expanded; installation is prefiguring a new cinematic spectator/image relationship based on interaction.” (Michael Rush, “Installation and the New Cinematics”, p. 112-113)</a:t>
            </a:r>
          </a:p>
        </p:txBody>
      </p:sp>
    </p:spTree>
    <p:extLst>
      <p:ext uri="{BB962C8B-B14F-4D97-AF65-F5344CB8AC3E}">
        <p14:creationId xmlns:p14="http://schemas.microsoft.com/office/powerpoint/2010/main" val="1796316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The different ‘realities’ to consider for media installation and performance soundscapes:</a:t>
            </a:r>
          </a:p>
          <a:p>
            <a:pPr marL="0" lvl="0" indent="0">
              <a:buNone/>
            </a:pPr>
            <a:endParaRPr lang="en-US" sz="2800" b="1"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955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“Upon entering almost any contemporary gallery space, we hear sound emanating from TV monitors, projection spaces, computers and in headphones alongside the daily sounds made by gallery staff, art patrons, the gallery bookshop and so on.” (Caleb Kelly, </a:t>
            </a:r>
            <a:r>
              <a:rPr lang="en-US" sz="2800" i="1" dirty="0">
                <a:latin typeface="Arial" panose="020B0604020202020204" pitchFamily="34" charset="0"/>
                <a:cs typeface="Arial" panose="020B0604020202020204" pitchFamily="34" charset="0"/>
              </a:rPr>
              <a:t>Gallery Sound</a:t>
            </a:r>
            <a:r>
              <a:rPr lang="en-US" sz="2800" dirty="0">
                <a:latin typeface="Arial" panose="020B0604020202020204" pitchFamily="34" charset="0"/>
                <a:cs typeface="Arial" panose="020B0604020202020204" pitchFamily="34" charset="0"/>
              </a:rPr>
              <a:t>, pp. 2-3)</a:t>
            </a: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6180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The different ‘realities’ to consider for media installation and performance soundscapes:</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Representational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902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The different ‘realities’ to consider for media installation and performance soundscapes:</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Representational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Technological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5785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The different ‘realities’ to consider for media installation and performance soundscapes:</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Representational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Technological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Material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6516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The different ‘realities’ to consider for media installation and performance soundscapes:</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Representational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Technological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Material reality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Institutional reality </a:t>
            </a: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5169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Pre-existing representational systems for media installations and performance:</a:t>
            </a:r>
          </a:p>
          <a:p>
            <a:pPr marL="0" lvl="0" indent="0">
              <a:buNone/>
            </a:pPr>
            <a:endParaRPr lang="en-US" sz="2800" b="1"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1920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Pre-existing representational systems for media installations and performance:</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515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Pre-existing representational systems for media installations and performance:</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Music</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5491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Pre-existing representational systems for media installations and performance:</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Music</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Performance – art, musical, theatrical</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417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sz="2800" b="1" dirty="0">
                <a:latin typeface="Arial" panose="020B0604020202020204" pitchFamily="34" charset="0"/>
                <a:cs typeface="Arial" panose="020B0604020202020204" pitchFamily="34" charset="0"/>
              </a:rPr>
              <a:t>Pre-existing representational systems for media installations and performance:</a:t>
            </a:r>
          </a:p>
          <a:p>
            <a:pPr marL="0" lvl="0" indent="0">
              <a:buNone/>
            </a:pPr>
            <a:endParaRPr lang="en-US" sz="2800" b="1"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Cinema</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Music</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Performance – art, musical, theatrical</a:t>
            </a:r>
          </a:p>
          <a:p>
            <a:pPr marL="914400" lvl="1" indent="-5143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914400" lvl="1" indent="-514350">
              <a:buFont typeface="Arial" panose="020B0604020202020204" pitchFamily="34" charset="0"/>
              <a:buChar char="•"/>
            </a:pPr>
            <a:r>
              <a:rPr lang="en-US" dirty="0">
                <a:latin typeface="Arial" panose="020B0604020202020204" pitchFamily="34" charset="0"/>
                <a:cs typeface="Arial" panose="020B0604020202020204" pitchFamily="34" charset="0"/>
              </a:rPr>
              <a:t>Modern sound reproduction technology</a:t>
            </a:r>
          </a:p>
          <a:p>
            <a:pPr lvl="0"/>
            <a:endParaRPr lang="en-US" sz="33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8363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Cinematic Sound Spaces</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Classical Hollywood code of realism</a:t>
            </a:r>
          </a:p>
          <a:p>
            <a:pPr marL="0" indent="0">
              <a:buNone/>
            </a:pPr>
            <a:r>
              <a:rPr lang="en-US" sz="2800" dirty="0">
                <a:latin typeface="Arial" panose="020B0604020202020204" pitchFamily="34" charset="0"/>
                <a:cs typeface="Arial" panose="020B0604020202020204" pitchFamily="34" charset="0"/>
              </a:rPr>
              <a:t> </a:t>
            </a:r>
          </a:p>
          <a:p>
            <a:pPr lvl="0"/>
            <a:r>
              <a:rPr lang="en-US" sz="2800" dirty="0">
                <a:latin typeface="Arial" panose="020B0604020202020204" pitchFamily="34" charset="0"/>
                <a:cs typeface="Arial" panose="020B0604020202020204" pitchFamily="34" charset="0"/>
              </a:rPr>
              <a:t>Construction of the auditor into filmic space</a:t>
            </a:r>
          </a:p>
          <a:p>
            <a:endParaRPr lang="en-US" sz="28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123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“Unlike image, sound cannot be contained by a frame. Free to move around corners and through walls, it creates problems of confinement and curators have to find inventive ways to prevent the noise from one installation bleeding into other rooms.” (Holly Rogers, </a:t>
            </a:r>
            <a:r>
              <a:rPr lang="en-US" sz="2800" i="1" dirty="0">
                <a:latin typeface="Arial" panose="020B0604020202020204" pitchFamily="34" charset="0"/>
                <a:cs typeface="Arial" panose="020B0604020202020204" pitchFamily="34" charset="0"/>
              </a:rPr>
              <a:t>Sounding the Gallery</a:t>
            </a:r>
            <a:r>
              <a:rPr lang="en-US" sz="2800" dirty="0">
                <a:latin typeface="Arial" panose="020B0604020202020204" pitchFamily="34" charset="0"/>
                <a:cs typeface="Arial" panose="020B0604020202020204" pitchFamily="34" charset="0"/>
              </a:rPr>
              <a:t>, p. 123)</a:t>
            </a: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1701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”We are asked not to hear, but to identify with someone who will hear for us. Instead of giving us the freedom to move about the film’s space at will, this technique locates us in a very specific place—the body of the character who hears for us. </a:t>
            </a:r>
          </a:p>
        </p:txBody>
      </p:sp>
    </p:spTree>
    <p:extLst>
      <p:ext uri="{BB962C8B-B14F-4D97-AF65-F5344CB8AC3E}">
        <p14:creationId xmlns:p14="http://schemas.microsoft.com/office/powerpoint/2010/main" val="663669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Point-of-audition sound thus constitutes the perfect interpellation, for it inserts us into the narrative at the very intersection of two places, which the image alone is incapable of linking, thus giving us the sensation of controlling the relationship between those spaces.” (Altman, “Sound Space”, pp. 60-61)</a:t>
            </a:r>
          </a:p>
        </p:txBody>
      </p:sp>
    </p:spTree>
    <p:extLst>
      <p:ext uri="{BB962C8B-B14F-4D97-AF65-F5344CB8AC3E}">
        <p14:creationId xmlns:p14="http://schemas.microsoft.com/office/powerpoint/2010/main" val="2670773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a:t>
            </a:r>
            <a:r>
              <a:rPr lang="en-US" sz="2800" dirty="0">
                <a:solidFill>
                  <a:srgbClr val="FFFF00"/>
                </a:solidFill>
                <a:latin typeface="Arial" panose="020B0604020202020204" pitchFamily="34" charset="0"/>
                <a:cs typeface="Arial" panose="020B0604020202020204" pitchFamily="34" charset="0"/>
              </a:rPr>
              <a:t>We are asked not to hear, but to identify with someone who will hear for us</a:t>
            </a:r>
            <a:r>
              <a:rPr lang="en-US" sz="2800" dirty="0">
                <a:latin typeface="Arial" panose="020B0604020202020204" pitchFamily="34" charset="0"/>
                <a:cs typeface="Arial" panose="020B0604020202020204" pitchFamily="34" charset="0"/>
              </a:rPr>
              <a:t>. Instead of giving us the freedom to move about the film’s space at will, this technique locates us in a very specific place—the body of the character who hears for us. </a:t>
            </a:r>
            <a:r>
              <a:rPr lang="en-US" sz="2800" dirty="0">
                <a:solidFill>
                  <a:srgbClr val="FFFF00"/>
                </a:solidFill>
                <a:latin typeface="Arial" panose="020B0604020202020204" pitchFamily="34" charset="0"/>
                <a:cs typeface="Arial" panose="020B0604020202020204" pitchFamily="34" charset="0"/>
              </a:rPr>
              <a:t>Point-of-audition sound</a:t>
            </a:r>
            <a:r>
              <a:rPr lang="en-US" sz="2800" dirty="0">
                <a:latin typeface="Arial" panose="020B0604020202020204" pitchFamily="34" charset="0"/>
                <a:cs typeface="Arial" panose="020B0604020202020204" pitchFamily="34" charset="0"/>
              </a:rPr>
              <a:t> thus constitutes the perfect interpellation, for it </a:t>
            </a:r>
            <a:r>
              <a:rPr lang="en-US" sz="2800" dirty="0">
                <a:solidFill>
                  <a:srgbClr val="FFFF00"/>
                </a:solidFill>
                <a:latin typeface="Arial" panose="020B0604020202020204" pitchFamily="34" charset="0"/>
                <a:cs typeface="Arial" panose="020B0604020202020204" pitchFamily="34" charset="0"/>
              </a:rPr>
              <a:t>inserts us into the narrative at the very intersection of two places</a:t>
            </a:r>
            <a:r>
              <a:rPr lang="en-US" sz="2800" dirty="0">
                <a:latin typeface="Arial" panose="020B0604020202020204" pitchFamily="34" charset="0"/>
                <a:cs typeface="Arial" panose="020B0604020202020204" pitchFamily="34" charset="0"/>
              </a:rPr>
              <a:t>, which the image alone is incapable of linking, thus </a:t>
            </a:r>
            <a:r>
              <a:rPr lang="en-US" sz="2800" dirty="0">
                <a:solidFill>
                  <a:srgbClr val="FFFF00"/>
                </a:solidFill>
                <a:latin typeface="Arial" panose="020B0604020202020204" pitchFamily="34" charset="0"/>
                <a:cs typeface="Arial" panose="020B0604020202020204" pitchFamily="34" charset="0"/>
              </a:rPr>
              <a:t>giving us the sensation of controlling the relationship between those spaces.</a:t>
            </a:r>
            <a:r>
              <a:rPr lang="en-US" sz="2800" dirty="0">
                <a:latin typeface="Arial" panose="020B0604020202020204" pitchFamily="34" charset="0"/>
                <a:cs typeface="Arial" panose="020B0604020202020204" pitchFamily="34" charset="0"/>
              </a:rPr>
              <a:t>” (Altman, “Sound Space”, pp. 60-61)</a:t>
            </a:r>
          </a:p>
        </p:txBody>
      </p:sp>
    </p:spTree>
    <p:extLst>
      <p:ext uri="{BB962C8B-B14F-4D97-AF65-F5344CB8AC3E}">
        <p14:creationId xmlns:p14="http://schemas.microsoft.com/office/powerpoint/2010/main" val="2313306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Cinematic Sound Spaces</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Classical Hollywood code of realism</a:t>
            </a:r>
          </a:p>
          <a:p>
            <a:pPr marL="0" indent="0">
              <a:buNone/>
            </a:pPr>
            <a:r>
              <a:rPr lang="en-US" sz="2800" dirty="0">
                <a:latin typeface="Arial" panose="020B0604020202020204" pitchFamily="34" charset="0"/>
                <a:cs typeface="Arial" panose="020B0604020202020204" pitchFamily="34" charset="0"/>
              </a:rPr>
              <a:t> </a:t>
            </a:r>
          </a:p>
          <a:p>
            <a:pPr lvl="0"/>
            <a:r>
              <a:rPr lang="en-US" sz="2800" dirty="0">
                <a:latin typeface="Arial" panose="020B0604020202020204" pitchFamily="34" charset="0"/>
                <a:cs typeface="Arial" panose="020B0604020202020204" pitchFamily="34" charset="0"/>
              </a:rPr>
              <a:t>Construction of the auditor into filmic space</a:t>
            </a:r>
          </a:p>
          <a:p>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Invisible auditor and ideal auditor</a:t>
            </a: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5661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”Despite some momentary challenges to the classical norms of spatial construction… the overwhelming pressure for profitability and consistency of both modes of production and product mandated a system of practices which contradicted the most often explicitly voiced representational goals.” (James </a:t>
            </a:r>
            <a:r>
              <a:rPr lang="en-US" sz="2800" dirty="0" err="1">
                <a:latin typeface="Arial" panose="020B0604020202020204" pitchFamily="34" charset="0"/>
                <a:cs typeface="Arial" panose="020B0604020202020204" pitchFamily="34" charset="0"/>
              </a:rPr>
              <a:t>Lastra</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Sound Technology and American Cinema</a:t>
            </a:r>
            <a:r>
              <a:rPr lang="en-US" sz="2800" dirty="0">
                <a:latin typeface="Arial" panose="020B0604020202020204" pitchFamily="34" charset="0"/>
                <a:cs typeface="Arial" panose="020B0604020202020204" pitchFamily="34" charset="0"/>
              </a:rPr>
              <a:t>, p. 215)</a:t>
            </a:r>
          </a:p>
        </p:txBody>
      </p:sp>
    </p:spTree>
    <p:extLst>
      <p:ext uri="{BB962C8B-B14F-4D97-AF65-F5344CB8AC3E}">
        <p14:creationId xmlns:p14="http://schemas.microsoft.com/office/powerpoint/2010/main" val="1364059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rmAutofit lnSpcReduction="10000"/>
          </a:bodyPr>
          <a:lstStyle/>
          <a:p>
            <a:r>
              <a:rPr lang="en-US" sz="2800" dirty="0">
                <a:latin typeface="Arial"/>
                <a:cs typeface="Arial"/>
              </a:rPr>
              <a:t>Bill Fontana, </a:t>
            </a:r>
            <a:r>
              <a:rPr lang="en-US" sz="2800" i="1" dirty="0">
                <a:latin typeface="Arial"/>
                <a:cs typeface="Arial"/>
              </a:rPr>
              <a:t>White Sound – An Urban Seascape </a:t>
            </a:r>
            <a:r>
              <a:rPr lang="en-US" sz="2800" dirty="0">
                <a:latin typeface="Arial"/>
                <a:cs typeface="Arial"/>
              </a:rPr>
              <a:t>(2011)</a:t>
            </a:r>
          </a:p>
        </p:txBody>
      </p:sp>
      <p:pic>
        <p:nvPicPr>
          <p:cNvPr id="4" name="Picture 3" descr="A picture containing sky, outdoor, water, beach&#10;&#10;Description automatically generated">
            <a:extLst>
              <a:ext uri="{FF2B5EF4-FFF2-40B4-BE49-F238E27FC236}">
                <a16:creationId xmlns:a16="http://schemas.microsoft.com/office/drawing/2014/main" id="{BFDC095B-EDC5-8D45-8E5A-4CE6944CFFA7}"/>
              </a:ext>
            </a:extLst>
          </p:cNvPr>
          <p:cNvPicPr>
            <a:picLocks noChangeAspect="1"/>
          </p:cNvPicPr>
          <p:nvPr/>
        </p:nvPicPr>
        <p:blipFill>
          <a:blip r:embed="rId2"/>
          <a:stretch>
            <a:fillRect/>
          </a:stretch>
        </p:blipFill>
        <p:spPr>
          <a:xfrm>
            <a:off x="1634672" y="944742"/>
            <a:ext cx="5874656" cy="4707257"/>
          </a:xfrm>
          <a:prstGeom prst="rect">
            <a:avLst/>
          </a:prstGeom>
        </p:spPr>
      </p:pic>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spTree>
    <p:extLst>
      <p:ext uri="{BB962C8B-B14F-4D97-AF65-F5344CB8AC3E}">
        <p14:creationId xmlns:p14="http://schemas.microsoft.com/office/powerpoint/2010/main" val="21584779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rmAutofit lnSpcReduction="10000"/>
          </a:bodyPr>
          <a:lstStyle/>
          <a:p>
            <a:r>
              <a:rPr lang="en-US" sz="2800" dirty="0">
                <a:latin typeface="Arial"/>
                <a:cs typeface="Arial"/>
              </a:rPr>
              <a:t>Bill Fontana, </a:t>
            </a:r>
            <a:r>
              <a:rPr lang="en-US" sz="2800" i="1" dirty="0">
                <a:latin typeface="Arial"/>
                <a:cs typeface="Arial"/>
              </a:rPr>
              <a:t>White Sound – An Urban Seascape </a:t>
            </a:r>
            <a:r>
              <a:rPr lang="en-US" sz="2800" dirty="0">
                <a:latin typeface="Arial"/>
                <a:cs typeface="Arial"/>
              </a:rPr>
              <a:t>(2011)</a:t>
            </a:r>
          </a:p>
        </p:txBody>
      </p:sp>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pic>
        <p:nvPicPr>
          <p:cNvPr id="5" name="Picture 4" descr="A picture containing text, sky, outdoor, road&#10;&#10;Description automatically generated">
            <a:extLst>
              <a:ext uri="{FF2B5EF4-FFF2-40B4-BE49-F238E27FC236}">
                <a16:creationId xmlns:a16="http://schemas.microsoft.com/office/drawing/2014/main" id="{034A2F2B-82E2-AF49-8685-AA00B2B71D12}"/>
              </a:ext>
            </a:extLst>
          </p:cNvPr>
          <p:cNvPicPr>
            <a:picLocks noChangeAspect="1"/>
          </p:cNvPicPr>
          <p:nvPr/>
        </p:nvPicPr>
        <p:blipFill>
          <a:blip r:embed="rId2"/>
          <a:stretch>
            <a:fillRect/>
          </a:stretch>
        </p:blipFill>
        <p:spPr>
          <a:xfrm>
            <a:off x="1056937" y="939082"/>
            <a:ext cx="7030126" cy="4675033"/>
          </a:xfrm>
          <a:prstGeom prst="rect">
            <a:avLst/>
          </a:prstGeom>
        </p:spPr>
      </p:pic>
    </p:spTree>
    <p:extLst>
      <p:ext uri="{BB962C8B-B14F-4D97-AF65-F5344CB8AC3E}">
        <p14:creationId xmlns:p14="http://schemas.microsoft.com/office/powerpoint/2010/main" val="3855131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Acoustic Architecture</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The cinema as a modern soundscape</a:t>
            </a:r>
          </a:p>
          <a:p>
            <a:pPr lvl="0"/>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Modern sound(scape)</a:t>
            </a:r>
          </a:p>
          <a:p>
            <a:pPr marL="0" indent="0">
              <a:buNone/>
            </a:pPr>
            <a:r>
              <a:rPr lang="en-US" sz="2800" dirty="0">
                <a:latin typeface="Arial" panose="020B0604020202020204" pitchFamily="34" charset="0"/>
                <a:cs typeface="Arial" panose="020B0604020202020204" pitchFamily="34" charset="0"/>
              </a:rPr>
              <a:t> </a:t>
            </a:r>
          </a:p>
          <a:p>
            <a:pPr lvl="0"/>
            <a:endParaRPr lang="en-US" sz="28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800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Acoustic Architecture</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The cinema as a modern soundscape</a:t>
            </a:r>
          </a:p>
          <a:p>
            <a:pPr lvl="0"/>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Modern sound(scape)</a:t>
            </a:r>
          </a:p>
          <a:p>
            <a:pPr marL="0" indent="0">
              <a:buNone/>
            </a:pPr>
            <a:r>
              <a:rPr lang="en-US" sz="2800" dirty="0">
                <a:latin typeface="Arial" panose="020B0604020202020204" pitchFamily="34" charset="0"/>
                <a:cs typeface="Arial" panose="020B0604020202020204" pitchFamily="34" charset="0"/>
              </a:rPr>
              <a:t> </a:t>
            </a:r>
          </a:p>
          <a:p>
            <a:pPr marL="971550" lvl="1" indent="-514350">
              <a:buFont typeface="+mj-lt"/>
              <a:buAutoNum type="arabicPeriod"/>
            </a:pPr>
            <a:r>
              <a:rPr lang="en-US" dirty="0">
                <a:latin typeface="Arial" panose="020B0604020202020204" pitchFamily="34" charset="0"/>
                <a:cs typeface="Arial" panose="020B0604020202020204" pitchFamily="34" charset="0"/>
              </a:rPr>
              <a:t>Clear, focused, and transmitted directly to the auditor</a:t>
            </a:r>
          </a:p>
          <a:p>
            <a:pPr lvl="0"/>
            <a:endParaRPr lang="en-US" sz="28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401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Acoustic Architecture</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The cinema as a modern soundscape</a:t>
            </a:r>
          </a:p>
          <a:p>
            <a:pPr lvl="0"/>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Modern sound(scape)</a:t>
            </a:r>
          </a:p>
          <a:p>
            <a:pPr marL="0" indent="0">
              <a:buNone/>
            </a:pPr>
            <a:r>
              <a:rPr lang="en-US" sz="2800" dirty="0">
                <a:latin typeface="Arial" panose="020B0604020202020204" pitchFamily="34" charset="0"/>
                <a:cs typeface="Arial" panose="020B0604020202020204" pitchFamily="34" charset="0"/>
              </a:rPr>
              <a:t> </a:t>
            </a:r>
          </a:p>
          <a:p>
            <a:pPr marL="971550" lvl="1" indent="-514350">
              <a:buFont typeface="+mj-lt"/>
              <a:buAutoNum type="arabicPeriod"/>
            </a:pPr>
            <a:r>
              <a:rPr lang="en-US" dirty="0">
                <a:latin typeface="Arial" panose="020B0604020202020204" pitchFamily="34" charset="0"/>
                <a:cs typeface="Arial" panose="020B0604020202020204" pitchFamily="34" charset="0"/>
              </a:rPr>
              <a:t>Clear, focused, and transmitted directly to the auditor</a:t>
            </a:r>
          </a:p>
          <a:p>
            <a:pPr marL="971550" lvl="1" indent="-514350">
              <a:buFont typeface="+mj-lt"/>
              <a:buAutoNum type="arabicPeriod"/>
            </a:pPr>
            <a:r>
              <a:rPr lang="en-US" dirty="0">
                <a:latin typeface="Arial" panose="020B0604020202020204" pitchFamily="34" charset="0"/>
                <a:cs typeface="Arial" panose="020B0604020202020204" pitchFamily="34" charset="0"/>
              </a:rPr>
              <a:t>Non-reverberant acoustic spaces</a:t>
            </a:r>
          </a:p>
          <a:p>
            <a:pPr lvl="0"/>
            <a:endParaRPr lang="en-US" sz="28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055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“Unlike image, </a:t>
            </a:r>
            <a:r>
              <a:rPr lang="en-US" sz="2800" dirty="0">
                <a:solidFill>
                  <a:srgbClr val="FFFF00"/>
                </a:solidFill>
                <a:latin typeface="Arial" panose="020B0604020202020204" pitchFamily="34" charset="0"/>
                <a:cs typeface="Arial" panose="020B0604020202020204" pitchFamily="34" charset="0"/>
              </a:rPr>
              <a:t>sound cannot be contained by a frame</a:t>
            </a:r>
            <a:r>
              <a:rPr lang="en-US" sz="2800" dirty="0">
                <a:latin typeface="Arial" panose="020B0604020202020204" pitchFamily="34" charset="0"/>
                <a:cs typeface="Arial" panose="020B0604020202020204" pitchFamily="34" charset="0"/>
              </a:rPr>
              <a:t>. Free to move around corners and through walls, it creates problems of confinement and curators have to find inventive ways to prevent the noise from one installation bleeding into other rooms.” (Holly Rogers, </a:t>
            </a:r>
            <a:r>
              <a:rPr lang="en-US" sz="2800" i="1" dirty="0">
                <a:latin typeface="Arial" panose="020B0604020202020204" pitchFamily="34" charset="0"/>
                <a:cs typeface="Arial" panose="020B0604020202020204" pitchFamily="34" charset="0"/>
              </a:rPr>
              <a:t>Sounding the Gallery</a:t>
            </a:r>
            <a:r>
              <a:rPr lang="en-US" sz="2800" dirty="0">
                <a:latin typeface="Arial" panose="020B0604020202020204" pitchFamily="34" charset="0"/>
                <a:cs typeface="Arial" panose="020B0604020202020204" pitchFamily="34" charset="0"/>
              </a:rPr>
              <a:t>, p. 123)</a:t>
            </a: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9249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Acoustic Architecture</a:t>
            </a:r>
            <a:endParaRPr lang="en-US"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The cinema as a modern soundscape</a:t>
            </a:r>
          </a:p>
          <a:p>
            <a:pPr lvl="0"/>
            <a:endParaRPr lang="en-US" sz="2800" dirty="0">
              <a:latin typeface="Arial" panose="020B0604020202020204" pitchFamily="34" charset="0"/>
              <a:cs typeface="Arial" panose="020B0604020202020204" pitchFamily="34" charset="0"/>
            </a:endParaRPr>
          </a:p>
          <a:p>
            <a:pPr lvl="0"/>
            <a:r>
              <a:rPr lang="en-US" sz="2800" dirty="0">
                <a:latin typeface="Arial" panose="020B0604020202020204" pitchFamily="34" charset="0"/>
                <a:cs typeface="Arial" panose="020B0604020202020204" pitchFamily="34" charset="0"/>
              </a:rPr>
              <a:t>Modern sound(scape)</a:t>
            </a:r>
          </a:p>
          <a:p>
            <a:pPr marL="0" indent="0">
              <a:buNone/>
            </a:pPr>
            <a:r>
              <a:rPr lang="en-US" sz="2800" dirty="0">
                <a:latin typeface="Arial" panose="020B0604020202020204" pitchFamily="34" charset="0"/>
                <a:cs typeface="Arial" panose="020B0604020202020204" pitchFamily="34" charset="0"/>
              </a:rPr>
              <a:t> </a:t>
            </a:r>
          </a:p>
          <a:p>
            <a:pPr marL="971550" lvl="1" indent="-514350">
              <a:buFont typeface="+mj-lt"/>
              <a:buAutoNum type="arabicPeriod"/>
            </a:pPr>
            <a:r>
              <a:rPr lang="en-US" dirty="0">
                <a:latin typeface="Arial" panose="020B0604020202020204" pitchFamily="34" charset="0"/>
                <a:cs typeface="Arial" panose="020B0604020202020204" pitchFamily="34" charset="0"/>
              </a:rPr>
              <a:t>Clear, focused, and transmitted directly to the auditor</a:t>
            </a:r>
          </a:p>
          <a:p>
            <a:pPr marL="971550" lvl="1" indent="-514350">
              <a:buFont typeface="+mj-lt"/>
              <a:buAutoNum type="arabicPeriod"/>
            </a:pPr>
            <a:r>
              <a:rPr lang="en-US" dirty="0">
                <a:latin typeface="Arial" panose="020B0604020202020204" pitchFamily="34" charset="0"/>
                <a:cs typeface="Arial" panose="020B0604020202020204" pitchFamily="34" charset="0"/>
              </a:rPr>
              <a:t>Non-reverberant acoustic spaces</a:t>
            </a:r>
          </a:p>
          <a:p>
            <a:pPr marL="971550" lvl="1" indent="-514350">
              <a:buFont typeface="+mj-lt"/>
              <a:buAutoNum type="arabicPeriod"/>
            </a:pPr>
            <a:r>
              <a:rPr lang="en-US" dirty="0">
                <a:latin typeface="Arial" panose="020B0604020202020204" pitchFamily="34" charset="0"/>
                <a:cs typeface="Arial" panose="020B0604020202020204" pitchFamily="34" charset="0"/>
              </a:rPr>
              <a:t>The sense of space in modern sound is produced through studio production</a:t>
            </a:r>
          </a:p>
          <a:p>
            <a:pPr lvl="0"/>
            <a:endParaRPr lang="en-US" sz="2800" dirty="0">
              <a:latin typeface="Arial" panose="020B0604020202020204" pitchFamily="34" charset="0"/>
              <a:cs typeface="Arial" panose="020B0604020202020204" pitchFamily="34" charset="0"/>
            </a:endParaRPr>
          </a:p>
          <a:p>
            <a:endParaRPr lang="en-US" dirty="0"/>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3212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“From the soundproofed offices of the PSFS Building to the pronounced directional flow of sound at the Eastman Theatre and the Hollywood Bowl, to the electroacoustic offerings at Radio City Music Hall, this kind of sound was everywhere. </a:t>
            </a:r>
          </a:p>
        </p:txBody>
      </p:sp>
    </p:spTree>
    <p:extLst>
      <p:ext uri="{BB962C8B-B14F-4D97-AF65-F5344CB8AC3E}">
        <p14:creationId xmlns:p14="http://schemas.microsoft.com/office/powerpoint/2010/main" val="4152079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In its commodified nature, in its direct and </a:t>
            </a:r>
            <a:r>
              <a:rPr lang="en-US" sz="2800" dirty="0" err="1">
                <a:latin typeface="Arial" panose="020B0604020202020204" pitchFamily="34" charset="0"/>
                <a:cs typeface="Arial" panose="020B0604020202020204" pitchFamily="34" charset="0"/>
              </a:rPr>
              <a:t>nonreverberant</a:t>
            </a:r>
            <a:r>
              <a:rPr lang="en-US" sz="2800" dirty="0">
                <a:latin typeface="Arial" panose="020B0604020202020204" pitchFamily="34" charset="0"/>
                <a:cs typeface="Arial" panose="020B0604020202020204" pitchFamily="34" charset="0"/>
              </a:rPr>
              <a:t> quality, in its emphasis on the signal and its freedom from noise, and in its ability to transcend traditional constraints of time and space, the sound of the sound track was just another constituent of the modern soundscape. Indeed, the sound track epitomized the sound of modern America.” (Emily Thompson, </a:t>
            </a:r>
            <a:r>
              <a:rPr lang="en-US" sz="2800" i="1" dirty="0">
                <a:latin typeface="Arial" panose="020B0604020202020204" pitchFamily="34" charset="0"/>
                <a:cs typeface="Arial" panose="020B0604020202020204" pitchFamily="34" charset="0"/>
              </a:rPr>
              <a:t>The Soundscape of Modernity</a:t>
            </a:r>
            <a:r>
              <a:rPr lang="en-US" sz="2800" dirty="0">
                <a:latin typeface="Arial" panose="020B0604020202020204" pitchFamily="34" charset="0"/>
                <a:cs typeface="Arial" panose="020B0604020202020204" pitchFamily="34" charset="0"/>
              </a:rPr>
              <a:t>, p. 284)</a:t>
            </a:r>
          </a:p>
        </p:txBody>
      </p:sp>
    </p:spTree>
    <p:extLst>
      <p:ext uri="{BB962C8B-B14F-4D97-AF65-F5344CB8AC3E}">
        <p14:creationId xmlns:p14="http://schemas.microsoft.com/office/powerpoint/2010/main" val="845924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Autofit/>
          </a:bodyPr>
          <a:lstStyle/>
          <a:p>
            <a:r>
              <a:rPr lang="en-US" sz="2800" dirty="0" err="1">
                <a:latin typeface="Arial"/>
                <a:cs typeface="Arial"/>
              </a:rPr>
              <a:t>Kimsooja</a:t>
            </a:r>
            <a:r>
              <a:rPr lang="en-US" sz="2800" dirty="0">
                <a:latin typeface="Arial"/>
                <a:cs typeface="Arial"/>
              </a:rPr>
              <a:t>, </a:t>
            </a:r>
            <a:r>
              <a:rPr lang="en-US" sz="2800" i="1" dirty="0">
                <a:latin typeface="Arial"/>
                <a:cs typeface="Arial"/>
              </a:rPr>
              <a:t>To Breathe: </a:t>
            </a:r>
            <a:r>
              <a:rPr lang="en-US" sz="2800" i="1" dirty="0" err="1">
                <a:latin typeface="Arial"/>
                <a:cs typeface="Arial"/>
              </a:rPr>
              <a:t>Bottari</a:t>
            </a:r>
            <a:r>
              <a:rPr lang="en-US" sz="2800" i="1" dirty="0">
                <a:latin typeface="Arial"/>
                <a:cs typeface="Arial"/>
              </a:rPr>
              <a:t> </a:t>
            </a:r>
            <a:r>
              <a:rPr lang="en-US" sz="2800" dirty="0">
                <a:latin typeface="Arial"/>
                <a:cs typeface="Arial"/>
              </a:rPr>
              <a:t>(2013)</a:t>
            </a:r>
            <a:endParaRPr lang="en-US" sz="2800" i="1" dirty="0">
              <a:latin typeface="Arial"/>
              <a:cs typeface="Arial"/>
            </a:endParaRPr>
          </a:p>
          <a:p>
            <a:r>
              <a:rPr lang="en-US" sz="2800" dirty="0">
                <a:latin typeface="Arial"/>
                <a:cs typeface="Arial"/>
              </a:rPr>
              <a:t>The Korean Pavilion, Venice</a:t>
            </a:r>
          </a:p>
        </p:txBody>
      </p:sp>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pic>
        <p:nvPicPr>
          <p:cNvPr id="5" name="Picture 4" descr="A group of people outside a building&#10;&#10;Description automatically generated with medium confidence">
            <a:extLst>
              <a:ext uri="{FF2B5EF4-FFF2-40B4-BE49-F238E27FC236}">
                <a16:creationId xmlns:a16="http://schemas.microsoft.com/office/drawing/2014/main" id="{10273498-AA08-CB44-8D5C-5E3FB811905C}"/>
              </a:ext>
            </a:extLst>
          </p:cNvPr>
          <p:cNvPicPr>
            <a:picLocks noChangeAspect="1"/>
          </p:cNvPicPr>
          <p:nvPr/>
        </p:nvPicPr>
        <p:blipFill>
          <a:blip r:embed="rId2"/>
          <a:stretch>
            <a:fillRect/>
          </a:stretch>
        </p:blipFill>
        <p:spPr>
          <a:xfrm>
            <a:off x="1204414" y="1078173"/>
            <a:ext cx="6735172" cy="4490114"/>
          </a:xfrm>
          <a:prstGeom prst="rect">
            <a:avLst/>
          </a:prstGeom>
        </p:spPr>
      </p:pic>
    </p:spTree>
    <p:extLst>
      <p:ext uri="{BB962C8B-B14F-4D97-AF65-F5344CB8AC3E}">
        <p14:creationId xmlns:p14="http://schemas.microsoft.com/office/powerpoint/2010/main" val="1554768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Autofit/>
          </a:bodyPr>
          <a:lstStyle/>
          <a:p>
            <a:r>
              <a:rPr lang="en-US" sz="2800" dirty="0" err="1">
                <a:latin typeface="Arial"/>
                <a:cs typeface="Arial"/>
              </a:rPr>
              <a:t>Kimsooja</a:t>
            </a:r>
            <a:r>
              <a:rPr lang="en-US" sz="2800" dirty="0">
                <a:latin typeface="Arial"/>
                <a:cs typeface="Arial"/>
              </a:rPr>
              <a:t>, </a:t>
            </a:r>
            <a:r>
              <a:rPr lang="en-US" sz="2800" i="1" dirty="0">
                <a:latin typeface="Arial"/>
                <a:cs typeface="Arial"/>
              </a:rPr>
              <a:t>To Breathe: </a:t>
            </a:r>
            <a:r>
              <a:rPr lang="en-US" sz="2800" i="1" dirty="0" err="1">
                <a:latin typeface="Arial"/>
                <a:cs typeface="Arial"/>
              </a:rPr>
              <a:t>Bottari</a:t>
            </a:r>
            <a:r>
              <a:rPr lang="en-US" sz="2800" i="1" dirty="0">
                <a:latin typeface="Arial"/>
                <a:cs typeface="Arial"/>
              </a:rPr>
              <a:t> </a:t>
            </a:r>
            <a:r>
              <a:rPr lang="en-US" sz="2800" dirty="0">
                <a:latin typeface="Arial"/>
                <a:cs typeface="Arial"/>
              </a:rPr>
              <a:t>(2013)</a:t>
            </a:r>
            <a:endParaRPr lang="en-US" sz="2800" i="1" dirty="0">
              <a:latin typeface="Arial"/>
              <a:cs typeface="Arial"/>
            </a:endParaRPr>
          </a:p>
          <a:p>
            <a:r>
              <a:rPr lang="en-US" sz="2800" dirty="0">
                <a:latin typeface="Arial"/>
                <a:cs typeface="Arial"/>
              </a:rPr>
              <a:t>The Korean Pavilion, Venice</a:t>
            </a:r>
          </a:p>
        </p:txBody>
      </p:sp>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pic>
        <p:nvPicPr>
          <p:cNvPr id="4" name="Picture 3">
            <a:extLst>
              <a:ext uri="{FF2B5EF4-FFF2-40B4-BE49-F238E27FC236}">
                <a16:creationId xmlns:a16="http://schemas.microsoft.com/office/drawing/2014/main" id="{FBEEBA19-1EEE-124F-9269-B8843277AB45}"/>
              </a:ext>
            </a:extLst>
          </p:cNvPr>
          <p:cNvPicPr>
            <a:picLocks noChangeAspect="1"/>
          </p:cNvPicPr>
          <p:nvPr/>
        </p:nvPicPr>
        <p:blipFill>
          <a:blip r:embed="rId2"/>
          <a:stretch>
            <a:fillRect/>
          </a:stretch>
        </p:blipFill>
        <p:spPr>
          <a:xfrm>
            <a:off x="1204414" y="1088571"/>
            <a:ext cx="6735172" cy="4490115"/>
          </a:xfrm>
          <a:prstGeom prst="rect">
            <a:avLst/>
          </a:prstGeom>
        </p:spPr>
      </p:pic>
    </p:spTree>
    <p:extLst>
      <p:ext uri="{BB962C8B-B14F-4D97-AF65-F5344CB8AC3E}">
        <p14:creationId xmlns:p14="http://schemas.microsoft.com/office/powerpoint/2010/main" val="1303632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Autofit/>
          </a:bodyPr>
          <a:lstStyle/>
          <a:p>
            <a:r>
              <a:rPr lang="en-US" sz="2800" dirty="0" err="1">
                <a:latin typeface="Arial"/>
                <a:cs typeface="Arial"/>
              </a:rPr>
              <a:t>Kimsooja</a:t>
            </a:r>
            <a:r>
              <a:rPr lang="en-US" sz="2800" dirty="0">
                <a:latin typeface="Arial"/>
                <a:cs typeface="Arial"/>
              </a:rPr>
              <a:t>, </a:t>
            </a:r>
            <a:r>
              <a:rPr lang="en-US" sz="2800" i="1" dirty="0">
                <a:latin typeface="Arial"/>
                <a:cs typeface="Arial"/>
              </a:rPr>
              <a:t>To Breathe: </a:t>
            </a:r>
            <a:r>
              <a:rPr lang="en-US" sz="2800" i="1" dirty="0" err="1">
                <a:latin typeface="Arial"/>
                <a:cs typeface="Arial"/>
              </a:rPr>
              <a:t>Bottari</a:t>
            </a:r>
            <a:r>
              <a:rPr lang="en-US" sz="2800" i="1" dirty="0">
                <a:latin typeface="Arial"/>
                <a:cs typeface="Arial"/>
              </a:rPr>
              <a:t> </a:t>
            </a:r>
            <a:r>
              <a:rPr lang="en-US" sz="2800" dirty="0">
                <a:latin typeface="Arial"/>
                <a:cs typeface="Arial"/>
              </a:rPr>
              <a:t>(2013)</a:t>
            </a:r>
            <a:endParaRPr lang="en-US" sz="2800" i="1" dirty="0">
              <a:latin typeface="Arial"/>
              <a:cs typeface="Arial"/>
            </a:endParaRPr>
          </a:p>
          <a:p>
            <a:r>
              <a:rPr lang="en-US" sz="2800" dirty="0">
                <a:latin typeface="Arial"/>
                <a:cs typeface="Arial"/>
              </a:rPr>
              <a:t>The Korean Pavilion, Venice</a:t>
            </a:r>
          </a:p>
        </p:txBody>
      </p:sp>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pic>
        <p:nvPicPr>
          <p:cNvPr id="4" name="Picture 3" descr="A picture containing curtain&#10;&#10;Description automatically generated">
            <a:extLst>
              <a:ext uri="{FF2B5EF4-FFF2-40B4-BE49-F238E27FC236}">
                <a16:creationId xmlns:a16="http://schemas.microsoft.com/office/drawing/2014/main" id="{2171A718-CED9-6541-8912-A511476300F4}"/>
              </a:ext>
            </a:extLst>
          </p:cNvPr>
          <p:cNvPicPr>
            <a:picLocks noChangeAspect="1"/>
          </p:cNvPicPr>
          <p:nvPr/>
        </p:nvPicPr>
        <p:blipFill>
          <a:blip r:embed="rId2"/>
          <a:stretch>
            <a:fillRect/>
          </a:stretch>
        </p:blipFill>
        <p:spPr>
          <a:xfrm>
            <a:off x="1204414" y="1056401"/>
            <a:ext cx="6735172" cy="4490114"/>
          </a:xfrm>
          <a:prstGeom prst="rect">
            <a:avLst/>
          </a:prstGeom>
        </p:spPr>
      </p:pic>
    </p:spTree>
    <p:extLst>
      <p:ext uri="{BB962C8B-B14F-4D97-AF65-F5344CB8AC3E}">
        <p14:creationId xmlns:p14="http://schemas.microsoft.com/office/powerpoint/2010/main" val="29190018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6550" y="5825755"/>
            <a:ext cx="8470900" cy="895202"/>
          </a:xfrm>
        </p:spPr>
        <p:txBody>
          <a:bodyPr>
            <a:normAutofit fontScale="92500" lnSpcReduction="10000"/>
          </a:bodyPr>
          <a:lstStyle/>
          <a:p>
            <a:r>
              <a:rPr lang="en-US" sz="2800" dirty="0" err="1">
                <a:latin typeface="Arial"/>
                <a:cs typeface="Arial"/>
              </a:rPr>
              <a:t>Kimsooja</a:t>
            </a:r>
            <a:r>
              <a:rPr lang="en-US" sz="2800" dirty="0">
                <a:latin typeface="Arial"/>
                <a:cs typeface="Arial"/>
              </a:rPr>
              <a:t>, </a:t>
            </a:r>
            <a:r>
              <a:rPr lang="en-US" sz="2800" i="1" dirty="0">
                <a:latin typeface="Arial"/>
                <a:cs typeface="Arial"/>
              </a:rPr>
              <a:t>To Breathe: Blackout </a:t>
            </a:r>
            <a:r>
              <a:rPr lang="en-US" sz="2800" dirty="0">
                <a:latin typeface="Arial"/>
                <a:cs typeface="Arial"/>
              </a:rPr>
              <a:t>(2013)</a:t>
            </a:r>
            <a:endParaRPr lang="en-US" sz="2800" i="1" dirty="0">
              <a:latin typeface="Arial"/>
              <a:cs typeface="Arial"/>
            </a:endParaRPr>
          </a:p>
          <a:p>
            <a:r>
              <a:rPr lang="en-US" sz="2800" dirty="0">
                <a:latin typeface="Arial"/>
                <a:cs typeface="Arial"/>
              </a:rPr>
              <a:t>The Korean Pavilion, Venice</a:t>
            </a:r>
          </a:p>
        </p:txBody>
      </p:sp>
      <p:sp>
        <p:nvSpPr>
          <p:cNvPr id="6" name="Subtitle 2">
            <a:extLst>
              <a:ext uri="{FF2B5EF4-FFF2-40B4-BE49-F238E27FC236}">
                <a16:creationId xmlns:a16="http://schemas.microsoft.com/office/drawing/2014/main" id="{9867D471-7F04-674D-9958-8B7E706E2462}"/>
              </a:ext>
            </a:extLst>
          </p:cNvPr>
          <p:cNvSpPr txBox="1">
            <a:spLocks/>
          </p:cNvSpPr>
          <p:nvPr/>
        </p:nvSpPr>
        <p:spPr>
          <a:xfrm>
            <a:off x="1634672" y="323385"/>
            <a:ext cx="5874656" cy="89520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a:t>
            </a:r>
          </a:p>
        </p:txBody>
      </p:sp>
    </p:spTree>
    <p:extLst>
      <p:ext uri="{BB962C8B-B14F-4D97-AF65-F5344CB8AC3E}">
        <p14:creationId xmlns:p14="http://schemas.microsoft.com/office/powerpoint/2010/main" val="28119982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“The contemporary cinema was created for viewing moving images and listening to highly produced audio, while the gallery space was created for viewing visual art. The cinema attempts to lull us into forgetting our physical presence in the theatre, while the art gallery constantly alerts us to the fact that we are looking at art and that we are present.” (Caleb Kelly, </a:t>
            </a:r>
            <a:r>
              <a:rPr lang="en-US" sz="2800" i="1" dirty="0">
                <a:latin typeface="Arial" panose="020B0604020202020204" pitchFamily="34" charset="0"/>
                <a:cs typeface="Arial" panose="020B0604020202020204" pitchFamily="34" charset="0"/>
              </a:rPr>
              <a:t>Gallery Sound</a:t>
            </a:r>
            <a:r>
              <a:rPr lang="en-US" sz="2800" dirty="0">
                <a:latin typeface="Arial" panose="020B0604020202020204" pitchFamily="34" charset="0"/>
                <a:cs typeface="Arial" panose="020B0604020202020204" pitchFamily="34" charset="0"/>
              </a:rPr>
              <a:t>, p. 3)</a:t>
            </a:r>
          </a:p>
        </p:txBody>
      </p:sp>
    </p:spTree>
    <p:extLst>
      <p:ext uri="{BB962C8B-B14F-4D97-AF65-F5344CB8AC3E}">
        <p14:creationId xmlns:p14="http://schemas.microsoft.com/office/powerpoint/2010/main" val="9965366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9867D471-7F04-674D-9958-8B7E706E2462}"/>
              </a:ext>
            </a:extLst>
          </p:cNvPr>
          <p:cNvSpPr txBox="1">
            <a:spLocks/>
          </p:cNvSpPr>
          <p:nvPr/>
        </p:nvSpPr>
        <p:spPr>
          <a:xfrm>
            <a:off x="619578" y="352856"/>
            <a:ext cx="7904843" cy="895202"/>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b="1" dirty="0">
                <a:latin typeface="Arial"/>
                <a:cs typeface="Arial"/>
              </a:rPr>
              <a:t>Case Study: </a:t>
            </a:r>
            <a:r>
              <a:rPr lang="en-US" dirty="0">
                <a:latin typeface="Arial"/>
                <a:cs typeface="Arial"/>
              </a:rPr>
              <a:t>Mark Bain, </a:t>
            </a:r>
            <a:r>
              <a:rPr lang="en-US" i="1" dirty="0">
                <a:latin typeface="Arial"/>
                <a:cs typeface="Arial"/>
              </a:rPr>
              <a:t>Live Room </a:t>
            </a:r>
            <a:r>
              <a:rPr lang="en-US" dirty="0">
                <a:latin typeface="Arial"/>
                <a:cs typeface="Arial"/>
              </a:rPr>
              <a:t>(1998)</a:t>
            </a:r>
            <a:endParaRPr lang="en-US" i="1" dirty="0">
              <a:latin typeface="Arial"/>
              <a:cs typeface="Arial"/>
            </a:endParaRPr>
          </a:p>
          <a:p>
            <a:r>
              <a:rPr lang="en-US" b="1" dirty="0">
                <a:latin typeface="Arial"/>
                <a:cs typeface="Arial"/>
              </a:rPr>
              <a:t> </a:t>
            </a:r>
          </a:p>
        </p:txBody>
      </p:sp>
      <p:pic>
        <p:nvPicPr>
          <p:cNvPr id="5" name="Picture 4" descr="A picture containing text, indoor&#10;&#10;Description automatically generated">
            <a:extLst>
              <a:ext uri="{FF2B5EF4-FFF2-40B4-BE49-F238E27FC236}">
                <a16:creationId xmlns:a16="http://schemas.microsoft.com/office/drawing/2014/main" id="{30BB9323-5338-464E-9437-B59795656F84}"/>
              </a:ext>
            </a:extLst>
          </p:cNvPr>
          <p:cNvPicPr>
            <a:picLocks noChangeAspect="1"/>
          </p:cNvPicPr>
          <p:nvPr/>
        </p:nvPicPr>
        <p:blipFill>
          <a:blip r:embed="rId2"/>
          <a:stretch>
            <a:fillRect/>
          </a:stretch>
        </p:blipFill>
        <p:spPr>
          <a:xfrm>
            <a:off x="4920333" y="1056401"/>
            <a:ext cx="3604088" cy="5478214"/>
          </a:xfrm>
          <a:prstGeom prst="rect">
            <a:avLst/>
          </a:prstGeom>
        </p:spPr>
      </p:pic>
      <p:pic>
        <p:nvPicPr>
          <p:cNvPr id="8" name="Picture 7" descr="Text&#10;&#10;Description automatically generated">
            <a:extLst>
              <a:ext uri="{FF2B5EF4-FFF2-40B4-BE49-F238E27FC236}">
                <a16:creationId xmlns:a16="http://schemas.microsoft.com/office/drawing/2014/main" id="{A7AB2D3E-047C-CB4E-83DA-990E5C901DC4}"/>
              </a:ext>
            </a:extLst>
          </p:cNvPr>
          <p:cNvPicPr>
            <a:picLocks noChangeAspect="1"/>
          </p:cNvPicPr>
          <p:nvPr/>
        </p:nvPicPr>
        <p:blipFill>
          <a:blip r:embed="rId3"/>
          <a:stretch>
            <a:fillRect/>
          </a:stretch>
        </p:blipFill>
        <p:spPr>
          <a:xfrm>
            <a:off x="619579" y="1056401"/>
            <a:ext cx="3779968" cy="5478214"/>
          </a:xfrm>
          <a:prstGeom prst="rect">
            <a:avLst/>
          </a:prstGeom>
        </p:spPr>
      </p:pic>
    </p:spTree>
    <p:extLst>
      <p:ext uri="{BB962C8B-B14F-4D97-AF65-F5344CB8AC3E}">
        <p14:creationId xmlns:p14="http://schemas.microsoft.com/office/powerpoint/2010/main" val="29770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“Sound is not easily contained. It naturally invades space, seeps under doors and through walls. This is why sound art is often kept out of exhibition spaces where it is heard to interfere with the act of viewing. </a:t>
            </a: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4971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Or, when it is included, it is isolated from the resonating chamber of the ‘white cube’ and consigned to soundproofed cubicles or secondary architectural spaces. Sound artists routinely see their work relegated to the lobby, elevator, toilet, and basement, or simply put outdoors. </a:t>
            </a:r>
          </a:p>
        </p:txBody>
      </p:sp>
    </p:spTree>
    <p:extLst>
      <p:ext uri="{BB962C8B-B14F-4D97-AF65-F5344CB8AC3E}">
        <p14:creationId xmlns:p14="http://schemas.microsoft.com/office/powerpoint/2010/main" val="232692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This desire to isolate ‘noise’ and reject interference reflects a lack of understanding for sound.” (Christian </a:t>
            </a:r>
            <a:r>
              <a:rPr lang="en-US" sz="2800" dirty="0" err="1">
                <a:latin typeface="Arial" panose="020B0604020202020204" pitchFamily="34" charset="0"/>
                <a:cs typeface="Arial" panose="020B0604020202020204" pitchFamily="34" charset="0"/>
              </a:rPr>
              <a:t>Marclay</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Ensemble</a:t>
            </a:r>
            <a:r>
              <a:rPr lang="en-US" sz="2800" dirty="0">
                <a:latin typeface="Arial" panose="020B0604020202020204" pitchFamily="34" charset="0"/>
                <a:cs typeface="Arial" panose="020B0604020202020204" pitchFamily="34" charset="0"/>
              </a:rPr>
              <a:t> exhibition brochure, 2008)</a:t>
            </a:r>
          </a:p>
        </p:txBody>
      </p:sp>
    </p:spTree>
    <p:extLst>
      <p:ext uri="{BB962C8B-B14F-4D97-AF65-F5344CB8AC3E}">
        <p14:creationId xmlns:p14="http://schemas.microsoft.com/office/powerpoint/2010/main" val="296792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Structure for this chapter:</a:t>
            </a:r>
          </a:p>
          <a:p>
            <a:pPr marL="0" lvl="0" indent="0">
              <a:buNone/>
            </a:pPr>
            <a:endParaRPr lang="en-US" sz="2800"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History and theory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Empirical research</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Direct listening and observation</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400050" lvl="1" indent="0">
              <a:buNone/>
            </a:pPr>
            <a:r>
              <a:rPr lang="en-US" dirty="0">
                <a:latin typeface="Arial" panose="020B0604020202020204" pitchFamily="34" charset="0"/>
                <a:cs typeface="Arial" panose="020B0604020202020204" pitchFamily="34" charset="0"/>
              </a:rPr>
              <a:t>3.5. Institutional practices</a:t>
            </a: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41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0" y="436675"/>
            <a:ext cx="8229601" cy="6116525"/>
          </a:xfrm>
        </p:spPr>
        <p:txBody>
          <a:bodyPr>
            <a:normAutofit/>
          </a:bodyPr>
          <a:lstStyle/>
          <a:p>
            <a:pPr marL="0" lvl="0" indent="0">
              <a:buNone/>
            </a:pPr>
            <a:r>
              <a:rPr lang="en-US" b="1" dirty="0">
                <a:latin typeface="Arial" panose="020B0604020202020204" pitchFamily="34" charset="0"/>
                <a:cs typeface="Arial" panose="020B0604020202020204" pitchFamily="34" charset="0"/>
              </a:rPr>
              <a:t>Structure for </a:t>
            </a:r>
            <a:r>
              <a:rPr lang="en-US" b="1">
                <a:latin typeface="Arial" panose="020B0604020202020204" pitchFamily="34" charset="0"/>
                <a:cs typeface="Arial" panose="020B0604020202020204" pitchFamily="34" charset="0"/>
              </a:rPr>
              <a:t>this chapter:</a:t>
            </a:r>
            <a:endParaRPr lang="en-US" b="1" dirty="0">
              <a:latin typeface="Arial" panose="020B0604020202020204" pitchFamily="34" charset="0"/>
              <a:cs typeface="Arial" panose="020B0604020202020204" pitchFamily="34" charset="0"/>
            </a:endParaRPr>
          </a:p>
          <a:p>
            <a:pPr marL="0" lvl="0" indent="0">
              <a:buNone/>
            </a:pPr>
            <a:endParaRPr lang="en-US" sz="2800"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History and theory</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Direct listening and observation</a:t>
            </a:r>
          </a:p>
          <a:p>
            <a:pPr marL="914400" lvl="1" indent="-514350">
              <a:buFont typeface="+mj-lt"/>
              <a:buAutoNum type="arabicPeriod"/>
            </a:pPr>
            <a:endParaRPr lang="en-US" dirty="0">
              <a:latin typeface="Arial" panose="020B0604020202020204" pitchFamily="34" charset="0"/>
              <a:cs typeface="Arial" panose="020B0604020202020204" pitchFamily="34" charset="0"/>
            </a:endParaRPr>
          </a:p>
          <a:p>
            <a:pPr marL="914400" lvl="1" indent="-514350">
              <a:buFont typeface="+mj-lt"/>
              <a:buAutoNum type="arabicPeriod"/>
            </a:pPr>
            <a:r>
              <a:rPr lang="en-US" dirty="0">
                <a:latin typeface="Arial" panose="020B0604020202020204" pitchFamily="34" charset="0"/>
                <a:cs typeface="Arial" panose="020B0604020202020204" pitchFamily="34" charset="0"/>
              </a:rPr>
              <a:t>Empirical research &amp; institutional practices</a:t>
            </a:r>
          </a:p>
          <a:p>
            <a:pPr marL="0" indent="0">
              <a:buNone/>
            </a:pPr>
            <a:endParaRPr lang="en-US" sz="36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31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5707</TotalTime>
  <Words>1631</Words>
  <Application>Microsoft Macintosh PowerPoint</Application>
  <PresentationFormat>On-screen Show (4:3)</PresentationFormat>
  <Paragraphs>246</Paragraphs>
  <Slides>48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Office Theme</vt:lpstr>
      <vt:lpstr>SOUND, ART, &amp; POWER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208</cp:revision>
  <dcterms:created xsi:type="dcterms:W3CDTF">2010-12-29T21:54:42Z</dcterms:created>
  <dcterms:modified xsi:type="dcterms:W3CDTF">2021-04-03T03:29:17Z</dcterms:modified>
</cp:coreProperties>
</file>