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491" r:id="rId3"/>
    <p:sldId id="509" r:id="rId4"/>
    <p:sldId id="510" r:id="rId5"/>
    <p:sldId id="511" r:id="rId6"/>
    <p:sldId id="512" r:id="rId7"/>
    <p:sldId id="498" r:id="rId8"/>
    <p:sldId id="513" r:id="rId9"/>
    <p:sldId id="514" r:id="rId10"/>
    <p:sldId id="515" r:id="rId11"/>
    <p:sldId id="516" r:id="rId12"/>
    <p:sldId id="518" r:id="rId13"/>
    <p:sldId id="517" r:id="rId14"/>
    <p:sldId id="520" r:id="rId15"/>
    <p:sldId id="521" r:id="rId16"/>
    <p:sldId id="528" r:id="rId17"/>
    <p:sldId id="529" r:id="rId18"/>
    <p:sldId id="522" r:id="rId19"/>
    <p:sldId id="523" r:id="rId20"/>
    <p:sldId id="519" r:id="rId21"/>
    <p:sldId id="524" r:id="rId22"/>
    <p:sldId id="525" r:id="rId23"/>
    <p:sldId id="526" r:id="rId24"/>
    <p:sldId id="530" r:id="rId25"/>
    <p:sldId id="531" r:id="rId26"/>
    <p:sldId id="527" r:id="rId27"/>
    <p:sldId id="490" r:id="rId28"/>
    <p:sldId id="469" r:id="rId29"/>
    <p:sldId id="506" r:id="rId30"/>
    <p:sldId id="507" r:id="rId31"/>
    <p:sldId id="508"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p:restoredTop sz="94648"/>
  </p:normalViewPr>
  <p:slideViewPr>
    <p:cSldViewPr snapToGrid="0" snapToObjects="1">
      <p:cViewPr varScale="1">
        <p:scale>
          <a:sx n="117" d="100"/>
          <a:sy n="117" d="100"/>
        </p:scale>
        <p:origin x="1344" y="1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1602E06-6383-CD41-A89C-C18DB2948F67}" type="datetimeFigureOut">
              <a:rPr lang="en-US" smtClean="0"/>
              <a:pPr/>
              <a:t>1/26/21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602E06-6383-CD41-A89C-C18DB2948F67}" type="datetimeFigureOut">
              <a:rPr lang="en-US" smtClean="0"/>
              <a:pPr/>
              <a:t>1/26/21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602E06-6383-CD41-A89C-C18DB2948F67}" type="datetimeFigureOut">
              <a:rPr lang="en-US" smtClean="0"/>
              <a:pPr/>
              <a:t>1/26/21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602E06-6383-CD41-A89C-C18DB2948F67}" type="datetimeFigureOut">
              <a:rPr lang="en-US" smtClean="0"/>
              <a:pPr/>
              <a:t>1/26/21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602E06-6383-CD41-A89C-C18DB2948F67}" type="datetimeFigureOut">
              <a:rPr lang="en-US" smtClean="0"/>
              <a:pPr/>
              <a:t>1/26/21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1602E06-6383-CD41-A89C-C18DB2948F67}" type="datetimeFigureOut">
              <a:rPr lang="en-US" smtClean="0"/>
              <a:pPr/>
              <a:t>1/26/21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1602E06-6383-CD41-A89C-C18DB2948F67}" type="datetimeFigureOut">
              <a:rPr lang="en-US" smtClean="0"/>
              <a:pPr/>
              <a:t>1/26/21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1602E06-6383-CD41-A89C-C18DB2948F67}" type="datetimeFigureOut">
              <a:rPr lang="en-US" smtClean="0"/>
              <a:pPr/>
              <a:t>1/26/21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602E06-6383-CD41-A89C-C18DB2948F67}" type="datetimeFigureOut">
              <a:rPr lang="en-US" smtClean="0"/>
              <a:pPr/>
              <a:t>1/26/21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1602E06-6383-CD41-A89C-C18DB2948F67}" type="datetimeFigureOut">
              <a:rPr lang="en-US" smtClean="0"/>
              <a:pPr/>
              <a:t>1/26/21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1602E06-6383-CD41-A89C-C18DB2948F67}" type="datetimeFigureOut">
              <a:rPr lang="en-US" smtClean="0"/>
              <a:pPr/>
              <a:t>1/26/21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602E06-6383-CD41-A89C-C18DB2948F67}" type="datetimeFigureOut">
              <a:rPr lang="en-US" smtClean="0"/>
              <a:pPr/>
              <a:t>1/26/21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7AD372-DC91-424A-9BC0-BEF46D0A27CF}"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58975"/>
            <a:ext cx="7772400" cy="1470025"/>
          </a:xfrm>
        </p:spPr>
        <p:txBody>
          <a:bodyPr>
            <a:normAutofit/>
          </a:bodyPr>
          <a:lstStyle/>
          <a:p>
            <a:r>
              <a:rPr lang="en-US" b="1" dirty="0">
                <a:latin typeface="Arial"/>
                <a:cs typeface="Arial"/>
              </a:rPr>
              <a:t>SOUND, ART, &amp; POWER</a:t>
            </a:r>
          </a:p>
        </p:txBody>
      </p:sp>
      <p:sp>
        <p:nvSpPr>
          <p:cNvPr id="3" name="Subtitle 2"/>
          <p:cNvSpPr>
            <a:spLocks noGrp="1"/>
          </p:cNvSpPr>
          <p:nvPr>
            <p:ph type="subTitle" idx="1"/>
          </p:nvPr>
        </p:nvSpPr>
        <p:spPr>
          <a:xfrm>
            <a:off x="929168" y="3612853"/>
            <a:ext cx="7285663" cy="2613776"/>
          </a:xfrm>
        </p:spPr>
        <p:txBody>
          <a:bodyPr>
            <a:normAutofit/>
          </a:bodyPr>
          <a:lstStyle/>
          <a:p>
            <a:r>
              <a:rPr lang="en-US" sz="4000" b="1" dirty="0">
                <a:latin typeface="Arial"/>
                <a:cs typeface="Arial"/>
              </a:rPr>
              <a:t>Introduction: </a:t>
            </a:r>
          </a:p>
          <a:p>
            <a:r>
              <a:rPr lang="en-US" sz="4000" b="1" dirty="0">
                <a:latin typeface="Arial"/>
                <a:cs typeface="Arial"/>
              </a:rPr>
              <a:t>Rethinking the Audio-Visual Contract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3256" y="1166018"/>
            <a:ext cx="7663543" cy="4525963"/>
          </a:xfrm>
        </p:spPr>
        <p:txBody>
          <a:bodyPr>
            <a:normAutofit/>
          </a:bodyPr>
          <a:lstStyle/>
          <a:p>
            <a:pPr marL="0" indent="0">
              <a:buNone/>
            </a:pPr>
            <a:r>
              <a:rPr lang="en-US" dirty="0">
                <a:latin typeface="Arial" charset="0"/>
                <a:ea typeface="Arial" charset="0"/>
                <a:cs typeface="Arial" charset="0"/>
              </a:rPr>
              <a:t>1. Sounding visuality</a:t>
            </a:r>
          </a:p>
          <a:p>
            <a:pPr marL="514350" indent="-514350">
              <a:buFont typeface="+mj-lt"/>
              <a:buAutoNum type="arabicPeriod"/>
            </a:pPr>
            <a:endParaRPr lang="en-US" dirty="0">
              <a:latin typeface="Arial" charset="0"/>
              <a:ea typeface="Arial" charset="0"/>
              <a:cs typeface="Arial" charset="0"/>
            </a:endParaRPr>
          </a:p>
          <a:p>
            <a:pPr lvl="1"/>
            <a:r>
              <a:rPr lang="en-US" dirty="0">
                <a:latin typeface="Arial" charset="0"/>
                <a:ea typeface="Arial" charset="0"/>
                <a:cs typeface="Arial" charset="0"/>
              </a:rPr>
              <a:t>Ocularcentrism</a:t>
            </a:r>
          </a:p>
          <a:p>
            <a:pPr lvl="1"/>
            <a:r>
              <a:rPr lang="en-US" dirty="0">
                <a:latin typeface="Arial" charset="0"/>
                <a:ea typeface="Arial" charset="0"/>
                <a:cs typeface="Arial" charset="0"/>
              </a:rPr>
              <a:t>“Visual hegemony” (Alan Burdick)</a:t>
            </a:r>
          </a:p>
          <a:p>
            <a:pPr lvl="1"/>
            <a:r>
              <a:rPr lang="en-US" dirty="0">
                <a:latin typeface="Arial" charset="0"/>
                <a:ea typeface="Arial" charset="0"/>
                <a:cs typeface="Arial" charset="0"/>
              </a:rPr>
              <a:t>Visualism (Don Ihde)</a:t>
            </a:r>
          </a:p>
          <a:p>
            <a:endParaRPr lang="en-US" dirty="0">
              <a:latin typeface="Arial" charset="0"/>
              <a:ea typeface="Arial" charset="0"/>
              <a:cs typeface="Arial" charset="0"/>
            </a:endParaRPr>
          </a:p>
        </p:txBody>
      </p:sp>
    </p:spTree>
    <p:extLst>
      <p:ext uri="{BB962C8B-B14F-4D97-AF65-F5344CB8AC3E}">
        <p14:creationId xmlns:p14="http://schemas.microsoft.com/office/powerpoint/2010/main" val="42731491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3256" y="1166018"/>
            <a:ext cx="7663543" cy="4525963"/>
          </a:xfrm>
        </p:spPr>
        <p:txBody>
          <a:bodyPr>
            <a:normAutofit/>
          </a:bodyPr>
          <a:lstStyle/>
          <a:p>
            <a:pPr marL="0" indent="0">
              <a:buNone/>
            </a:pPr>
            <a:r>
              <a:rPr lang="en-US" dirty="0">
                <a:latin typeface="Arial" charset="0"/>
                <a:ea typeface="Arial" charset="0"/>
                <a:cs typeface="Arial" charset="0"/>
              </a:rPr>
              <a:t>1. Sounding visuality</a:t>
            </a:r>
          </a:p>
          <a:p>
            <a:pPr marL="514350" indent="-514350">
              <a:buFont typeface="+mj-lt"/>
              <a:buAutoNum type="arabicPeriod"/>
            </a:pPr>
            <a:endParaRPr lang="en-US" dirty="0">
              <a:latin typeface="Arial" charset="0"/>
              <a:ea typeface="Arial" charset="0"/>
              <a:cs typeface="Arial" charset="0"/>
            </a:endParaRPr>
          </a:p>
          <a:p>
            <a:pPr lvl="1"/>
            <a:r>
              <a:rPr lang="en-US" dirty="0" err="1">
                <a:latin typeface="Arial" charset="0"/>
                <a:ea typeface="Arial" charset="0"/>
                <a:cs typeface="Arial" charset="0"/>
              </a:rPr>
              <a:t>Ocularcentrism</a:t>
            </a:r>
            <a:endParaRPr lang="en-US" dirty="0">
              <a:latin typeface="Arial" charset="0"/>
              <a:ea typeface="Arial" charset="0"/>
              <a:cs typeface="Arial" charset="0"/>
            </a:endParaRPr>
          </a:p>
          <a:p>
            <a:pPr lvl="1"/>
            <a:r>
              <a:rPr lang="en-US" dirty="0">
                <a:latin typeface="Arial" charset="0"/>
                <a:ea typeface="Arial" charset="0"/>
                <a:cs typeface="Arial" charset="0"/>
              </a:rPr>
              <a:t>“Visual hegemony” (Alan Burdick)</a:t>
            </a:r>
          </a:p>
          <a:p>
            <a:pPr lvl="1"/>
            <a:r>
              <a:rPr lang="en-US" dirty="0" err="1">
                <a:latin typeface="Arial" charset="0"/>
                <a:ea typeface="Arial" charset="0"/>
                <a:cs typeface="Arial" charset="0"/>
              </a:rPr>
              <a:t>Visualism</a:t>
            </a:r>
            <a:r>
              <a:rPr lang="en-US" dirty="0">
                <a:latin typeface="Arial" charset="0"/>
                <a:ea typeface="Arial" charset="0"/>
                <a:cs typeface="Arial" charset="0"/>
              </a:rPr>
              <a:t> (Don </a:t>
            </a:r>
            <a:r>
              <a:rPr lang="en-US" dirty="0" err="1">
                <a:latin typeface="Arial" charset="0"/>
                <a:ea typeface="Arial" charset="0"/>
                <a:cs typeface="Arial" charset="0"/>
              </a:rPr>
              <a:t>Ihde</a:t>
            </a:r>
            <a:r>
              <a:rPr lang="en-US" dirty="0">
                <a:latin typeface="Arial" charset="0"/>
                <a:ea typeface="Arial" charset="0"/>
                <a:cs typeface="Arial" charset="0"/>
              </a:rPr>
              <a:t>)</a:t>
            </a:r>
          </a:p>
          <a:p>
            <a:pPr lvl="1"/>
            <a:r>
              <a:rPr lang="en-US" dirty="0">
                <a:latin typeface="Arial" charset="0"/>
                <a:ea typeface="Arial" charset="0"/>
                <a:cs typeface="Arial" charset="0"/>
              </a:rPr>
              <a:t>Sound culture</a:t>
            </a:r>
          </a:p>
          <a:p>
            <a:endParaRPr lang="en-US" dirty="0">
              <a:latin typeface="Arial" charset="0"/>
              <a:ea typeface="Arial" charset="0"/>
              <a:cs typeface="Arial" charset="0"/>
            </a:endParaRPr>
          </a:p>
        </p:txBody>
      </p:sp>
    </p:spTree>
    <p:extLst>
      <p:ext uri="{BB962C8B-B14F-4D97-AF65-F5344CB8AC3E}">
        <p14:creationId xmlns:p14="http://schemas.microsoft.com/office/powerpoint/2010/main" val="32538740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3256" y="1166018"/>
            <a:ext cx="7663543" cy="4525963"/>
          </a:xfrm>
        </p:spPr>
        <p:txBody>
          <a:bodyPr>
            <a:normAutofit/>
          </a:bodyPr>
          <a:lstStyle/>
          <a:p>
            <a:pPr marL="0" indent="0">
              <a:buNone/>
            </a:pPr>
            <a:r>
              <a:rPr lang="en-US" dirty="0">
                <a:latin typeface="Arial" charset="0"/>
                <a:ea typeface="Arial" charset="0"/>
                <a:cs typeface="Arial" charset="0"/>
              </a:rPr>
              <a:t>1. Sounding visuality</a:t>
            </a:r>
          </a:p>
          <a:p>
            <a:pPr marL="514350" indent="-514350">
              <a:buFont typeface="+mj-lt"/>
              <a:buAutoNum type="arabicPeriod"/>
            </a:pPr>
            <a:endParaRPr lang="en-US" dirty="0">
              <a:latin typeface="Arial" charset="0"/>
              <a:ea typeface="Arial" charset="0"/>
              <a:cs typeface="Arial" charset="0"/>
            </a:endParaRPr>
          </a:p>
          <a:p>
            <a:pPr lvl="1"/>
            <a:r>
              <a:rPr lang="en-US" dirty="0">
                <a:latin typeface="Arial" charset="0"/>
                <a:ea typeface="Arial" charset="0"/>
                <a:cs typeface="Arial" charset="0"/>
              </a:rPr>
              <a:t>Ocularcentrism</a:t>
            </a:r>
          </a:p>
          <a:p>
            <a:pPr lvl="1"/>
            <a:r>
              <a:rPr lang="en-US" dirty="0">
                <a:latin typeface="Arial" charset="0"/>
                <a:ea typeface="Arial" charset="0"/>
                <a:cs typeface="Arial" charset="0"/>
              </a:rPr>
              <a:t>“Visual hegemony” (Alan Burdick)</a:t>
            </a:r>
          </a:p>
          <a:p>
            <a:pPr lvl="1"/>
            <a:r>
              <a:rPr lang="en-US" dirty="0">
                <a:latin typeface="Arial" charset="0"/>
                <a:ea typeface="Arial" charset="0"/>
                <a:cs typeface="Arial" charset="0"/>
              </a:rPr>
              <a:t>Visualism (Don Ihde)</a:t>
            </a:r>
          </a:p>
          <a:p>
            <a:pPr lvl="1"/>
            <a:r>
              <a:rPr lang="en-US" dirty="0">
                <a:latin typeface="Arial" charset="0"/>
                <a:ea typeface="Arial" charset="0"/>
                <a:cs typeface="Arial" charset="0"/>
              </a:rPr>
              <a:t>Sound culture?</a:t>
            </a:r>
          </a:p>
          <a:p>
            <a:endParaRPr lang="en-US" dirty="0">
              <a:latin typeface="Arial" charset="0"/>
              <a:ea typeface="Arial" charset="0"/>
              <a:cs typeface="Arial" charset="0"/>
            </a:endParaRPr>
          </a:p>
        </p:txBody>
      </p:sp>
    </p:spTree>
    <p:extLst>
      <p:ext uri="{BB962C8B-B14F-4D97-AF65-F5344CB8AC3E}">
        <p14:creationId xmlns:p14="http://schemas.microsoft.com/office/powerpoint/2010/main" val="27545431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3256" y="1166018"/>
            <a:ext cx="7663543" cy="4525963"/>
          </a:xfrm>
        </p:spPr>
        <p:txBody>
          <a:bodyPr>
            <a:normAutofit/>
          </a:bodyPr>
          <a:lstStyle/>
          <a:p>
            <a:pPr marL="0" indent="0">
              <a:buNone/>
            </a:pPr>
            <a:r>
              <a:rPr lang="en-US" dirty="0">
                <a:latin typeface="Arial" charset="0"/>
                <a:ea typeface="Arial" charset="0"/>
                <a:cs typeface="Arial" charset="0"/>
              </a:rPr>
              <a:t>2. Rethinking the audiovisual</a:t>
            </a:r>
          </a:p>
          <a:p>
            <a:pPr marL="514350" indent="-514350">
              <a:buFont typeface="+mj-lt"/>
              <a:buAutoNum type="arabicPeriod"/>
            </a:pPr>
            <a:endParaRPr lang="en-US" dirty="0">
              <a:latin typeface="Arial" charset="0"/>
              <a:ea typeface="Arial" charset="0"/>
              <a:cs typeface="Arial" charset="0"/>
            </a:endParaRPr>
          </a:p>
          <a:p>
            <a:endParaRPr lang="en-US" dirty="0">
              <a:latin typeface="Arial" charset="0"/>
              <a:ea typeface="Arial" charset="0"/>
              <a:cs typeface="Arial" charset="0"/>
            </a:endParaRPr>
          </a:p>
        </p:txBody>
      </p:sp>
    </p:spTree>
    <p:extLst>
      <p:ext uri="{BB962C8B-B14F-4D97-AF65-F5344CB8AC3E}">
        <p14:creationId xmlns:p14="http://schemas.microsoft.com/office/powerpoint/2010/main" val="28262214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3256" y="1166018"/>
            <a:ext cx="7663543" cy="4525963"/>
          </a:xfrm>
        </p:spPr>
        <p:txBody>
          <a:bodyPr>
            <a:normAutofit/>
          </a:bodyPr>
          <a:lstStyle/>
          <a:p>
            <a:pPr marL="0" indent="0">
              <a:buNone/>
            </a:pPr>
            <a:r>
              <a:rPr lang="en-US" dirty="0">
                <a:latin typeface="Arial" charset="0"/>
                <a:ea typeface="Arial" charset="0"/>
                <a:cs typeface="Arial" charset="0"/>
              </a:rPr>
              <a:t>2. Rethinking the audiovisual</a:t>
            </a:r>
          </a:p>
          <a:p>
            <a:pPr marL="514350" indent="-514350">
              <a:buFont typeface="+mj-lt"/>
              <a:buAutoNum type="arabicPeriod"/>
            </a:pPr>
            <a:endParaRPr lang="en-US" dirty="0">
              <a:latin typeface="Arial" charset="0"/>
              <a:ea typeface="Arial" charset="0"/>
              <a:cs typeface="Arial" charset="0"/>
            </a:endParaRPr>
          </a:p>
          <a:p>
            <a:pPr lvl="1"/>
            <a:r>
              <a:rPr lang="en-US" dirty="0">
                <a:latin typeface="Arial" charset="0"/>
                <a:ea typeface="Arial" charset="0"/>
                <a:cs typeface="Arial" charset="0"/>
              </a:rPr>
              <a:t>Sound in cinema and media studies</a:t>
            </a:r>
          </a:p>
          <a:p>
            <a:endParaRPr lang="en-US" dirty="0">
              <a:latin typeface="Arial" charset="0"/>
              <a:ea typeface="Arial" charset="0"/>
              <a:cs typeface="Arial" charset="0"/>
            </a:endParaRPr>
          </a:p>
        </p:txBody>
      </p:sp>
    </p:spTree>
    <p:extLst>
      <p:ext uri="{BB962C8B-B14F-4D97-AF65-F5344CB8AC3E}">
        <p14:creationId xmlns:p14="http://schemas.microsoft.com/office/powerpoint/2010/main" val="35100353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3256" y="1166018"/>
            <a:ext cx="7663543" cy="4525963"/>
          </a:xfrm>
        </p:spPr>
        <p:txBody>
          <a:bodyPr>
            <a:normAutofit/>
          </a:bodyPr>
          <a:lstStyle/>
          <a:p>
            <a:pPr marL="0" indent="0">
              <a:buNone/>
            </a:pPr>
            <a:r>
              <a:rPr lang="en-US" dirty="0">
                <a:latin typeface="Arial" charset="0"/>
                <a:ea typeface="Arial" charset="0"/>
                <a:cs typeface="Arial" charset="0"/>
              </a:rPr>
              <a:t>2. Rethinking the audiovisual</a:t>
            </a:r>
          </a:p>
          <a:p>
            <a:pPr marL="514350" indent="-514350">
              <a:buFont typeface="+mj-lt"/>
              <a:buAutoNum type="arabicPeriod"/>
            </a:pPr>
            <a:endParaRPr lang="en-US" dirty="0">
              <a:latin typeface="Arial" charset="0"/>
              <a:ea typeface="Arial" charset="0"/>
              <a:cs typeface="Arial" charset="0"/>
            </a:endParaRPr>
          </a:p>
          <a:p>
            <a:pPr lvl="1"/>
            <a:r>
              <a:rPr lang="en-US" dirty="0">
                <a:latin typeface="Arial" charset="0"/>
                <a:ea typeface="Arial" charset="0"/>
                <a:cs typeface="Arial" charset="0"/>
              </a:rPr>
              <a:t>Sound in cinema and media studies</a:t>
            </a:r>
          </a:p>
          <a:p>
            <a:pPr lvl="1"/>
            <a:r>
              <a:rPr lang="en-US" dirty="0">
                <a:latin typeface="Arial" charset="0"/>
                <a:ea typeface="Arial" charset="0"/>
                <a:cs typeface="Arial" charset="0"/>
              </a:rPr>
              <a:t>The audiovisual contract (Michel </a:t>
            </a:r>
            <a:r>
              <a:rPr lang="en-US" dirty="0" err="1">
                <a:latin typeface="Arial" charset="0"/>
                <a:ea typeface="Arial" charset="0"/>
                <a:cs typeface="Arial" charset="0"/>
              </a:rPr>
              <a:t>Chion</a:t>
            </a:r>
            <a:r>
              <a:rPr lang="en-US" dirty="0">
                <a:latin typeface="Arial" charset="0"/>
                <a:ea typeface="Arial" charset="0"/>
                <a:cs typeface="Arial" charset="0"/>
              </a:rPr>
              <a:t>)</a:t>
            </a:r>
          </a:p>
          <a:p>
            <a:endParaRPr lang="en-US" dirty="0">
              <a:latin typeface="Arial" charset="0"/>
              <a:ea typeface="Arial" charset="0"/>
              <a:cs typeface="Arial" charset="0"/>
            </a:endParaRPr>
          </a:p>
        </p:txBody>
      </p:sp>
    </p:spTree>
    <p:extLst>
      <p:ext uri="{BB962C8B-B14F-4D97-AF65-F5344CB8AC3E}">
        <p14:creationId xmlns:p14="http://schemas.microsoft.com/office/powerpoint/2010/main" val="10127490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7F2CD9-CDEF-404E-B03F-C5538379A7B1}"/>
              </a:ext>
            </a:extLst>
          </p:cNvPr>
          <p:cNvSpPr>
            <a:spLocks noGrp="1"/>
          </p:cNvSpPr>
          <p:nvPr>
            <p:ph idx="1"/>
          </p:nvPr>
        </p:nvSpPr>
        <p:spPr>
          <a:xfrm>
            <a:off x="413657" y="435429"/>
            <a:ext cx="8273143" cy="6019799"/>
          </a:xfrm>
        </p:spPr>
        <p:txBody>
          <a:bodyPr>
            <a:normAutofit fontScale="47500" lnSpcReduction="20000"/>
          </a:bodyPr>
          <a:lstStyle/>
          <a:p>
            <a:pPr marL="0" indent="0">
              <a:buNone/>
            </a:pPr>
            <a:r>
              <a:rPr lang="en-US" sz="5900" i="1" dirty="0">
                <a:latin typeface="Arial" panose="020B0604020202020204" pitchFamily="34" charset="0"/>
                <a:cs typeface="Arial" panose="020B0604020202020204" pitchFamily="34" charset="0"/>
              </a:rPr>
              <a:t>There is No Soundtrack’</a:t>
            </a:r>
            <a:r>
              <a:rPr lang="en-US" sz="5900" dirty="0">
                <a:latin typeface="Arial" panose="020B0604020202020204" pitchFamily="34" charset="0"/>
                <a:cs typeface="Arial" panose="020B0604020202020204" pitchFamily="34" charset="0"/>
              </a:rPr>
              <a:t> sets out to re-negotiate this contract and to rethink audiovisuality. It takes </a:t>
            </a:r>
            <a:r>
              <a:rPr lang="en-US" sz="5900" dirty="0" err="1">
                <a:latin typeface="Arial" panose="020B0604020202020204" pitchFamily="34" charset="0"/>
                <a:cs typeface="Arial" panose="020B0604020202020204" pitchFamily="34" charset="0"/>
              </a:rPr>
              <a:t>Chion’s</a:t>
            </a:r>
            <a:r>
              <a:rPr lang="en-US" sz="5900" dirty="0">
                <a:latin typeface="Arial" panose="020B0604020202020204" pitchFamily="34" charset="0"/>
                <a:cs typeface="Arial" panose="020B0604020202020204" pitchFamily="34" charset="0"/>
              </a:rPr>
              <a:t> rhetorical statement and flips it, arguing that, conversely, in experimental media art sound is not necessarily dependent on its accompanying visual image to acquire or produce meaning…</a:t>
            </a:r>
          </a:p>
          <a:p>
            <a:pPr marL="0" indent="0">
              <a:buNone/>
            </a:pPr>
            <a:endParaRPr lang="en-US" sz="5900" dirty="0">
              <a:latin typeface="Arial" panose="020B0604020202020204" pitchFamily="34" charset="0"/>
              <a:cs typeface="Arial" panose="020B0604020202020204" pitchFamily="34" charset="0"/>
            </a:endParaRPr>
          </a:p>
          <a:p>
            <a:pPr marL="0" indent="0">
              <a:buNone/>
            </a:pPr>
            <a:r>
              <a:rPr lang="en-US" sz="5900" dirty="0">
                <a:latin typeface="Arial" panose="020B0604020202020204" pitchFamily="34" charset="0"/>
                <a:cs typeface="Arial" panose="020B0604020202020204" pitchFamily="34" charset="0"/>
              </a:rPr>
              <a:t>… in experimental media art the soundtrack often actively determines or significantly alters the meaning of an image. </a:t>
            </a:r>
          </a:p>
          <a:p>
            <a:pPr marL="0" indent="0">
              <a:buNone/>
            </a:pPr>
            <a:endParaRPr lang="en-US" sz="5900" dirty="0">
              <a:latin typeface="Arial" panose="020B0604020202020204" pitchFamily="34" charset="0"/>
              <a:cs typeface="Arial" panose="020B0604020202020204" pitchFamily="34" charset="0"/>
            </a:endParaRPr>
          </a:p>
          <a:p>
            <a:pPr marL="0" indent="0">
              <a:buNone/>
            </a:pPr>
            <a:r>
              <a:rPr lang="en-US" sz="5900" dirty="0">
                <a:latin typeface="Arial" panose="020B0604020202020204" pitchFamily="34" charset="0"/>
                <a:cs typeface="Arial" panose="020B0604020202020204" pitchFamily="34" charset="0"/>
              </a:rPr>
              <a:t>….one could argue that there is </a:t>
            </a:r>
            <a:r>
              <a:rPr lang="en-US" sz="5900" i="1" dirty="0">
                <a:latin typeface="Arial" panose="020B0604020202020204" pitchFamily="34" charset="0"/>
                <a:cs typeface="Arial" panose="020B0604020202020204" pitchFamily="34" charset="0"/>
              </a:rPr>
              <a:t>only</a:t>
            </a:r>
            <a:r>
              <a:rPr lang="en-US" sz="5900" dirty="0">
                <a:latin typeface="Arial" panose="020B0604020202020204" pitchFamily="34" charset="0"/>
                <a:cs typeface="Arial" panose="020B0604020202020204" pitchFamily="34" charset="0"/>
              </a:rPr>
              <a:t> the soundtrack, and that the soundtrack </a:t>
            </a:r>
            <a:r>
              <a:rPr lang="en-US" sz="5900" i="1" dirty="0">
                <a:latin typeface="Arial" panose="020B0604020202020204" pitchFamily="34" charset="0"/>
                <a:cs typeface="Arial" panose="020B0604020202020204" pitchFamily="34" charset="0"/>
              </a:rPr>
              <a:t>is</a:t>
            </a:r>
            <a:r>
              <a:rPr lang="en-US" sz="5900" dirty="0">
                <a:latin typeface="Arial" panose="020B0604020202020204" pitchFamily="34" charset="0"/>
                <a:cs typeface="Arial" panose="020B0604020202020204" pitchFamily="34" charset="0"/>
              </a:rPr>
              <a:t> the work. </a:t>
            </a:r>
          </a:p>
          <a:p>
            <a:pPr marL="0" indent="0">
              <a:buNone/>
            </a:pPr>
            <a:endParaRPr lang="en-US" sz="5900" dirty="0">
              <a:latin typeface="Arial" panose="020B0604020202020204" pitchFamily="34" charset="0"/>
              <a:cs typeface="Arial" panose="020B0604020202020204" pitchFamily="34" charset="0"/>
            </a:endParaRPr>
          </a:p>
          <a:p>
            <a:pPr marL="0" indent="0">
              <a:buNone/>
            </a:pPr>
            <a:r>
              <a:rPr lang="en-US" sz="5900" dirty="0">
                <a:latin typeface="Arial" panose="020B0604020202020204" pitchFamily="34" charset="0"/>
                <a:cs typeface="Arial" panose="020B0604020202020204" pitchFamily="34" charset="0"/>
              </a:rPr>
              <a:t>(all from p. 6)</a:t>
            </a:r>
            <a:endParaRPr lang="en-US" dirty="0"/>
          </a:p>
        </p:txBody>
      </p:sp>
    </p:spTree>
    <p:extLst>
      <p:ext uri="{BB962C8B-B14F-4D97-AF65-F5344CB8AC3E}">
        <p14:creationId xmlns:p14="http://schemas.microsoft.com/office/powerpoint/2010/main" val="18048496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7F2CD9-CDEF-404E-B03F-C5538379A7B1}"/>
              </a:ext>
            </a:extLst>
          </p:cNvPr>
          <p:cNvSpPr>
            <a:spLocks noGrp="1"/>
          </p:cNvSpPr>
          <p:nvPr>
            <p:ph idx="1"/>
          </p:nvPr>
        </p:nvSpPr>
        <p:spPr>
          <a:xfrm>
            <a:off x="413657" y="435429"/>
            <a:ext cx="8273143" cy="6019799"/>
          </a:xfrm>
        </p:spPr>
        <p:txBody>
          <a:bodyPr>
            <a:normAutofit fontScale="47500" lnSpcReduction="20000"/>
          </a:bodyPr>
          <a:lstStyle/>
          <a:p>
            <a:pPr marL="0" indent="0">
              <a:buNone/>
            </a:pPr>
            <a:r>
              <a:rPr lang="en-US" sz="5900" i="1" dirty="0">
                <a:latin typeface="Arial" panose="020B0604020202020204" pitchFamily="34" charset="0"/>
                <a:cs typeface="Arial" panose="020B0604020202020204" pitchFamily="34" charset="0"/>
              </a:rPr>
              <a:t>There is No Soundtrack’</a:t>
            </a:r>
            <a:r>
              <a:rPr lang="en-US" sz="5900" dirty="0">
                <a:latin typeface="Arial" panose="020B0604020202020204" pitchFamily="34" charset="0"/>
                <a:cs typeface="Arial" panose="020B0604020202020204" pitchFamily="34" charset="0"/>
              </a:rPr>
              <a:t> sets out to </a:t>
            </a:r>
            <a:r>
              <a:rPr lang="en-US" sz="5900" dirty="0">
                <a:solidFill>
                  <a:srgbClr val="FFFF00"/>
                </a:solidFill>
                <a:latin typeface="Arial" panose="020B0604020202020204" pitchFamily="34" charset="0"/>
                <a:cs typeface="Arial" panose="020B0604020202020204" pitchFamily="34" charset="0"/>
              </a:rPr>
              <a:t>re-negotiate this contract and to rethink audiovisuality</a:t>
            </a:r>
            <a:r>
              <a:rPr lang="en-US" sz="5900" dirty="0">
                <a:latin typeface="Arial" panose="020B0604020202020204" pitchFamily="34" charset="0"/>
                <a:cs typeface="Arial" panose="020B0604020202020204" pitchFamily="34" charset="0"/>
              </a:rPr>
              <a:t>. It takes </a:t>
            </a:r>
            <a:r>
              <a:rPr lang="en-US" sz="5900" dirty="0" err="1">
                <a:latin typeface="Arial" panose="020B0604020202020204" pitchFamily="34" charset="0"/>
                <a:cs typeface="Arial" panose="020B0604020202020204" pitchFamily="34" charset="0"/>
              </a:rPr>
              <a:t>Chion’s</a:t>
            </a:r>
            <a:r>
              <a:rPr lang="en-US" sz="5900" dirty="0">
                <a:latin typeface="Arial" panose="020B0604020202020204" pitchFamily="34" charset="0"/>
                <a:cs typeface="Arial" panose="020B0604020202020204" pitchFamily="34" charset="0"/>
              </a:rPr>
              <a:t> rhetorical statement and flips it, arguing that, conversely, in experimental media art sound is not necessarily dependent on its accompanying visual image to acquire or produce meaning…</a:t>
            </a:r>
          </a:p>
          <a:p>
            <a:pPr marL="0" indent="0">
              <a:buNone/>
            </a:pPr>
            <a:endParaRPr lang="en-US" sz="5900" dirty="0">
              <a:latin typeface="Arial" panose="020B0604020202020204" pitchFamily="34" charset="0"/>
              <a:cs typeface="Arial" panose="020B0604020202020204" pitchFamily="34" charset="0"/>
            </a:endParaRPr>
          </a:p>
          <a:p>
            <a:pPr marL="0" indent="0">
              <a:buNone/>
            </a:pPr>
            <a:r>
              <a:rPr lang="en-US" sz="5900" dirty="0">
                <a:latin typeface="Arial" panose="020B0604020202020204" pitchFamily="34" charset="0"/>
                <a:cs typeface="Arial" panose="020B0604020202020204" pitchFamily="34" charset="0"/>
              </a:rPr>
              <a:t>… in experimental media art </a:t>
            </a:r>
            <a:r>
              <a:rPr lang="en-US" sz="5900" dirty="0">
                <a:solidFill>
                  <a:srgbClr val="FFFF00"/>
                </a:solidFill>
                <a:latin typeface="Arial" panose="020B0604020202020204" pitchFamily="34" charset="0"/>
                <a:cs typeface="Arial" panose="020B0604020202020204" pitchFamily="34" charset="0"/>
              </a:rPr>
              <a:t>the soundtrack often actively determines or significantly alters the meaning of an image</a:t>
            </a:r>
            <a:r>
              <a:rPr lang="en-US" sz="5900" dirty="0">
                <a:latin typeface="Arial" panose="020B0604020202020204" pitchFamily="34" charset="0"/>
                <a:cs typeface="Arial" panose="020B0604020202020204" pitchFamily="34" charset="0"/>
              </a:rPr>
              <a:t>. </a:t>
            </a:r>
          </a:p>
          <a:p>
            <a:pPr marL="0" indent="0">
              <a:buNone/>
            </a:pPr>
            <a:endParaRPr lang="en-US" sz="5900" dirty="0">
              <a:latin typeface="Arial" panose="020B0604020202020204" pitchFamily="34" charset="0"/>
              <a:cs typeface="Arial" panose="020B0604020202020204" pitchFamily="34" charset="0"/>
            </a:endParaRPr>
          </a:p>
          <a:p>
            <a:pPr marL="0" indent="0">
              <a:buNone/>
            </a:pPr>
            <a:r>
              <a:rPr lang="en-US" sz="5900" dirty="0">
                <a:latin typeface="Arial" panose="020B0604020202020204" pitchFamily="34" charset="0"/>
                <a:cs typeface="Arial" panose="020B0604020202020204" pitchFamily="34" charset="0"/>
              </a:rPr>
              <a:t>….one could argue that </a:t>
            </a:r>
            <a:r>
              <a:rPr lang="en-US" sz="5900" dirty="0">
                <a:solidFill>
                  <a:srgbClr val="FFFF00"/>
                </a:solidFill>
                <a:latin typeface="Arial" panose="020B0604020202020204" pitchFamily="34" charset="0"/>
                <a:cs typeface="Arial" panose="020B0604020202020204" pitchFamily="34" charset="0"/>
              </a:rPr>
              <a:t>there is </a:t>
            </a:r>
            <a:r>
              <a:rPr lang="en-US" sz="5900" i="1" dirty="0">
                <a:solidFill>
                  <a:srgbClr val="FFFF00"/>
                </a:solidFill>
                <a:latin typeface="Arial" panose="020B0604020202020204" pitchFamily="34" charset="0"/>
                <a:cs typeface="Arial" panose="020B0604020202020204" pitchFamily="34" charset="0"/>
              </a:rPr>
              <a:t>only</a:t>
            </a:r>
            <a:r>
              <a:rPr lang="en-US" sz="5900" dirty="0">
                <a:solidFill>
                  <a:srgbClr val="FFFF00"/>
                </a:solidFill>
                <a:latin typeface="Arial" panose="020B0604020202020204" pitchFamily="34" charset="0"/>
                <a:cs typeface="Arial" panose="020B0604020202020204" pitchFamily="34" charset="0"/>
              </a:rPr>
              <a:t> the soundtrack</a:t>
            </a:r>
            <a:r>
              <a:rPr lang="en-US" sz="5900" dirty="0">
                <a:latin typeface="Arial" panose="020B0604020202020204" pitchFamily="34" charset="0"/>
                <a:cs typeface="Arial" panose="020B0604020202020204" pitchFamily="34" charset="0"/>
              </a:rPr>
              <a:t>, and that the soundtrack </a:t>
            </a:r>
            <a:r>
              <a:rPr lang="en-US" sz="5900" i="1" dirty="0">
                <a:latin typeface="Arial" panose="020B0604020202020204" pitchFamily="34" charset="0"/>
                <a:cs typeface="Arial" panose="020B0604020202020204" pitchFamily="34" charset="0"/>
              </a:rPr>
              <a:t>is</a:t>
            </a:r>
            <a:r>
              <a:rPr lang="en-US" sz="5900" dirty="0">
                <a:latin typeface="Arial" panose="020B0604020202020204" pitchFamily="34" charset="0"/>
                <a:cs typeface="Arial" panose="020B0604020202020204" pitchFamily="34" charset="0"/>
              </a:rPr>
              <a:t> the work. </a:t>
            </a:r>
          </a:p>
          <a:p>
            <a:pPr marL="0" indent="0">
              <a:buNone/>
            </a:pPr>
            <a:endParaRPr lang="en-US" sz="5900" dirty="0">
              <a:latin typeface="Arial" panose="020B0604020202020204" pitchFamily="34" charset="0"/>
              <a:cs typeface="Arial" panose="020B0604020202020204" pitchFamily="34" charset="0"/>
            </a:endParaRPr>
          </a:p>
          <a:p>
            <a:pPr marL="0" indent="0">
              <a:buNone/>
            </a:pPr>
            <a:r>
              <a:rPr lang="en-US" sz="5900" dirty="0">
                <a:latin typeface="Arial" panose="020B0604020202020204" pitchFamily="34" charset="0"/>
                <a:cs typeface="Arial" panose="020B0604020202020204" pitchFamily="34" charset="0"/>
              </a:rPr>
              <a:t>(all from p. 6)</a:t>
            </a:r>
            <a:endParaRPr lang="en-US" dirty="0"/>
          </a:p>
        </p:txBody>
      </p:sp>
    </p:spTree>
    <p:extLst>
      <p:ext uri="{BB962C8B-B14F-4D97-AF65-F5344CB8AC3E}">
        <p14:creationId xmlns:p14="http://schemas.microsoft.com/office/powerpoint/2010/main" val="12173830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3256" y="1166018"/>
            <a:ext cx="7663543" cy="4525963"/>
          </a:xfrm>
        </p:spPr>
        <p:txBody>
          <a:bodyPr>
            <a:normAutofit/>
          </a:bodyPr>
          <a:lstStyle/>
          <a:p>
            <a:pPr marL="0" indent="0">
              <a:buNone/>
            </a:pPr>
            <a:r>
              <a:rPr lang="en-US" dirty="0">
                <a:latin typeface="Arial" charset="0"/>
                <a:ea typeface="Arial" charset="0"/>
                <a:cs typeface="Arial" charset="0"/>
              </a:rPr>
              <a:t>2. Rethinking the audiovisual</a:t>
            </a:r>
          </a:p>
          <a:p>
            <a:pPr marL="514350" indent="-514350">
              <a:buFont typeface="+mj-lt"/>
              <a:buAutoNum type="arabicPeriod"/>
            </a:pPr>
            <a:endParaRPr lang="en-US" dirty="0">
              <a:latin typeface="Arial" charset="0"/>
              <a:ea typeface="Arial" charset="0"/>
              <a:cs typeface="Arial" charset="0"/>
            </a:endParaRPr>
          </a:p>
          <a:p>
            <a:pPr lvl="1"/>
            <a:r>
              <a:rPr lang="en-US" dirty="0">
                <a:latin typeface="Arial" charset="0"/>
                <a:ea typeface="Arial" charset="0"/>
                <a:cs typeface="Arial" charset="0"/>
              </a:rPr>
              <a:t>Sound in cinema and media studies</a:t>
            </a:r>
          </a:p>
          <a:p>
            <a:pPr lvl="1"/>
            <a:r>
              <a:rPr lang="en-US" dirty="0">
                <a:latin typeface="Arial" charset="0"/>
                <a:ea typeface="Arial" charset="0"/>
                <a:cs typeface="Arial" charset="0"/>
              </a:rPr>
              <a:t>The audiovisual contract (Michel </a:t>
            </a:r>
            <a:r>
              <a:rPr lang="en-US" dirty="0" err="1">
                <a:latin typeface="Arial" charset="0"/>
                <a:ea typeface="Arial" charset="0"/>
                <a:cs typeface="Arial" charset="0"/>
              </a:rPr>
              <a:t>Chion</a:t>
            </a:r>
            <a:r>
              <a:rPr lang="en-US" dirty="0">
                <a:latin typeface="Arial" charset="0"/>
                <a:ea typeface="Arial" charset="0"/>
                <a:cs typeface="Arial" charset="0"/>
              </a:rPr>
              <a:t>)</a:t>
            </a:r>
          </a:p>
          <a:p>
            <a:pPr lvl="1"/>
            <a:r>
              <a:rPr lang="en-US" dirty="0">
                <a:latin typeface="Arial" charset="0"/>
                <a:ea typeface="Arial" charset="0"/>
                <a:cs typeface="Arial" charset="0"/>
              </a:rPr>
              <a:t>Critique of cinematic realism (synchronization)</a:t>
            </a:r>
          </a:p>
          <a:p>
            <a:endParaRPr lang="en-US" dirty="0">
              <a:latin typeface="Arial" charset="0"/>
              <a:ea typeface="Arial" charset="0"/>
              <a:cs typeface="Arial" charset="0"/>
            </a:endParaRPr>
          </a:p>
        </p:txBody>
      </p:sp>
    </p:spTree>
    <p:extLst>
      <p:ext uri="{BB962C8B-B14F-4D97-AF65-F5344CB8AC3E}">
        <p14:creationId xmlns:p14="http://schemas.microsoft.com/office/powerpoint/2010/main" val="13574928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3256" y="1166018"/>
            <a:ext cx="7663543" cy="4525963"/>
          </a:xfrm>
        </p:spPr>
        <p:txBody>
          <a:bodyPr>
            <a:normAutofit/>
          </a:bodyPr>
          <a:lstStyle/>
          <a:p>
            <a:pPr marL="0" indent="0">
              <a:buNone/>
            </a:pPr>
            <a:r>
              <a:rPr lang="en-US" dirty="0">
                <a:latin typeface="Arial" charset="0"/>
                <a:ea typeface="Arial" charset="0"/>
                <a:cs typeface="Arial" charset="0"/>
              </a:rPr>
              <a:t>2. Rethinking the audiovisual</a:t>
            </a:r>
          </a:p>
          <a:p>
            <a:pPr marL="514350" indent="-514350">
              <a:buFont typeface="+mj-lt"/>
              <a:buAutoNum type="arabicPeriod"/>
            </a:pPr>
            <a:endParaRPr lang="en-US" dirty="0">
              <a:latin typeface="Arial" charset="0"/>
              <a:ea typeface="Arial" charset="0"/>
              <a:cs typeface="Arial" charset="0"/>
            </a:endParaRPr>
          </a:p>
          <a:p>
            <a:pPr lvl="1"/>
            <a:r>
              <a:rPr lang="en-US" dirty="0">
                <a:latin typeface="Arial" charset="0"/>
                <a:ea typeface="Arial" charset="0"/>
                <a:cs typeface="Arial" charset="0"/>
              </a:rPr>
              <a:t>Sound in cinema and media studies</a:t>
            </a:r>
          </a:p>
          <a:p>
            <a:pPr lvl="1"/>
            <a:r>
              <a:rPr lang="en-US" dirty="0">
                <a:latin typeface="Arial" charset="0"/>
                <a:ea typeface="Arial" charset="0"/>
                <a:cs typeface="Arial" charset="0"/>
              </a:rPr>
              <a:t>The audiovisual contract (Michel </a:t>
            </a:r>
            <a:r>
              <a:rPr lang="en-US" dirty="0" err="1">
                <a:latin typeface="Arial" charset="0"/>
                <a:ea typeface="Arial" charset="0"/>
                <a:cs typeface="Arial" charset="0"/>
              </a:rPr>
              <a:t>Chion</a:t>
            </a:r>
            <a:r>
              <a:rPr lang="en-US" dirty="0">
                <a:latin typeface="Arial" charset="0"/>
                <a:ea typeface="Arial" charset="0"/>
                <a:cs typeface="Arial" charset="0"/>
              </a:rPr>
              <a:t>)</a:t>
            </a:r>
          </a:p>
          <a:p>
            <a:pPr lvl="1"/>
            <a:r>
              <a:rPr lang="en-US" dirty="0">
                <a:latin typeface="Arial" charset="0"/>
                <a:ea typeface="Arial" charset="0"/>
                <a:cs typeface="Arial" charset="0"/>
              </a:rPr>
              <a:t>Critique of cinematic realism (synchronization)</a:t>
            </a:r>
          </a:p>
          <a:p>
            <a:pPr lvl="1"/>
            <a:r>
              <a:rPr lang="en-US" dirty="0">
                <a:latin typeface="Arial" charset="0"/>
                <a:ea typeface="Arial" charset="0"/>
                <a:cs typeface="Arial" charset="0"/>
              </a:rPr>
              <a:t>Media and the senses</a:t>
            </a:r>
          </a:p>
          <a:p>
            <a:endParaRPr lang="en-US" dirty="0">
              <a:latin typeface="Arial" charset="0"/>
              <a:ea typeface="Arial" charset="0"/>
              <a:cs typeface="Arial" charset="0"/>
            </a:endParaRPr>
          </a:p>
        </p:txBody>
      </p:sp>
    </p:spTree>
    <p:extLst>
      <p:ext uri="{BB962C8B-B14F-4D97-AF65-F5344CB8AC3E}">
        <p14:creationId xmlns:p14="http://schemas.microsoft.com/office/powerpoint/2010/main" val="1796490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23142"/>
            <a:ext cx="8229600" cy="4738915"/>
          </a:xfrm>
        </p:spPr>
        <p:txBody>
          <a:bodyPr>
            <a:normAutofit/>
          </a:bodyPr>
          <a:lstStyle/>
          <a:p>
            <a:pPr marL="514350" indent="-514350">
              <a:buFont typeface="+mj-lt"/>
              <a:buAutoNum type="arabicPeriod"/>
            </a:pPr>
            <a:endParaRPr lang="en-US" i="1" dirty="0">
              <a:latin typeface="Arial" charset="0"/>
              <a:ea typeface="Arial" charset="0"/>
              <a:cs typeface="Arial" charset="0"/>
            </a:endParaRPr>
          </a:p>
        </p:txBody>
      </p:sp>
      <p:sp>
        <p:nvSpPr>
          <p:cNvPr id="5" name="Title 4">
            <a:extLst>
              <a:ext uri="{FF2B5EF4-FFF2-40B4-BE49-F238E27FC236}">
                <a16:creationId xmlns:a16="http://schemas.microsoft.com/office/drawing/2014/main" id="{BC693A2C-6DF5-B144-AFDA-7E99E4463302}"/>
              </a:ext>
            </a:extLst>
          </p:cNvPr>
          <p:cNvSpPr>
            <a:spLocks noGrp="1"/>
          </p:cNvSpPr>
          <p:nvPr>
            <p:ph type="title"/>
          </p:nvPr>
        </p:nvSpPr>
        <p:spPr>
          <a:xfrm>
            <a:off x="457200" y="274637"/>
            <a:ext cx="8229600" cy="1510619"/>
          </a:xfrm>
        </p:spPr>
        <p:txBody>
          <a:bodyPr>
            <a:normAutofit/>
          </a:bodyPr>
          <a:lstStyle/>
          <a:p>
            <a:pPr algn="l"/>
            <a:r>
              <a:rPr lang="en-US" sz="3200" b="1" i="1" dirty="0">
                <a:latin typeface="Arial" charset="0"/>
                <a:ea typeface="Arial" charset="0"/>
                <a:cs typeface="Arial" charset="0"/>
              </a:rPr>
              <a:t>There is No Soundtrack</a:t>
            </a:r>
            <a:r>
              <a:rPr lang="en-US" sz="3200" b="1" dirty="0">
                <a:latin typeface="Arial" charset="0"/>
                <a:ea typeface="Arial" charset="0"/>
                <a:cs typeface="Arial" charset="0"/>
              </a:rPr>
              <a:t>’s</a:t>
            </a:r>
            <a:br>
              <a:rPr lang="en-US" sz="3200" b="1" i="1" dirty="0">
                <a:latin typeface="Arial" charset="0"/>
                <a:ea typeface="Arial" charset="0"/>
                <a:cs typeface="Arial" charset="0"/>
              </a:rPr>
            </a:br>
            <a:r>
              <a:rPr lang="en-US" sz="3200" b="1" dirty="0">
                <a:latin typeface="Arial" charset="0"/>
                <a:ea typeface="Arial" charset="0"/>
                <a:cs typeface="Arial" charset="0"/>
              </a:rPr>
              <a:t>Main Arguments</a:t>
            </a:r>
            <a:endParaRPr lang="en-US" sz="3200" b="1" dirty="0"/>
          </a:p>
        </p:txBody>
      </p:sp>
    </p:spTree>
    <p:extLst>
      <p:ext uri="{BB962C8B-B14F-4D97-AF65-F5344CB8AC3E}">
        <p14:creationId xmlns:p14="http://schemas.microsoft.com/office/powerpoint/2010/main" val="5982057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3256" y="1166018"/>
            <a:ext cx="7663543" cy="4525963"/>
          </a:xfrm>
        </p:spPr>
        <p:txBody>
          <a:bodyPr>
            <a:normAutofit/>
          </a:bodyPr>
          <a:lstStyle/>
          <a:p>
            <a:pPr marL="0" indent="0">
              <a:buNone/>
            </a:pPr>
            <a:r>
              <a:rPr lang="en-US" dirty="0">
                <a:latin typeface="Arial" charset="0"/>
                <a:ea typeface="Arial" charset="0"/>
                <a:cs typeface="Arial" charset="0"/>
              </a:rPr>
              <a:t>3. Sound, discipline, diversity</a:t>
            </a:r>
          </a:p>
          <a:p>
            <a:pPr marL="0" indent="0">
              <a:buNone/>
            </a:pPr>
            <a:endParaRPr lang="en-US" dirty="0">
              <a:latin typeface="Arial" charset="0"/>
              <a:ea typeface="Arial" charset="0"/>
              <a:cs typeface="Arial" charset="0"/>
            </a:endParaRPr>
          </a:p>
          <a:p>
            <a:endParaRPr lang="en-US" dirty="0">
              <a:latin typeface="Arial" charset="0"/>
              <a:ea typeface="Arial" charset="0"/>
              <a:cs typeface="Arial" charset="0"/>
            </a:endParaRPr>
          </a:p>
        </p:txBody>
      </p:sp>
    </p:spTree>
    <p:extLst>
      <p:ext uri="{BB962C8B-B14F-4D97-AF65-F5344CB8AC3E}">
        <p14:creationId xmlns:p14="http://schemas.microsoft.com/office/powerpoint/2010/main" val="12185193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3256" y="1166018"/>
            <a:ext cx="7663543" cy="4525963"/>
          </a:xfrm>
        </p:spPr>
        <p:txBody>
          <a:bodyPr>
            <a:normAutofit/>
          </a:bodyPr>
          <a:lstStyle/>
          <a:p>
            <a:pPr marL="0" indent="0">
              <a:buNone/>
            </a:pPr>
            <a:r>
              <a:rPr lang="en-US" dirty="0">
                <a:latin typeface="Arial" charset="0"/>
                <a:ea typeface="Arial" charset="0"/>
                <a:cs typeface="Arial" charset="0"/>
              </a:rPr>
              <a:t>3. Sound, discipline, diversity</a:t>
            </a:r>
          </a:p>
          <a:p>
            <a:pPr marL="0" indent="0">
              <a:buNone/>
            </a:pPr>
            <a:endParaRPr lang="en-US" dirty="0">
              <a:latin typeface="Arial" charset="0"/>
              <a:ea typeface="Arial" charset="0"/>
              <a:cs typeface="Arial" charset="0"/>
            </a:endParaRPr>
          </a:p>
          <a:p>
            <a:pPr lvl="1"/>
            <a:r>
              <a:rPr lang="en-US" dirty="0">
                <a:latin typeface="Arial" charset="0"/>
                <a:ea typeface="Arial" charset="0"/>
                <a:cs typeface="Arial" charset="0"/>
              </a:rPr>
              <a:t>Debates on the term “sound art”</a:t>
            </a:r>
          </a:p>
          <a:p>
            <a:endParaRPr lang="en-US" dirty="0">
              <a:latin typeface="Arial" charset="0"/>
              <a:ea typeface="Arial" charset="0"/>
              <a:cs typeface="Arial" charset="0"/>
            </a:endParaRPr>
          </a:p>
        </p:txBody>
      </p:sp>
    </p:spTree>
    <p:extLst>
      <p:ext uri="{BB962C8B-B14F-4D97-AF65-F5344CB8AC3E}">
        <p14:creationId xmlns:p14="http://schemas.microsoft.com/office/powerpoint/2010/main" val="4970827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3256" y="1166018"/>
            <a:ext cx="7663543" cy="4525963"/>
          </a:xfrm>
        </p:spPr>
        <p:txBody>
          <a:bodyPr>
            <a:normAutofit/>
          </a:bodyPr>
          <a:lstStyle/>
          <a:p>
            <a:pPr marL="0" indent="0">
              <a:buNone/>
            </a:pPr>
            <a:r>
              <a:rPr lang="en-US" dirty="0">
                <a:latin typeface="Arial" charset="0"/>
                <a:ea typeface="Arial" charset="0"/>
                <a:cs typeface="Arial" charset="0"/>
              </a:rPr>
              <a:t>3. Sound, discipline, diversity</a:t>
            </a:r>
          </a:p>
          <a:p>
            <a:pPr marL="0" indent="0">
              <a:buNone/>
            </a:pPr>
            <a:endParaRPr lang="en-US" dirty="0">
              <a:latin typeface="Arial" charset="0"/>
              <a:ea typeface="Arial" charset="0"/>
              <a:cs typeface="Arial" charset="0"/>
            </a:endParaRPr>
          </a:p>
          <a:p>
            <a:pPr lvl="1"/>
            <a:r>
              <a:rPr lang="en-US" dirty="0">
                <a:latin typeface="Arial" charset="0"/>
                <a:ea typeface="Arial" charset="0"/>
                <a:cs typeface="Arial" charset="0"/>
              </a:rPr>
              <a:t>Debates on the term “sound art”</a:t>
            </a:r>
          </a:p>
          <a:p>
            <a:pPr lvl="1"/>
            <a:r>
              <a:rPr lang="en-US" dirty="0">
                <a:latin typeface="Arial" charset="0"/>
                <a:ea typeface="Arial" charset="0"/>
                <a:cs typeface="Arial" charset="0"/>
              </a:rPr>
              <a:t>Diversity in discussions of sound</a:t>
            </a:r>
          </a:p>
          <a:p>
            <a:endParaRPr lang="en-US" dirty="0">
              <a:latin typeface="Arial" charset="0"/>
              <a:ea typeface="Arial" charset="0"/>
              <a:cs typeface="Arial" charset="0"/>
            </a:endParaRPr>
          </a:p>
        </p:txBody>
      </p:sp>
    </p:spTree>
    <p:extLst>
      <p:ext uri="{BB962C8B-B14F-4D97-AF65-F5344CB8AC3E}">
        <p14:creationId xmlns:p14="http://schemas.microsoft.com/office/powerpoint/2010/main" val="39591279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3256" y="1166018"/>
            <a:ext cx="7663543" cy="4525963"/>
          </a:xfrm>
        </p:spPr>
        <p:txBody>
          <a:bodyPr>
            <a:normAutofit/>
          </a:bodyPr>
          <a:lstStyle/>
          <a:p>
            <a:pPr marL="0" indent="0">
              <a:buNone/>
            </a:pPr>
            <a:r>
              <a:rPr lang="en-US" dirty="0">
                <a:latin typeface="Arial" charset="0"/>
                <a:ea typeface="Arial" charset="0"/>
                <a:cs typeface="Arial" charset="0"/>
              </a:rPr>
              <a:t>3. Sound, discipline, diversity</a:t>
            </a:r>
          </a:p>
          <a:p>
            <a:pPr marL="0" indent="0">
              <a:buNone/>
            </a:pPr>
            <a:endParaRPr lang="en-US" dirty="0">
              <a:latin typeface="Arial" charset="0"/>
              <a:ea typeface="Arial" charset="0"/>
              <a:cs typeface="Arial" charset="0"/>
            </a:endParaRPr>
          </a:p>
          <a:p>
            <a:pPr lvl="1"/>
            <a:r>
              <a:rPr lang="en-US" dirty="0">
                <a:latin typeface="Arial" charset="0"/>
                <a:ea typeface="Arial" charset="0"/>
                <a:cs typeface="Arial" charset="0"/>
              </a:rPr>
              <a:t>Debates on the term “sound art”</a:t>
            </a:r>
          </a:p>
          <a:p>
            <a:pPr lvl="1"/>
            <a:r>
              <a:rPr lang="en-US" dirty="0">
                <a:latin typeface="Arial" charset="0"/>
                <a:ea typeface="Arial" charset="0"/>
                <a:cs typeface="Arial" charset="0"/>
              </a:rPr>
              <a:t>Diversity in discussions of sound</a:t>
            </a:r>
          </a:p>
          <a:p>
            <a:pPr lvl="1"/>
            <a:r>
              <a:rPr lang="en-US" dirty="0">
                <a:latin typeface="Arial" charset="0"/>
                <a:ea typeface="Arial" charset="0"/>
                <a:cs typeface="Arial" charset="0"/>
              </a:rPr>
              <a:t>Areas within sound studies that discuss diversity and difference</a:t>
            </a:r>
          </a:p>
          <a:p>
            <a:endParaRPr lang="en-US" dirty="0">
              <a:latin typeface="Arial" charset="0"/>
              <a:ea typeface="Arial" charset="0"/>
              <a:cs typeface="Arial" charset="0"/>
            </a:endParaRPr>
          </a:p>
        </p:txBody>
      </p:sp>
    </p:spTree>
    <p:extLst>
      <p:ext uri="{BB962C8B-B14F-4D97-AF65-F5344CB8AC3E}">
        <p14:creationId xmlns:p14="http://schemas.microsoft.com/office/powerpoint/2010/main" val="19183979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7F2CD9-CDEF-404E-B03F-C5538379A7B1}"/>
              </a:ext>
            </a:extLst>
          </p:cNvPr>
          <p:cNvSpPr>
            <a:spLocks noGrp="1"/>
          </p:cNvSpPr>
          <p:nvPr>
            <p:ph idx="1"/>
          </p:nvPr>
        </p:nvSpPr>
        <p:spPr>
          <a:xfrm>
            <a:off x="413657" y="1251857"/>
            <a:ext cx="8273143" cy="5203371"/>
          </a:xfrm>
        </p:spPr>
        <p:txBody>
          <a:bodyPr>
            <a:normAutofit/>
          </a:bodyPr>
          <a:lstStyle/>
          <a:p>
            <a:pPr marL="0" indent="0">
              <a:buNone/>
            </a:pPr>
            <a:r>
              <a:rPr lang="en-US" sz="2800" i="1" dirty="0">
                <a:latin typeface="Arial" panose="020B0604020202020204" pitchFamily="34" charset="0"/>
                <a:cs typeface="Arial" panose="020B0604020202020204" pitchFamily="34" charset="0"/>
              </a:rPr>
              <a:t>…There is No Soundtrack’ </a:t>
            </a:r>
            <a:r>
              <a:rPr lang="en-US" sz="2800" dirty="0">
                <a:latin typeface="Arial" panose="020B0604020202020204" pitchFamily="34" charset="0"/>
                <a:cs typeface="Arial" panose="020B0604020202020204" pitchFamily="34" charset="0"/>
              </a:rPr>
              <a:t>draws its theoretical framework and methodologies from both within and outside sound studies to initiate dialogue and exchange between currently disconnected bodies of knowledge and perspectives. The strategy here is continual but critical engagement. Its goal is to de-stabilize and loosen up the calcifying effects of institutional entrenchment, which has had a long history of excluding diverse and un-orthodox voices. (p. 12-13)</a:t>
            </a:r>
          </a:p>
        </p:txBody>
      </p:sp>
    </p:spTree>
    <p:extLst>
      <p:ext uri="{BB962C8B-B14F-4D97-AF65-F5344CB8AC3E}">
        <p14:creationId xmlns:p14="http://schemas.microsoft.com/office/powerpoint/2010/main" val="1349327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7F2CD9-CDEF-404E-B03F-C5538379A7B1}"/>
              </a:ext>
            </a:extLst>
          </p:cNvPr>
          <p:cNvSpPr>
            <a:spLocks noGrp="1"/>
          </p:cNvSpPr>
          <p:nvPr>
            <p:ph idx="1"/>
          </p:nvPr>
        </p:nvSpPr>
        <p:spPr>
          <a:xfrm>
            <a:off x="413657" y="1251857"/>
            <a:ext cx="8273143" cy="5203371"/>
          </a:xfrm>
        </p:spPr>
        <p:txBody>
          <a:bodyPr>
            <a:normAutofit/>
          </a:bodyPr>
          <a:lstStyle/>
          <a:p>
            <a:pPr marL="0" indent="0">
              <a:buNone/>
            </a:pPr>
            <a:r>
              <a:rPr lang="en-US" sz="2800" i="1" dirty="0">
                <a:latin typeface="Arial" panose="020B0604020202020204" pitchFamily="34" charset="0"/>
                <a:cs typeface="Arial" panose="020B0604020202020204" pitchFamily="34" charset="0"/>
              </a:rPr>
              <a:t>…There is No Soundtrack’ </a:t>
            </a:r>
            <a:r>
              <a:rPr lang="en-US" sz="2800" dirty="0">
                <a:solidFill>
                  <a:srgbClr val="FFFF00"/>
                </a:solidFill>
                <a:latin typeface="Arial" panose="020B0604020202020204" pitchFamily="34" charset="0"/>
                <a:cs typeface="Arial" panose="020B0604020202020204" pitchFamily="34" charset="0"/>
              </a:rPr>
              <a:t>draws its theoretical framework and methodologies from both within and outside sound studies </a:t>
            </a:r>
            <a:r>
              <a:rPr lang="en-US" sz="2800" dirty="0">
                <a:latin typeface="Arial" panose="020B0604020202020204" pitchFamily="34" charset="0"/>
                <a:cs typeface="Arial" panose="020B0604020202020204" pitchFamily="34" charset="0"/>
              </a:rPr>
              <a:t>to initiate dialogue and exchange between currently disconnected bodies of knowledge and perspectives. The strategy here is </a:t>
            </a:r>
            <a:r>
              <a:rPr lang="en-US" sz="2800" dirty="0">
                <a:solidFill>
                  <a:srgbClr val="FFFF00"/>
                </a:solidFill>
                <a:latin typeface="Arial" panose="020B0604020202020204" pitchFamily="34" charset="0"/>
                <a:cs typeface="Arial" panose="020B0604020202020204" pitchFamily="34" charset="0"/>
              </a:rPr>
              <a:t>continual but critical engagement</a:t>
            </a:r>
            <a:r>
              <a:rPr lang="en-US" sz="2800" dirty="0">
                <a:latin typeface="Arial" panose="020B0604020202020204" pitchFamily="34" charset="0"/>
                <a:cs typeface="Arial" panose="020B0604020202020204" pitchFamily="34" charset="0"/>
              </a:rPr>
              <a:t>. Its goal is to </a:t>
            </a:r>
            <a:r>
              <a:rPr lang="en-US" sz="2800" dirty="0">
                <a:solidFill>
                  <a:srgbClr val="FFFF00"/>
                </a:solidFill>
                <a:latin typeface="Arial" panose="020B0604020202020204" pitchFamily="34" charset="0"/>
                <a:cs typeface="Arial" panose="020B0604020202020204" pitchFamily="34" charset="0"/>
              </a:rPr>
              <a:t>de-stabilize and loosen up the calcifying effects of institutional entrenchment</a:t>
            </a:r>
            <a:r>
              <a:rPr lang="en-US" sz="2800" dirty="0">
                <a:latin typeface="Arial" panose="020B0604020202020204" pitchFamily="34" charset="0"/>
                <a:cs typeface="Arial" panose="020B0604020202020204" pitchFamily="34" charset="0"/>
              </a:rPr>
              <a:t>, which has had a long history of excluding diverse and un-orthodox voices. (p. 12-13)</a:t>
            </a:r>
          </a:p>
        </p:txBody>
      </p:sp>
    </p:spTree>
    <p:extLst>
      <p:ext uri="{BB962C8B-B14F-4D97-AF65-F5344CB8AC3E}">
        <p14:creationId xmlns:p14="http://schemas.microsoft.com/office/powerpoint/2010/main" val="10771692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693A2C-6DF5-B144-AFDA-7E99E4463302}"/>
              </a:ext>
            </a:extLst>
          </p:cNvPr>
          <p:cNvSpPr>
            <a:spLocks noGrp="1"/>
          </p:cNvSpPr>
          <p:nvPr>
            <p:ph type="title"/>
          </p:nvPr>
        </p:nvSpPr>
        <p:spPr>
          <a:xfrm>
            <a:off x="457200" y="579437"/>
            <a:ext cx="8229600" cy="1510619"/>
          </a:xfrm>
        </p:spPr>
        <p:txBody>
          <a:bodyPr>
            <a:normAutofit/>
          </a:bodyPr>
          <a:lstStyle/>
          <a:p>
            <a:r>
              <a:rPr lang="en-US" sz="3200" b="1" dirty="0">
                <a:latin typeface="Arial" charset="0"/>
                <a:ea typeface="Arial" charset="0"/>
                <a:cs typeface="Arial" charset="0"/>
              </a:rPr>
              <a:t>How to Read </a:t>
            </a:r>
            <a:r>
              <a:rPr lang="en-US" sz="3200" b="1" i="1" dirty="0">
                <a:latin typeface="Arial" charset="0"/>
                <a:ea typeface="Arial" charset="0"/>
                <a:cs typeface="Arial" charset="0"/>
              </a:rPr>
              <a:t>There is No Soundtrack</a:t>
            </a:r>
            <a:br>
              <a:rPr lang="en-US" sz="3200" b="1" i="1" dirty="0">
                <a:latin typeface="Arial" charset="0"/>
                <a:ea typeface="Arial" charset="0"/>
                <a:cs typeface="Arial" charset="0"/>
              </a:rPr>
            </a:br>
            <a:endParaRPr lang="en-US" sz="3200" b="1" dirty="0"/>
          </a:p>
        </p:txBody>
      </p:sp>
    </p:spTree>
    <p:extLst>
      <p:ext uri="{BB962C8B-B14F-4D97-AF65-F5344CB8AC3E}">
        <p14:creationId xmlns:p14="http://schemas.microsoft.com/office/powerpoint/2010/main" val="40438779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8381" y="266526"/>
            <a:ext cx="4216400" cy="6350000"/>
          </a:xfrm>
          <a:prstGeom prst="rect">
            <a:avLst/>
          </a:prstGeom>
        </p:spPr>
      </p:pic>
      <p:sp>
        <p:nvSpPr>
          <p:cNvPr id="4" name="TextBox 3"/>
          <p:cNvSpPr txBox="1"/>
          <p:nvPr/>
        </p:nvSpPr>
        <p:spPr>
          <a:xfrm>
            <a:off x="339245" y="625370"/>
            <a:ext cx="4070959" cy="5632311"/>
          </a:xfrm>
          <a:prstGeom prst="rect">
            <a:avLst/>
          </a:prstGeom>
          <a:noFill/>
        </p:spPr>
        <p:txBody>
          <a:bodyPr wrap="square" rtlCol="0">
            <a:spAutoFit/>
          </a:bodyPr>
          <a:lstStyle/>
          <a:p>
            <a:r>
              <a:rPr lang="en-US" b="1" dirty="0">
                <a:latin typeface="Arial" charset="0"/>
                <a:ea typeface="Arial" charset="0"/>
                <a:cs typeface="Arial" charset="0"/>
              </a:rPr>
              <a:t>Prologue: Film without Images</a:t>
            </a:r>
          </a:p>
          <a:p>
            <a:r>
              <a:rPr lang="en-US" b="1" dirty="0">
                <a:latin typeface="Arial" charset="0"/>
                <a:ea typeface="Arial" charset="0"/>
                <a:cs typeface="Arial" charset="0"/>
              </a:rPr>
              <a:t> </a:t>
            </a:r>
          </a:p>
          <a:p>
            <a:r>
              <a:rPr lang="en-US" b="1" dirty="0">
                <a:latin typeface="Arial" charset="0"/>
                <a:ea typeface="Arial" charset="0"/>
                <a:cs typeface="Arial" charset="0"/>
              </a:rPr>
              <a:t>Introduction: Rethinking the Audio-Visual Contract</a:t>
            </a:r>
          </a:p>
          <a:p>
            <a:r>
              <a:rPr lang="en-US" b="1" dirty="0">
                <a:latin typeface="Arial" charset="0"/>
                <a:ea typeface="Arial" charset="0"/>
                <a:cs typeface="Arial" charset="0"/>
              </a:rPr>
              <a:t> </a:t>
            </a:r>
          </a:p>
          <a:p>
            <a:r>
              <a:rPr lang="en-US" b="1" dirty="0">
                <a:latin typeface="Arial" charset="0"/>
                <a:ea typeface="Arial" charset="0"/>
                <a:cs typeface="Arial" charset="0"/>
              </a:rPr>
              <a:t>1. Radical Otherness: Voiceover, Autoethnography, Performativity</a:t>
            </a:r>
          </a:p>
          <a:p>
            <a:r>
              <a:rPr lang="en-US" b="1" dirty="0">
                <a:latin typeface="Arial" charset="0"/>
                <a:ea typeface="Arial" charset="0"/>
                <a:cs typeface="Arial" charset="0"/>
              </a:rPr>
              <a:t> </a:t>
            </a:r>
          </a:p>
          <a:p>
            <a:r>
              <a:rPr lang="en-US" b="1" dirty="0">
                <a:latin typeface="Arial" charset="0"/>
                <a:ea typeface="Arial" charset="0"/>
                <a:cs typeface="Arial" charset="0"/>
              </a:rPr>
              <a:t>2. History, Noise, Violence: Christian Marclay’s </a:t>
            </a:r>
            <a:r>
              <a:rPr lang="en-US" b="1" i="1" dirty="0">
                <a:latin typeface="Arial" charset="0"/>
                <a:ea typeface="Arial" charset="0"/>
                <a:cs typeface="Arial" charset="0"/>
              </a:rPr>
              <a:t>Guitar Drag</a:t>
            </a:r>
            <a:endParaRPr lang="en-US" b="1" dirty="0">
              <a:latin typeface="Arial" charset="0"/>
              <a:ea typeface="Arial" charset="0"/>
              <a:cs typeface="Arial" charset="0"/>
            </a:endParaRPr>
          </a:p>
          <a:p>
            <a:r>
              <a:rPr lang="en-US" b="1" dirty="0">
                <a:latin typeface="Arial" charset="0"/>
                <a:ea typeface="Arial" charset="0"/>
                <a:cs typeface="Arial" charset="0"/>
              </a:rPr>
              <a:t> </a:t>
            </a:r>
          </a:p>
          <a:p>
            <a:r>
              <a:rPr lang="en-US" b="1" dirty="0">
                <a:latin typeface="Arial" charset="0"/>
                <a:ea typeface="Arial" charset="0"/>
                <a:cs typeface="Arial" charset="0"/>
              </a:rPr>
              <a:t>3. Media Soundscapes: Listening to Installation and Performance</a:t>
            </a:r>
          </a:p>
          <a:p>
            <a:r>
              <a:rPr lang="en-US" b="1" dirty="0">
                <a:latin typeface="Arial" charset="0"/>
                <a:ea typeface="Arial" charset="0"/>
                <a:cs typeface="Arial" charset="0"/>
              </a:rPr>
              <a:t> </a:t>
            </a:r>
          </a:p>
          <a:p>
            <a:r>
              <a:rPr lang="en-US" b="1" dirty="0">
                <a:latin typeface="Arial" charset="0"/>
                <a:ea typeface="Arial" charset="0"/>
                <a:cs typeface="Arial" charset="0"/>
              </a:rPr>
              <a:t>4. Sounding a Politics of Space: Acoustic Communities, Aesthetic Colonization, and Sound Imperialism</a:t>
            </a:r>
          </a:p>
          <a:p>
            <a:r>
              <a:rPr lang="en-US" b="1" dirty="0">
                <a:latin typeface="Arial" charset="0"/>
                <a:ea typeface="Arial" charset="0"/>
                <a:cs typeface="Arial" charset="0"/>
              </a:rPr>
              <a:t> </a:t>
            </a:r>
          </a:p>
          <a:p>
            <a:r>
              <a:rPr lang="en-US" b="1" dirty="0">
                <a:latin typeface="Arial" charset="0"/>
                <a:ea typeface="Arial" charset="0"/>
                <a:cs typeface="Arial" charset="0"/>
              </a:rPr>
              <a:t>Epilogue: Notes on Acoustic Time</a:t>
            </a:r>
          </a:p>
        </p:txBody>
      </p:sp>
    </p:spTree>
    <p:extLst>
      <p:ext uri="{BB962C8B-B14F-4D97-AF65-F5344CB8AC3E}">
        <p14:creationId xmlns:p14="http://schemas.microsoft.com/office/powerpoint/2010/main" val="33125053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latin typeface="Arial" charset="0"/>
                <a:ea typeface="Arial" charset="0"/>
                <a:cs typeface="Arial" charset="0"/>
              </a:rPr>
              <a:t>Three Rubrics</a:t>
            </a:r>
            <a:endParaRPr lang="en-US" sz="3600" dirty="0"/>
          </a:p>
        </p:txBody>
      </p:sp>
      <p:sp>
        <p:nvSpPr>
          <p:cNvPr id="3" name="Content Placeholder 2"/>
          <p:cNvSpPr>
            <a:spLocks noGrp="1"/>
          </p:cNvSpPr>
          <p:nvPr>
            <p:ph idx="1"/>
          </p:nvPr>
        </p:nvSpPr>
        <p:spPr>
          <a:xfrm>
            <a:off x="457200" y="1955800"/>
            <a:ext cx="8229600" cy="4525963"/>
          </a:xfrm>
        </p:spPr>
        <p:txBody>
          <a:bodyPr>
            <a:normAutofit/>
          </a:bodyPr>
          <a:lstStyle/>
          <a:p>
            <a:pPr marL="800100" lvl="2" indent="0">
              <a:buNone/>
            </a:pPr>
            <a:br>
              <a:rPr lang="en-US" dirty="0">
                <a:latin typeface="Arial" charset="0"/>
                <a:ea typeface="Arial" charset="0"/>
                <a:cs typeface="Arial" charset="0"/>
              </a:rPr>
            </a:br>
            <a:endParaRPr lang="en-US" dirty="0"/>
          </a:p>
        </p:txBody>
      </p:sp>
    </p:spTree>
    <p:extLst>
      <p:ext uri="{BB962C8B-B14F-4D97-AF65-F5344CB8AC3E}">
        <p14:creationId xmlns:p14="http://schemas.microsoft.com/office/powerpoint/2010/main" val="16631383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latin typeface="Arial" charset="0"/>
                <a:ea typeface="Arial" charset="0"/>
                <a:cs typeface="Arial" charset="0"/>
              </a:rPr>
              <a:t>Three Rubrics</a:t>
            </a:r>
            <a:endParaRPr lang="en-US" sz="3600" dirty="0"/>
          </a:p>
        </p:txBody>
      </p:sp>
      <p:sp>
        <p:nvSpPr>
          <p:cNvPr id="3" name="Content Placeholder 2"/>
          <p:cNvSpPr>
            <a:spLocks noGrp="1"/>
          </p:cNvSpPr>
          <p:nvPr>
            <p:ph idx="1"/>
          </p:nvPr>
        </p:nvSpPr>
        <p:spPr>
          <a:xfrm>
            <a:off x="457200" y="1955800"/>
            <a:ext cx="8229600" cy="4525963"/>
          </a:xfrm>
        </p:spPr>
        <p:txBody>
          <a:bodyPr>
            <a:normAutofit/>
          </a:bodyPr>
          <a:lstStyle/>
          <a:p>
            <a:pPr marL="1314450" lvl="2" indent="-514350">
              <a:buAutoNum type="arabicPeriod"/>
            </a:pPr>
            <a:r>
              <a:rPr lang="en-US" sz="3200" dirty="0">
                <a:latin typeface="Arial" charset="0"/>
                <a:ea typeface="Arial" charset="0"/>
                <a:cs typeface="Arial" charset="0"/>
              </a:rPr>
              <a:t>Sound</a:t>
            </a:r>
          </a:p>
          <a:p>
            <a:pPr marL="1314450" lvl="2" indent="-514350">
              <a:buAutoNum type="arabicPeriod"/>
            </a:pPr>
            <a:endParaRPr lang="en-US" sz="3200" dirty="0">
              <a:latin typeface="Arial" charset="0"/>
              <a:ea typeface="Arial" charset="0"/>
              <a:cs typeface="Arial" charset="0"/>
            </a:endParaRPr>
          </a:p>
          <a:p>
            <a:pPr marL="800100" lvl="2" indent="0">
              <a:buNone/>
            </a:pPr>
            <a:br>
              <a:rPr lang="en-US" dirty="0">
                <a:latin typeface="Arial" charset="0"/>
                <a:ea typeface="Arial" charset="0"/>
                <a:cs typeface="Arial" charset="0"/>
              </a:rPr>
            </a:br>
            <a:endParaRPr lang="en-US" dirty="0"/>
          </a:p>
        </p:txBody>
      </p:sp>
    </p:spTree>
    <p:extLst>
      <p:ext uri="{BB962C8B-B14F-4D97-AF65-F5344CB8AC3E}">
        <p14:creationId xmlns:p14="http://schemas.microsoft.com/office/powerpoint/2010/main" val="1801358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23142"/>
            <a:ext cx="8229600" cy="4738915"/>
          </a:xfrm>
        </p:spPr>
        <p:txBody>
          <a:bodyPr>
            <a:normAutofit/>
          </a:bodyPr>
          <a:lstStyle/>
          <a:p>
            <a:pPr marL="514350" indent="-514350">
              <a:buFont typeface="+mj-lt"/>
              <a:buAutoNum type="arabicPeriod"/>
            </a:pPr>
            <a:r>
              <a:rPr lang="en-US" sz="2800" dirty="0">
                <a:latin typeface="Arial" charset="0"/>
                <a:ea typeface="Arial" charset="0"/>
                <a:cs typeface="Arial" charset="0"/>
              </a:rPr>
              <a:t>Sound in experimental media art;</a:t>
            </a:r>
          </a:p>
          <a:p>
            <a:pPr marL="514350" indent="-514350">
              <a:buFont typeface="+mj-lt"/>
              <a:buAutoNum type="arabicPeriod"/>
            </a:pPr>
            <a:endParaRPr lang="en-US" sz="2800" dirty="0">
              <a:latin typeface="Arial" charset="0"/>
              <a:ea typeface="Arial" charset="0"/>
              <a:cs typeface="Arial" charset="0"/>
            </a:endParaRPr>
          </a:p>
          <a:p>
            <a:pPr marL="514350" indent="-514350">
              <a:buFont typeface="+mj-lt"/>
              <a:buAutoNum type="arabicPeriod"/>
            </a:pPr>
            <a:endParaRPr lang="en-US" i="1" dirty="0">
              <a:latin typeface="Arial" charset="0"/>
              <a:ea typeface="Arial" charset="0"/>
              <a:cs typeface="Arial" charset="0"/>
            </a:endParaRPr>
          </a:p>
        </p:txBody>
      </p:sp>
      <p:sp>
        <p:nvSpPr>
          <p:cNvPr id="5" name="Title 4">
            <a:extLst>
              <a:ext uri="{FF2B5EF4-FFF2-40B4-BE49-F238E27FC236}">
                <a16:creationId xmlns:a16="http://schemas.microsoft.com/office/drawing/2014/main" id="{BC693A2C-6DF5-B144-AFDA-7E99E4463302}"/>
              </a:ext>
            </a:extLst>
          </p:cNvPr>
          <p:cNvSpPr>
            <a:spLocks noGrp="1"/>
          </p:cNvSpPr>
          <p:nvPr>
            <p:ph type="title"/>
          </p:nvPr>
        </p:nvSpPr>
        <p:spPr>
          <a:xfrm>
            <a:off x="457200" y="274637"/>
            <a:ext cx="8229600" cy="1510619"/>
          </a:xfrm>
        </p:spPr>
        <p:txBody>
          <a:bodyPr>
            <a:normAutofit/>
          </a:bodyPr>
          <a:lstStyle/>
          <a:p>
            <a:pPr algn="l"/>
            <a:r>
              <a:rPr lang="en-US" sz="3200" b="1" i="1" dirty="0">
                <a:latin typeface="Arial" charset="0"/>
                <a:ea typeface="Arial" charset="0"/>
                <a:cs typeface="Arial" charset="0"/>
              </a:rPr>
              <a:t>There is No Soundtrack</a:t>
            </a:r>
            <a:r>
              <a:rPr lang="en-US" sz="3200" b="1" dirty="0">
                <a:latin typeface="Arial" charset="0"/>
                <a:ea typeface="Arial" charset="0"/>
                <a:cs typeface="Arial" charset="0"/>
              </a:rPr>
              <a:t>’s</a:t>
            </a:r>
            <a:br>
              <a:rPr lang="en-US" sz="3200" b="1" i="1" dirty="0">
                <a:latin typeface="Arial" charset="0"/>
                <a:ea typeface="Arial" charset="0"/>
                <a:cs typeface="Arial" charset="0"/>
              </a:rPr>
            </a:br>
            <a:r>
              <a:rPr lang="en-US" sz="3200" b="1" dirty="0">
                <a:latin typeface="Arial" charset="0"/>
                <a:ea typeface="Arial" charset="0"/>
                <a:cs typeface="Arial" charset="0"/>
              </a:rPr>
              <a:t>Main Arguments</a:t>
            </a:r>
            <a:endParaRPr lang="en-US" sz="3200" b="1" dirty="0"/>
          </a:p>
        </p:txBody>
      </p:sp>
    </p:spTree>
    <p:extLst>
      <p:ext uri="{BB962C8B-B14F-4D97-AF65-F5344CB8AC3E}">
        <p14:creationId xmlns:p14="http://schemas.microsoft.com/office/powerpoint/2010/main" val="23322387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latin typeface="Arial" charset="0"/>
                <a:ea typeface="Arial" charset="0"/>
                <a:cs typeface="Arial" charset="0"/>
              </a:rPr>
              <a:t>Three Rubrics</a:t>
            </a:r>
            <a:endParaRPr lang="en-US" sz="3600" dirty="0"/>
          </a:p>
        </p:txBody>
      </p:sp>
      <p:sp>
        <p:nvSpPr>
          <p:cNvPr id="3" name="Content Placeholder 2"/>
          <p:cNvSpPr>
            <a:spLocks noGrp="1"/>
          </p:cNvSpPr>
          <p:nvPr>
            <p:ph idx="1"/>
          </p:nvPr>
        </p:nvSpPr>
        <p:spPr>
          <a:xfrm>
            <a:off x="457200" y="1955800"/>
            <a:ext cx="8229600" cy="4525963"/>
          </a:xfrm>
        </p:spPr>
        <p:txBody>
          <a:bodyPr>
            <a:normAutofit/>
          </a:bodyPr>
          <a:lstStyle/>
          <a:p>
            <a:pPr marL="1314450" lvl="2" indent="-514350">
              <a:buAutoNum type="arabicPeriod"/>
            </a:pPr>
            <a:r>
              <a:rPr lang="en-US" sz="3200" dirty="0">
                <a:latin typeface="Arial" charset="0"/>
                <a:ea typeface="Arial" charset="0"/>
                <a:cs typeface="Arial" charset="0"/>
              </a:rPr>
              <a:t>Sound</a:t>
            </a:r>
          </a:p>
          <a:p>
            <a:pPr marL="1314450" lvl="2" indent="-514350">
              <a:buAutoNum type="arabicPeriod"/>
            </a:pPr>
            <a:endParaRPr lang="en-US" sz="3200" dirty="0">
              <a:latin typeface="Arial" charset="0"/>
              <a:ea typeface="Arial" charset="0"/>
              <a:cs typeface="Arial" charset="0"/>
            </a:endParaRPr>
          </a:p>
          <a:p>
            <a:pPr marL="1314450" lvl="2" indent="-514350">
              <a:buAutoNum type="arabicPeriod"/>
            </a:pPr>
            <a:r>
              <a:rPr lang="en-US" sz="3200" dirty="0">
                <a:latin typeface="Arial" charset="0"/>
                <a:ea typeface="Arial" charset="0"/>
                <a:cs typeface="Arial" charset="0"/>
              </a:rPr>
              <a:t>Media</a:t>
            </a:r>
          </a:p>
          <a:p>
            <a:pPr marL="1314450" lvl="2" indent="-514350">
              <a:buAutoNum type="arabicPeriod"/>
            </a:pPr>
            <a:endParaRPr lang="en-US" sz="3200" dirty="0">
              <a:latin typeface="Arial" charset="0"/>
              <a:ea typeface="Arial" charset="0"/>
              <a:cs typeface="Arial" charset="0"/>
            </a:endParaRPr>
          </a:p>
          <a:p>
            <a:pPr marL="800100" lvl="2" indent="0">
              <a:buNone/>
            </a:pPr>
            <a:br>
              <a:rPr lang="en-US" dirty="0">
                <a:latin typeface="Arial" charset="0"/>
                <a:ea typeface="Arial" charset="0"/>
                <a:cs typeface="Arial" charset="0"/>
              </a:rPr>
            </a:br>
            <a:endParaRPr lang="en-US" dirty="0"/>
          </a:p>
        </p:txBody>
      </p:sp>
    </p:spTree>
    <p:extLst>
      <p:ext uri="{BB962C8B-B14F-4D97-AF65-F5344CB8AC3E}">
        <p14:creationId xmlns:p14="http://schemas.microsoft.com/office/powerpoint/2010/main" val="15616321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latin typeface="Arial" charset="0"/>
                <a:ea typeface="Arial" charset="0"/>
                <a:cs typeface="Arial" charset="0"/>
              </a:rPr>
              <a:t>Three Rubrics</a:t>
            </a:r>
            <a:endParaRPr lang="en-US" sz="3600" dirty="0"/>
          </a:p>
        </p:txBody>
      </p:sp>
      <p:sp>
        <p:nvSpPr>
          <p:cNvPr id="3" name="Content Placeholder 2"/>
          <p:cNvSpPr>
            <a:spLocks noGrp="1"/>
          </p:cNvSpPr>
          <p:nvPr>
            <p:ph idx="1"/>
          </p:nvPr>
        </p:nvSpPr>
        <p:spPr>
          <a:xfrm>
            <a:off x="457200" y="1955800"/>
            <a:ext cx="8229600" cy="4525963"/>
          </a:xfrm>
        </p:spPr>
        <p:txBody>
          <a:bodyPr>
            <a:normAutofit/>
          </a:bodyPr>
          <a:lstStyle/>
          <a:p>
            <a:pPr marL="1314450" lvl="2" indent="-514350">
              <a:buAutoNum type="arabicPeriod"/>
            </a:pPr>
            <a:r>
              <a:rPr lang="en-US" sz="3200" dirty="0">
                <a:latin typeface="Arial" charset="0"/>
                <a:ea typeface="Arial" charset="0"/>
                <a:cs typeface="Arial" charset="0"/>
              </a:rPr>
              <a:t>Sound</a:t>
            </a:r>
          </a:p>
          <a:p>
            <a:pPr marL="1314450" lvl="2" indent="-514350">
              <a:buAutoNum type="arabicPeriod"/>
            </a:pPr>
            <a:endParaRPr lang="en-US" sz="3200" dirty="0">
              <a:latin typeface="Arial" charset="0"/>
              <a:ea typeface="Arial" charset="0"/>
              <a:cs typeface="Arial" charset="0"/>
            </a:endParaRPr>
          </a:p>
          <a:p>
            <a:pPr marL="1314450" lvl="2" indent="-514350">
              <a:buAutoNum type="arabicPeriod"/>
            </a:pPr>
            <a:r>
              <a:rPr lang="en-US" sz="3200" dirty="0">
                <a:latin typeface="Arial" charset="0"/>
                <a:ea typeface="Arial" charset="0"/>
                <a:cs typeface="Arial" charset="0"/>
              </a:rPr>
              <a:t>Media</a:t>
            </a:r>
          </a:p>
          <a:p>
            <a:pPr marL="1314450" lvl="2" indent="-514350">
              <a:buAutoNum type="arabicPeriod"/>
            </a:pPr>
            <a:endParaRPr lang="en-US" sz="3200" dirty="0">
              <a:latin typeface="Arial" charset="0"/>
              <a:ea typeface="Arial" charset="0"/>
              <a:cs typeface="Arial" charset="0"/>
            </a:endParaRPr>
          </a:p>
          <a:p>
            <a:pPr marL="1314450" lvl="2" indent="-514350">
              <a:buAutoNum type="arabicPeriod"/>
            </a:pPr>
            <a:r>
              <a:rPr lang="en-US" sz="3200" dirty="0">
                <a:latin typeface="Arial" charset="0"/>
                <a:ea typeface="Arial" charset="0"/>
                <a:cs typeface="Arial" charset="0"/>
              </a:rPr>
              <a:t>Diversity and Difference</a:t>
            </a:r>
          </a:p>
          <a:p>
            <a:pPr marL="800100" lvl="2" indent="0">
              <a:buNone/>
            </a:pPr>
            <a:br>
              <a:rPr lang="en-US" dirty="0">
                <a:latin typeface="Arial" charset="0"/>
                <a:ea typeface="Arial" charset="0"/>
                <a:cs typeface="Arial" charset="0"/>
              </a:rPr>
            </a:br>
            <a:endParaRPr lang="en-US" dirty="0"/>
          </a:p>
        </p:txBody>
      </p:sp>
    </p:spTree>
    <p:extLst>
      <p:ext uri="{BB962C8B-B14F-4D97-AF65-F5344CB8AC3E}">
        <p14:creationId xmlns:p14="http://schemas.microsoft.com/office/powerpoint/2010/main" val="1577475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23142"/>
            <a:ext cx="8229600" cy="4738915"/>
          </a:xfrm>
        </p:spPr>
        <p:txBody>
          <a:bodyPr>
            <a:normAutofit/>
          </a:bodyPr>
          <a:lstStyle/>
          <a:p>
            <a:pPr marL="514350" indent="-514350">
              <a:buFont typeface="+mj-lt"/>
              <a:buAutoNum type="arabicPeriod"/>
            </a:pPr>
            <a:r>
              <a:rPr lang="en-US" sz="2800" dirty="0">
                <a:latin typeface="Arial" charset="0"/>
                <a:ea typeface="Arial" charset="0"/>
                <a:cs typeface="Arial" charset="0"/>
              </a:rPr>
              <a:t>Sound in experimental media art;</a:t>
            </a:r>
          </a:p>
          <a:p>
            <a:pPr marL="514350" indent="-514350">
              <a:buFont typeface="+mj-lt"/>
              <a:buAutoNum type="arabicPeriod"/>
            </a:pPr>
            <a:endParaRPr lang="en-US" sz="2800" dirty="0">
              <a:latin typeface="Arial" charset="0"/>
              <a:ea typeface="Arial" charset="0"/>
              <a:cs typeface="Arial" charset="0"/>
            </a:endParaRPr>
          </a:p>
          <a:p>
            <a:pPr marL="514350" indent="-514350">
              <a:buFont typeface="+mj-lt"/>
              <a:buAutoNum type="arabicPeriod"/>
            </a:pPr>
            <a:r>
              <a:rPr lang="en-US" sz="2800" dirty="0">
                <a:latin typeface="Arial" charset="0"/>
                <a:ea typeface="Arial" charset="0"/>
                <a:cs typeface="Arial" charset="0"/>
              </a:rPr>
              <a:t>Diversity within sound studies; </a:t>
            </a:r>
          </a:p>
          <a:p>
            <a:pPr marL="514350" indent="-514350">
              <a:buFont typeface="+mj-lt"/>
              <a:buAutoNum type="arabicPeriod"/>
            </a:pPr>
            <a:endParaRPr lang="en-US" sz="3000" dirty="0">
              <a:latin typeface="Arial" charset="0"/>
              <a:ea typeface="Arial" charset="0"/>
              <a:cs typeface="Arial" charset="0"/>
            </a:endParaRPr>
          </a:p>
          <a:p>
            <a:pPr marL="514350" indent="-514350">
              <a:buFont typeface="+mj-lt"/>
              <a:buAutoNum type="arabicPeriod"/>
            </a:pPr>
            <a:endParaRPr lang="en-US" i="1" dirty="0">
              <a:latin typeface="Arial" charset="0"/>
              <a:ea typeface="Arial" charset="0"/>
              <a:cs typeface="Arial" charset="0"/>
            </a:endParaRPr>
          </a:p>
        </p:txBody>
      </p:sp>
      <p:sp>
        <p:nvSpPr>
          <p:cNvPr id="5" name="Title 4">
            <a:extLst>
              <a:ext uri="{FF2B5EF4-FFF2-40B4-BE49-F238E27FC236}">
                <a16:creationId xmlns:a16="http://schemas.microsoft.com/office/drawing/2014/main" id="{BC693A2C-6DF5-B144-AFDA-7E99E4463302}"/>
              </a:ext>
            </a:extLst>
          </p:cNvPr>
          <p:cNvSpPr>
            <a:spLocks noGrp="1"/>
          </p:cNvSpPr>
          <p:nvPr>
            <p:ph type="title"/>
          </p:nvPr>
        </p:nvSpPr>
        <p:spPr>
          <a:xfrm>
            <a:off x="457200" y="274637"/>
            <a:ext cx="8229600" cy="1510619"/>
          </a:xfrm>
        </p:spPr>
        <p:txBody>
          <a:bodyPr>
            <a:normAutofit/>
          </a:bodyPr>
          <a:lstStyle/>
          <a:p>
            <a:pPr algn="l"/>
            <a:r>
              <a:rPr lang="en-US" sz="3200" b="1" i="1" dirty="0">
                <a:latin typeface="Arial" charset="0"/>
                <a:ea typeface="Arial" charset="0"/>
                <a:cs typeface="Arial" charset="0"/>
              </a:rPr>
              <a:t>There is No Soundtrack</a:t>
            </a:r>
            <a:r>
              <a:rPr lang="en-US" sz="3200" b="1" dirty="0">
                <a:latin typeface="Arial" charset="0"/>
                <a:ea typeface="Arial" charset="0"/>
                <a:cs typeface="Arial" charset="0"/>
              </a:rPr>
              <a:t>’s</a:t>
            </a:r>
            <a:br>
              <a:rPr lang="en-US" sz="3200" b="1" i="1" dirty="0">
                <a:latin typeface="Arial" charset="0"/>
                <a:ea typeface="Arial" charset="0"/>
                <a:cs typeface="Arial" charset="0"/>
              </a:rPr>
            </a:br>
            <a:r>
              <a:rPr lang="en-US" sz="3200" b="1" dirty="0">
                <a:latin typeface="Arial" charset="0"/>
                <a:ea typeface="Arial" charset="0"/>
                <a:cs typeface="Arial" charset="0"/>
              </a:rPr>
              <a:t>Main Arguments</a:t>
            </a:r>
            <a:endParaRPr lang="en-US" sz="3200" b="1" dirty="0"/>
          </a:p>
        </p:txBody>
      </p:sp>
    </p:spTree>
    <p:extLst>
      <p:ext uri="{BB962C8B-B14F-4D97-AF65-F5344CB8AC3E}">
        <p14:creationId xmlns:p14="http://schemas.microsoft.com/office/powerpoint/2010/main" val="3912442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23142"/>
            <a:ext cx="8229600" cy="4738915"/>
          </a:xfrm>
        </p:spPr>
        <p:txBody>
          <a:bodyPr>
            <a:normAutofit fontScale="92500" lnSpcReduction="10000"/>
          </a:bodyPr>
          <a:lstStyle/>
          <a:p>
            <a:pPr marL="514350" indent="-514350">
              <a:buFont typeface="+mj-lt"/>
              <a:buAutoNum type="arabicPeriod"/>
            </a:pPr>
            <a:r>
              <a:rPr lang="en-US" sz="3000" dirty="0">
                <a:latin typeface="Arial" charset="0"/>
                <a:ea typeface="Arial" charset="0"/>
                <a:cs typeface="Arial" charset="0"/>
              </a:rPr>
              <a:t>Sound in experimental media art;</a:t>
            </a:r>
          </a:p>
          <a:p>
            <a:pPr marL="514350" indent="-514350">
              <a:buFont typeface="+mj-lt"/>
              <a:buAutoNum type="arabicPeriod"/>
            </a:pPr>
            <a:endParaRPr lang="en-US" sz="3000" dirty="0">
              <a:latin typeface="Arial" charset="0"/>
              <a:ea typeface="Arial" charset="0"/>
              <a:cs typeface="Arial" charset="0"/>
            </a:endParaRPr>
          </a:p>
          <a:p>
            <a:pPr marL="514350" indent="-514350">
              <a:buFont typeface="+mj-lt"/>
              <a:buAutoNum type="arabicPeriod"/>
            </a:pPr>
            <a:r>
              <a:rPr lang="en-US" sz="3000" dirty="0">
                <a:latin typeface="Arial" charset="0"/>
                <a:ea typeface="Arial" charset="0"/>
                <a:cs typeface="Arial" charset="0"/>
              </a:rPr>
              <a:t>Diversity within sound studies; </a:t>
            </a:r>
          </a:p>
          <a:p>
            <a:pPr marL="514350" indent="-514350">
              <a:buFont typeface="+mj-lt"/>
              <a:buAutoNum type="arabicPeriod"/>
            </a:pPr>
            <a:endParaRPr lang="en-US" sz="3000" dirty="0">
              <a:latin typeface="Arial" charset="0"/>
              <a:ea typeface="Arial" charset="0"/>
              <a:cs typeface="Arial" charset="0"/>
            </a:endParaRPr>
          </a:p>
          <a:p>
            <a:pPr marL="514350" indent="-514350">
              <a:buFont typeface="+mj-lt"/>
              <a:buAutoNum type="arabicPeriod"/>
            </a:pPr>
            <a:r>
              <a:rPr lang="en-US" altLang="en-US" sz="3000" dirty="0">
                <a:latin typeface="Arial" panose="020B0604020202020204" pitchFamily="34" charset="0"/>
                <a:ea typeface="Times" pitchFamily="2" charset="0"/>
                <a:cs typeface="Arial" panose="020B0604020202020204" pitchFamily="34" charset="0"/>
              </a:rPr>
              <a:t>In making these connections, </a:t>
            </a:r>
            <a:r>
              <a:rPr lang="en-US" altLang="en-US" sz="3000" i="1" dirty="0">
                <a:latin typeface="Arial" panose="020B0604020202020204" pitchFamily="34" charset="0"/>
                <a:ea typeface="Times" pitchFamily="2" charset="0"/>
                <a:cs typeface="Arial" panose="020B0604020202020204" pitchFamily="34" charset="0"/>
              </a:rPr>
              <a:t>There is No Soundtrack</a:t>
            </a:r>
            <a:r>
              <a:rPr lang="en-US" altLang="en-US" sz="3000" dirty="0">
                <a:latin typeface="Arial" panose="020B0604020202020204" pitchFamily="34" charset="0"/>
                <a:ea typeface="Times" pitchFamily="2" charset="0"/>
                <a:cs typeface="Arial" panose="020B0604020202020204" pitchFamily="34" charset="0"/>
              </a:rPr>
              <a:t> argues that experimental media art produces audio-visual relationships that challenge and destabilize the visualist disciplines of art history, contemporary art criticism, cinema and media studies as well as the larger area of the human sciences. (p. 1)</a:t>
            </a:r>
            <a:endParaRPr lang="en-US" altLang="en-US" sz="3000" dirty="0">
              <a:latin typeface="Arial" panose="020B0604020202020204" pitchFamily="34" charset="0"/>
              <a:cs typeface="Arial" panose="020B0604020202020204" pitchFamily="34" charset="0"/>
            </a:endParaRPr>
          </a:p>
          <a:p>
            <a:pPr marL="514350" indent="-514350">
              <a:buFont typeface="+mj-lt"/>
              <a:buAutoNum type="arabicPeriod"/>
            </a:pPr>
            <a:endParaRPr lang="en-US" i="1" dirty="0">
              <a:latin typeface="Arial" charset="0"/>
              <a:ea typeface="Arial" charset="0"/>
              <a:cs typeface="Arial" charset="0"/>
            </a:endParaRPr>
          </a:p>
        </p:txBody>
      </p:sp>
      <p:sp>
        <p:nvSpPr>
          <p:cNvPr id="5" name="Title 4">
            <a:extLst>
              <a:ext uri="{FF2B5EF4-FFF2-40B4-BE49-F238E27FC236}">
                <a16:creationId xmlns:a16="http://schemas.microsoft.com/office/drawing/2014/main" id="{BC693A2C-6DF5-B144-AFDA-7E99E4463302}"/>
              </a:ext>
            </a:extLst>
          </p:cNvPr>
          <p:cNvSpPr>
            <a:spLocks noGrp="1"/>
          </p:cNvSpPr>
          <p:nvPr>
            <p:ph type="title"/>
          </p:nvPr>
        </p:nvSpPr>
        <p:spPr>
          <a:xfrm>
            <a:off x="457200" y="274637"/>
            <a:ext cx="8229600" cy="1510619"/>
          </a:xfrm>
        </p:spPr>
        <p:txBody>
          <a:bodyPr>
            <a:normAutofit/>
          </a:bodyPr>
          <a:lstStyle/>
          <a:p>
            <a:pPr algn="l"/>
            <a:r>
              <a:rPr lang="en-US" sz="3200" b="1" i="1" dirty="0">
                <a:latin typeface="Arial" charset="0"/>
                <a:ea typeface="Arial" charset="0"/>
                <a:cs typeface="Arial" charset="0"/>
              </a:rPr>
              <a:t>There is No Soundtrack</a:t>
            </a:r>
            <a:r>
              <a:rPr lang="en-US" sz="3200" b="1" dirty="0">
                <a:latin typeface="Arial" charset="0"/>
                <a:ea typeface="Arial" charset="0"/>
                <a:cs typeface="Arial" charset="0"/>
              </a:rPr>
              <a:t>’s</a:t>
            </a:r>
            <a:br>
              <a:rPr lang="en-US" sz="3200" b="1" i="1" dirty="0">
                <a:latin typeface="Arial" charset="0"/>
                <a:ea typeface="Arial" charset="0"/>
                <a:cs typeface="Arial" charset="0"/>
              </a:rPr>
            </a:br>
            <a:r>
              <a:rPr lang="en-US" sz="3200" b="1" dirty="0">
                <a:latin typeface="Arial" charset="0"/>
                <a:ea typeface="Arial" charset="0"/>
                <a:cs typeface="Arial" charset="0"/>
              </a:rPr>
              <a:t>Main Arguments</a:t>
            </a:r>
            <a:endParaRPr lang="en-US" sz="3200" b="1" dirty="0"/>
          </a:p>
        </p:txBody>
      </p:sp>
    </p:spTree>
    <p:extLst>
      <p:ext uri="{BB962C8B-B14F-4D97-AF65-F5344CB8AC3E}">
        <p14:creationId xmlns:p14="http://schemas.microsoft.com/office/powerpoint/2010/main" val="379968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23142"/>
            <a:ext cx="8229600" cy="4738915"/>
          </a:xfrm>
        </p:spPr>
        <p:txBody>
          <a:bodyPr>
            <a:normAutofit fontScale="92500" lnSpcReduction="10000"/>
          </a:bodyPr>
          <a:lstStyle/>
          <a:p>
            <a:pPr marL="514350" indent="-514350">
              <a:buFont typeface="+mj-lt"/>
              <a:buAutoNum type="arabicPeriod"/>
            </a:pPr>
            <a:r>
              <a:rPr lang="en-US" sz="3000" dirty="0">
                <a:latin typeface="Arial" charset="0"/>
                <a:ea typeface="Arial" charset="0"/>
                <a:cs typeface="Arial" charset="0"/>
              </a:rPr>
              <a:t>Sound in experimental media art;</a:t>
            </a:r>
          </a:p>
          <a:p>
            <a:pPr marL="514350" indent="-514350">
              <a:buFont typeface="+mj-lt"/>
              <a:buAutoNum type="arabicPeriod"/>
            </a:pPr>
            <a:endParaRPr lang="en-US" sz="3000" dirty="0">
              <a:latin typeface="Arial" charset="0"/>
              <a:ea typeface="Arial" charset="0"/>
              <a:cs typeface="Arial" charset="0"/>
            </a:endParaRPr>
          </a:p>
          <a:p>
            <a:pPr marL="514350" indent="-514350">
              <a:buFont typeface="+mj-lt"/>
              <a:buAutoNum type="arabicPeriod"/>
            </a:pPr>
            <a:r>
              <a:rPr lang="en-US" sz="3000" dirty="0">
                <a:latin typeface="Arial" charset="0"/>
                <a:ea typeface="Arial" charset="0"/>
                <a:cs typeface="Arial" charset="0"/>
              </a:rPr>
              <a:t>Diversity within sound studies; </a:t>
            </a:r>
          </a:p>
          <a:p>
            <a:pPr marL="514350" indent="-514350">
              <a:buFont typeface="+mj-lt"/>
              <a:buAutoNum type="arabicPeriod"/>
            </a:pPr>
            <a:endParaRPr lang="en-US" sz="3000" dirty="0">
              <a:latin typeface="Arial" charset="0"/>
              <a:ea typeface="Arial" charset="0"/>
              <a:cs typeface="Arial" charset="0"/>
            </a:endParaRPr>
          </a:p>
          <a:p>
            <a:pPr marL="514350" indent="-514350">
              <a:buFont typeface="+mj-lt"/>
              <a:buAutoNum type="arabicPeriod"/>
            </a:pPr>
            <a:r>
              <a:rPr lang="en-US" altLang="en-US" sz="3000" dirty="0">
                <a:latin typeface="Arial" panose="020B0604020202020204" pitchFamily="34" charset="0"/>
                <a:ea typeface="Times" pitchFamily="2" charset="0"/>
                <a:cs typeface="Arial" panose="020B0604020202020204" pitchFamily="34" charset="0"/>
              </a:rPr>
              <a:t>In making these connections, </a:t>
            </a:r>
            <a:r>
              <a:rPr lang="en-US" altLang="en-US" sz="3000" i="1" dirty="0">
                <a:latin typeface="Arial" panose="020B0604020202020204" pitchFamily="34" charset="0"/>
                <a:ea typeface="Times" pitchFamily="2" charset="0"/>
                <a:cs typeface="Arial" panose="020B0604020202020204" pitchFamily="34" charset="0"/>
              </a:rPr>
              <a:t>There is No Soundtrack</a:t>
            </a:r>
            <a:r>
              <a:rPr lang="en-US" altLang="en-US" sz="3000" dirty="0">
                <a:latin typeface="Arial" panose="020B0604020202020204" pitchFamily="34" charset="0"/>
                <a:ea typeface="Times" pitchFamily="2" charset="0"/>
                <a:cs typeface="Arial" panose="020B0604020202020204" pitchFamily="34" charset="0"/>
              </a:rPr>
              <a:t> argues that </a:t>
            </a:r>
            <a:r>
              <a:rPr lang="en-US" altLang="en-US" sz="3000" dirty="0">
                <a:solidFill>
                  <a:srgbClr val="FFFF00"/>
                </a:solidFill>
                <a:latin typeface="Arial" panose="020B0604020202020204" pitchFamily="34" charset="0"/>
                <a:ea typeface="Times" pitchFamily="2" charset="0"/>
                <a:cs typeface="Arial" panose="020B0604020202020204" pitchFamily="34" charset="0"/>
              </a:rPr>
              <a:t>experimental media art produces audio-visual relationships that challenge and destabilize the visualist disciplines </a:t>
            </a:r>
            <a:r>
              <a:rPr lang="en-US" altLang="en-US" sz="3000" dirty="0">
                <a:latin typeface="Arial" panose="020B0604020202020204" pitchFamily="34" charset="0"/>
                <a:ea typeface="Times" pitchFamily="2" charset="0"/>
                <a:cs typeface="Arial" panose="020B0604020202020204" pitchFamily="34" charset="0"/>
              </a:rPr>
              <a:t>of art history, contemporary art criticism, cinema and media studies as well as the larger area of the human sciences. (p. 1)</a:t>
            </a:r>
            <a:endParaRPr lang="en-US" altLang="en-US" sz="3000" dirty="0">
              <a:latin typeface="Arial" panose="020B0604020202020204" pitchFamily="34" charset="0"/>
              <a:cs typeface="Arial" panose="020B0604020202020204" pitchFamily="34" charset="0"/>
            </a:endParaRPr>
          </a:p>
          <a:p>
            <a:pPr marL="514350" indent="-514350">
              <a:buFont typeface="+mj-lt"/>
              <a:buAutoNum type="arabicPeriod"/>
            </a:pPr>
            <a:endParaRPr lang="en-US" i="1" dirty="0">
              <a:latin typeface="Arial" charset="0"/>
              <a:ea typeface="Arial" charset="0"/>
              <a:cs typeface="Arial" charset="0"/>
            </a:endParaRPr>
          </a:p>
        </p:txBody>
      </p:sp>
      <p:sp>
        <p:nvSpPr>
          <p:cNvPr id="5" name="Title 4">
            <a:extLst>
              <a:ext uri="{FF2B5EF4-FFF2-40B4-BE49-F238E27FC236}">
                <a16:creationId xmlns:a16="http://schemas.microsoft.com/office/drawing/2014/main" id="{BC693A2C-6DF5-B144-AFDA-7E99E4463302}"/>
              </a:ext>
            </a:extLst>
          </p:cNvPr>
          <p:cNvSpPr>
            <a:spLocks noGrp="1"/>
          </p:cNvSpPr>
          <p:nvPr>
            <p:ph type="title"/>
          </p:nvPr>
        </p:nvSpPr>
        <p:spPr>
          <a:xfrm>
            <a:off x="457200" y="274637"/>
            <a:ext cx="8229600" cy="1510619"/>
          </a:xfrm>
        </p:spPr>
        <p:txBody>
          <a:bodyPr>
            <a:normAutofit/>
          </a:bodyPr>
          <a:lstStyle/>
          <a:p>
            <a:pPr algn="l"/>
            <a:r>
              <a:rPr lang="en-US" sz="3200" b="1" i="1" dirty="0">
                <a:latin typeface="Arial" charset="0"/>
                <a:ea typeface="Arial" charset="0"/>
                <a:cs typeface="Arial" charset="0"/>
              </a:rPr>
              <a:t>There is No Soundtrack</a:t>
            </a:r>
            <a:r>
              <a:rPr lang="en-US" sz="3200" b="1" dirty="0">
                <a:latin typeface="Arial" charset="0"/>
                <a:ea typeface="Arial" charset="0"/>
                <a:cs typeface="Arial" charset="0"/>
              </a:rPr>
              <a:t>’s</a:t>
            </a:r>
            <a:br>
              <a:rPr lang="en-US" sz="3200" b="1" i="1" dirty="0">
                <a:latin typeface="Arial" charset="0"/>
                <a:ea typeface="Arial" charset="0"/>
                <a:cs typeface="Arial" charset="0"/>
              </a:rPr>
            </a:br>
            <a:r>
              <a:rPr lang="en-US" sz="3200" b="1" dirty="0">
                <a:latin typeface="Arial" charset="0"/>
                <a:ea typeface="Arial" charset="0"/>
                <a:cs typeface="Arial" charset="0"/>
              </a:rPr>
              <a:t>Main Arguments</a:t>
            </a:r>
            <a:endParaRPr lang="en-US" sz="3200" b="1" dirty="0"/>
          </a:p>
        </p:txBody>
      </p:sp>
    </p:spTree>
    <p:extLst>
      <p:ext uri="{BB962C8B-B14F-4D97-AF65-F5344CB8AC3E}">
        <p14:creationId xmlns:p14="http://schemas.microsoft.com/office/powerpoint/2010/main" val="1406596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3256" y="1166018"/>
            <a:ext cx="7663543" cy="4525963"/>
          </a:xfrm>
        </p:spPr>
        <p:txBody>
          <a:bodyPr>
            <a:normAutofit/>
          </a:bodyPr>
          <a:lstStyle/>
          <a:p>
            <a:pPr marL="0" indent="0">
              <a:buNone/>
            </a:pPr>
            <a:r>
              <a:rPr lang="en-US" dirty="0">
                <a:latin typeface="Arial" charset="0"/>
                <a:ea typeface="Arial" charset="0"/>
                <a:cs typeface="Arial" charset="0"/>
              </a:rPr>
              <a:t>1. Sounding visuality</a:t>
            </a:r>
          </a:p>
          <a:p>
            <a:pPr marL="514350" indent="-514350">
              <a:buFont typeface="+mj-lt"/>
              <a:buAutoNum type="arabicPeriod"/>
            </a:pPr>
            <a:endParaRPr lang="en-US" dirty="0">
              <a:latin typeface="Arial" charset="0"/>
              <a:ea typeface="Arial" charset="0"/>
              <a:cs typeface="Arial" charset="0"/>
            </a:endParaRPr>
          </a:p>
          <a:p>
            <a:endParaRPr lang="en-US" dirty="0">
              <a:latin typeface="Arial" charset="0"/>
              <a:ea typeface="Arial" charset="0"/>
              <a:cs typeface="Arial" charset="0"/>
            </a:endParaRPr>
          </a:p>
        </p:txBody>
      </p:sp>
    </p:spTree>
    <p:extLst>
      <p:ext uri="{BB962C8B-B14F-4D97-AF65-F5344CB8AC3E}">
        <p14:creationId xmlns:p14="http://schemas.microsoft.com/office/powerpoint/2010/main" val="1630080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3256" y="1166018"/>
            <a:ext cx="7663543" cy="4525963"/>
          </a:xfrm>
        </p:spPr>
        <p:txBody>
          <a:bodyPr>
            <a:normAutofit/>
          </a:bodyPr>
          <a:lstStyle/>
          <a:p>
            <a:pPr marL="0" indent="0">
              <a:buNone/>
            </a:pPr>
            <a:r>
              <a:rPr lang="en-US" dirty="0">
                <a:latin typeface="Arial" charset="0"/>
                <a:ea typeface="Arial" charset="0"/>
                <a:cs typeface="Arial" charset="0"/>
              </a:rPr>
              <a:t>1. Sounding visuality</a:t>
            </a:r>
          </a:p>
          <a:p>
            <a:pPr marL="514350" indent="-514350">
              <a:buFont typeface="+mj-lt"/>
              <a:buAutoNum type="arabicPeriod"/>
            </a:pPr>
            <a:endParaRPr lang="en-US" dirty="0">
              <a:latin typeface="Arial" charset="0"/>
              <a:ea typeface="Arial" charset="0"/>
              <a:cs typeface="Arial" charset="0"/>
            </a:endParaRPr>
          </a:p>
          <a:p>
            <a:pPr lvl="1"/>
            <a:r>
              <a:rPr lang="en-US" dirty="0">
                <a:latin typeface="Arial" charset="0"/>
                <a:ea typeface="Arial" charset="0"/>
                <a:cs typeface="Arial" charset="0"/>
              </a:rPr>
              <a:t>Ocularcentrism</a:t>
            </a:r>
          </a:p>
          <a:p>
            <a:endParaRPr lang="en-US" dirty="0">
              <a:latin typeface="Arial" charset="0"/>
              <a:ea typeface="Arial" charset="0"/>
              <a:cs typeface="Arial" charset="0"/>
            </a:endParaRPr>
          </a:p>
        </p:txBody>
      </p:sp>
    </p:spTree>
    <p:extLst>
      <p:ext uri="{BB962C8B-B14F-4D97-AF65-F5344CB8AC3E}">
        <p14:creationId xmlns:p14="http://schemas.microsoft.com/office/powerpoint/2010/main" val="36616863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3256" y="1166018"/>
            <a:ext cx="7663543" cy="4525963"/>
          </a:xfrm>
        </p:spPr>
        <p:txBody>
          <a:bodyPr>
            <a:normAutofit/>
          </a:bodyPr>
          <a:lstStyle/>
          <a:p>
            <a:pPr marL="0" indent="0">
              <a:buNone/>
            </a:pPr>
            <a:r>
              <a:rPr lang="en-US" dirty="0">
                <a:latin typeface="Arial" charset="0"/>
                <a:ea typeface="Arial" charset="0"/>
                <a:cs typeface="Arial" charset="0"/>
              </a:rPr>
              <a:t>1. Sounding visuality</a:t>
            </a:r>
          </a:p>
          <a:p>
            <a:pPr marL="514350" indent="-514350">
              <a:buFont typeface="+mj-lt"/>
              <a:buAutoNum type="arabicPeriod"/>
            </a:pPr>
            <a:endParaRPr lang="en-US" dirty="0">
              <a:latin typeface="Arial" charset="0"/>
              <a:ea typeface="Arial" charset="0"/>
              <a:cs typeface="Arial" charset="0"/>
            </a:endParaRPr>
          </a:p>
          <a:p>
            <a:pPr lvl="1"/>
            <a:r>
              <a:rPr lang="en-US" dirty="0">
                <a:latin typeface="Arial" charset="0"/>
                <a:ea typeface="Arial" charset="0"/>
                <a:cs typeface="Arial" charset="0"/>
              </a:rPr>
              <a:t>Ocularcentrism</a:t>
            </a:r>
          </a:p>
          <a:p>
            <a:pPr lvl="1"/>
            <a:r>
              <a:rPr lang="en-US" dirty="0">
                <a:latin typeface="Arial" charset="0"/>
                <a:ea typeface="Arial" charset="0"/>
                <a:cs typeface="Arial" charset="0"/>
              </a:rPr>
              <a:t>“Visual hegemony” (Alan Burdick)</a:t>
            </a:r>
          </a:p>
          <a:p>
            <a:endParaRPr lang="en-US" dirty="0">
              <a:latin typeface="Arial" charset="0"/>
              <a:ea typeface="Arial" charset="0"/>
              <a:cs typeface="Arial" charset="0"/>
            </a:endParaRPr>
          </a:p>
        </p:txBody>
      </p:sp>
    </p:spTree>
    <p:extLst>
      <p:ext uri="{BB962C8B-B14F-4D97-AF65-F5344CB8AC3E}">
        <p14:creationId xmlns:p14="http://schemas.microsoft.com/office/powerpoint/2010/main" val="21185740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1111</TotalTime>
  <Words>870</Words>
  <Application>Microsoft Macintosh PowerPoint</Application>
  <PresentationFormat>On-screen Show (4:3)</PresentationFormat>
  <Paragraphs>128</Paragraphs>
  <Slides>31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31</vt:i4>
      </vt:variant>
    </vt:vector>
  </HeadingPairs>
  <TitlesOfParts>
    <vt:vector size="34" baseType="lpstr">
      <vt:lpstr>Arial</vt:lpstr>
      <vt:lpstr>Calibri</vt:lpstr>
      <vt:lpstr>Office Theme</vt:lpstr>
      <vt:lpstr>SOUND, ART, &amp; POWER</vt:lpstr>
      <vt:lpstr>There is No Soundtrack’s Main Arguments</vt:lpstr>
      <vt:lpstr>There is No Soundtrack’s Main Arguments</vt:lpstr>
      <vt:lpstr>There is No Soundtrack’s Main Arguments</vt:lpstr>
      <vt:lpstr>There is No Soundtrack’s Main Arguments</vt:lpstr>
      <vt:lpstr>There is No Soundtrack’s Main Arguments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How to Read There is No Soundtrack </vt:lpstr>
      <vt:lpstr>PowerPoint Presentation</vt:lpstr>
      <vt:lpstr>Three Rubrics</vt:lpstr>
      <vt:lpstr>Three Rubrics</vt:lpstr>
      <vt:lpstr>Three Rubrics</vt:lpstr>
      <vt:lpstr>Three Rubrics</vt:lpstr>
    </vt:vector>
  </TitlesOfParts>
  <Company>Pitzer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 OFF-SCREEN</dc:title>
  <dc:creator>localuser</dc:creator>
  <cp:lastModifiedBy>Ming-Yuen Ma</cp:lastModifiedBy>
  <cp:revision>70</cp:revision>
  <dcterms:created xsi:type="dcterms:W3CDTF">2010-12-29T21:54:42Z</dcterms:created>
  <dcterms:modified xsi:type="dcterms:W3CDTF">2021-01-27T03:48:13Z</dcterms:modified>
</cp:coreProperties>
</file>