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81" r:id="rId3"/>
    <p:sldId id="587" r:id="rId4"/>
    <p:sldId id="555" r:id="rId5"/>
    <p:sldId id="588" r:id="rId6"/>
    <p:sldId id="460" r:id="rId7"/>
    <p:sldId id="570" r:id="rId8"/>
    <p:sldId id="498" r:id="rId9"/>
    <p:sldId id="589" r:id="rId10"/>
    <p:sldId id="585" r:id="rId11"/>
    <p:sldId id="583" r:id="rId12"/>
    <p:sldId id="590" r:id="rId13"/>
    <p:sldId id="598" r:id="rId14"/>
    <p:sldId id="535" r:id="rId15"/>
    <p:sldId id="584" r:id="rId16"/>
    <p:sldId id="594" r:id="rId17"/>
    <p:sldId id="595" r:id="rId18"/>
    <p:sldId id="596" r:id="rId19"/>
    <p:sldId id="59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0"/>
    <p:restoredTop sz="94648"/>
  </p:normalViewPr>
  <p:slideViewPr>
    <p:cSldViewPr snapToGrid="0" snapToObjects="1">
      <p:cViewPr varScale="1">
        <p:scale>
          <a:sx n="117" d="100"/>
          <a:sy n="117" d="100"/>
        </p:scale>
        <p:origin x="88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2/24/21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2/24/21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dirty="0">
                <a:latin typeface="Arial"/>
                <a:cs typeface="Arial"/>
              </a:rPr>
              <a:t>Week 5: Performing Autoethnography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167855"/>
            <a:ext cx="8520545"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Tanya Tagaq rescoring </a:t>
            </a:r>
          </a:p>
          <a:p>
            <a:pPr algn="ctr"/>
            <a:r>
              <a:rPr lang="en-US" sz="3200" b="1" i="1" dirty="0">
                <a:latin typeface="Arial" panose="020B0604020202020204" pitchFamily="34" charset="0"/>
                <a:cs typeface="Arial" panose="020B0604020202020204" pitchFamily="34" charset="0"/>
              </a:rPr>
              <a:t>Nanook of the North </a:t>
            </a:r>
            <a:r>
              <a:rPr lang="en-US" sz="3200" b="1" dirty="0">
                <a:latin typeface="Arial" panose="020B0604020202020204" pitchFamily="34" charset="0"/>
                <a:cs typeface="Arial" panose="020B0604020202020204" pitchFamily="34" charset="0"/>
              </a:rPr>
              <a:t>(1922) Dir. Robert Flaherty</a:t>
            </a:r>
          </a:p>
        </p:txBody>
      </p:sp>
      <p:pic>
        <p:nvPicPr>
          <p:cNvPr id="3" name="Picture 2" descr="A picture containing text&#10;&#10;Description automatically generated">
            <a:extLst>
              <a:ext uri="{FF2B5EF4-FFF2-40B4-BE49-F238E27FC236}">
                <a16:creationId xmlns:a16="http://schemas.microsoft.com/office/drawing/2014/main" id="{D74283F6-04D6-6145-9536-34D7BB3BCB61}"/>
              </a:ext>
            </a:extLst>
          </p:cNvPr>
          <p:cNvPicPr>
            <a:picLocks noChangeAspect="1"/>
          </p:cNvPicPr>
          <p:nvPr/>
        </p:nvPicPr>
        <p:blipFill>
          <a:blip r:embed="rId2"/>
          <a:stretch>
            <a:fillRect/>
          </a:stretch>
        </p:blipFill>
        <p:spPr>
          <a:xfrm>
            <a:off x="5173674" y="444500"/>
            <a:ext cx="3601002" cy="4527925"/>
          </a:xfrm>
          <a:prstGeom prst="rect">
            <a:avLst/>
          </a:prstGeom>
        </p:spPr>
      </p:pic>
      <p:pic>
        <p:nvPicPr>
          <p:cNvPr id="9" name="Picture 8" descr="A person with the mouth open&#10;&#10;Description automatically generated with medium confidence">
            <a:extLst>
              <a:ext uri="{FF2B5EF4-FFF2-40B4-BE49-F238E27FC236}">
                <a16:creationId xmlns:a16="http://schemas.microsoft.com/office/drawing/2014/main" id="{4B9AD28B-A3E0-9F47-A826-F29D2DF65AE8}"/>
              </a:ext>
            </a:extLst>
          </p:cNvPr>
          <p:cNvPicPr>
            <a:picLocks noChangeAspect="1"/>
          </p:cNvPicPr>
          <p:nvPr/>
        </p:nvPicPr>
        <p:blipFill>
          <a:blip r:embed="rId3"/>
          <a:stretch>
            <a:fillRect/>
          </a:stretch>
        </p:blipFill>
        <p:spPr>
          <a:xfrm>
            <a:off x="311727" y="409496"/>
            <a:ext cx="4776513" cy="4562929"/>
          </a:xfrm>
          <a:prstGeom prst="rect">
            <a:avLst/>
          </a:prstGeom>
        </p:spPr>
      </p:pic>
    </p:spTree>
    <p:extLst>
      <p:ext uri="{BB962C8B-B14F-4D97-AF65-F5344CB8AC3E}">
        <p14:creationId xmlns:p14="http://schemas.microsoft.com/office/powerpoint/2010/main" val="327305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Performance at Dark Mofo 2018</a:t>
            </a:r>
          </a:p>
          <a:p>
            <a:pPr algn="ctr"/>
            <a:r>
              <a:rPr lang="en-US" sz="3200" b="1" dirty="0">
                <a:latin typeface="Arial" panose="020B0604020202020204" pitchFamily="34" charset="0"/>
                <a:cs typeface="Arial" panose="020B0604020202020204" pitchFamily="34" charset="0"/>
              </a:rPr>
              <a:t>Hobart, Australia</a:t>
            </a:r>
          </a:p>
        </p:txBody>
      </p:sp>
      <p:pic>
        <p:nvPicPr>
          <p:cNvPr id="3" name="Picture 2" descr="A picture containing dark&#10;&#10;Description automatically generated">
            <a:extLst>
              <a:ext uri="{FF2B5EF4-FFF2-40B4-BE49-F238E27FC236}">
                <a16:creationId xmlns:a16="http://schemas.microsoft.com/office/drawing/2014/main" id="{072407EB-530B-9F49-9852-F039F7029D3E}"/>
              </a:ext>
            </a:extLst>
          </p:cNvPr>
          <p:cNvPicPr>
            <a:picLocks noChangeAspect="1"/>
          </p:cNvPicPr>
          <p:nvPr/>
        </p:nvPicPr>
        <p:blipFill>
          <a:blip r:embed="rId2"/>
          <a:stretch>
            <a:fillRect/>
          </a:stretch>
        </p:blipFill>
        <p:spPr>
          <a:xfrm>
            <a:off x="541064" y="550594"/>
            <a:ext cx="8061871" cy="4533035"/>
          </a:xfrm>
          <a:prstGeom prst="rect">
            <a:avLst/>
          </a:prstGeom>
        </p:spPr>
      </p:pic>
    </p:spTree>
    <p:extLst>
      <p:ext uri="{BB962C8B-B14F-4D97-AF65-F5344CB8AC3E}">
        <p14:creationId xmlns:p14="http://schemas.microsoft.com/office/powerpoint/2010/main" val="378419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Performance in Toronto, Canada</a:t>
            </a:r>
          </a:p>
          <a:p>
            <a:pPr algn="ctr"/>
            <a:r>
              <a:rPr lang="en-US" sz="3200" b="1" dirty="0">
                <a:latin typeface="Arial" panose="020B0604020202020204" pitchFamily="34" charset="0"/>
                <a:cs typeface="Arial" panose="020B0604020202020204" pitchFamily="34" charset="0"/>
              </a:rPr>
              <a:t>in 2014</a:t>
            </a:r>
          </a:p>
        </p:txBody>
      </p:sp>
      <p:pic>
        <p:nvPicPr>
          <p:cNvPr id="5" name="Picture 4" descr="A group of people on a stage&#10;&#10;Description automatically generated with medium confidence">
            <a:extLst>
              <a:ext uri="{FF2B5EF4-FFF2-40B4-BE49-F238E27FC236}">
                <a16:creationId xmlns:a16="http://schemas.microsoft.com/office/drawing/2014/main" id="{FAD25E69-9331-AB42-96E8-1CFD6CCAD680}"/>
              </a:ext>
            </a:extLst>
          </p:cNvPr>
          <p:cNvPicPr>
            <a:picLocks noChangeAspect="1"/>
          </p:cNvPicPr>
          <p:nvPr/>
        </p:nvPicPr>
        <p:blipFill>
          <a:blip r:embed="rId2"/>
          <a:stretch>
            <a:fillRect/>
          </a:stretch>
        </p:blipFill>
        <p:spPr>
          <a:xfrm>
            <a:off x="1593564" y="539708"/>
            <a:ext cx="5956872" cy="4533034"/>
          </a:xfrm>
          <a:prstGeom prst="rect">
            <a:avLst/>
          </a:prstGeom>
        </p:spPr>
      </p:pic>
    </p:spTree>
    <p:extLst>
      <p:ext uri="{BB962C8B-B14F-4D97-AF65-F5344CB8AC3E}">
        <p14:creationId xmlns:p14="http://schemas.microsoft.com/office/powerpoint/2010/main" val="76272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Building on our discussion on voice, orality, and sound technology, consider the ethnographic representations in </a:t>
            </a:r>
            <a:r>
              <a:rPr lang="en-US" sz="2800" i="1" dirty="0">
                <a:latin typeface="Arial" charset="0"/>
                <a:ea typeface="Arial" charset="0"/>
                <a:cs typeface="Arial" charset="0"/>
              </a:rPr>
              <a:t>Nanook of the North </a:t>
            </a:r>
            <a:r>
              <a:rPr lang="en-US" sz="2800" dirty="0">
                <a:latin typeface="Arial" charset="0"/>
                <a:ea typeface="Arial" charset="0"/>
                <a:cs typeface="Arial" charset="0"/>
              </a:rPr>
              <a:t>and Tagaq’s experimental voice-over and re-scoring of the film through the following terms:</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Native I</a:t>
            </a:r>
          </a:p>
          <a:p>
            <a:r>
              <a:rPr lang="en-US" sz="2800" dirty="0">
                <a:latin typeface="Arial" charset="0"/>
                <a:ea typeface="Arial" charset="0"/>
                <a:cs typeface="Arial" charset="0"/>
              </a:rPr>
              <a:t>Vocal re-embodiment</a:t>
            </a:r>
          </a:p>
          <a:p>
            <a:r>
              <a:rPr lang="en-US" sz="2800" dirty="0">
                <a:latin typeface="Arial" charset="0"/>
                <a:ea typeface="Arial" charset="0"/>
                <a:cs typeface="Arial" charset="0"/>
              </a:rPr>
              <a:t>Relationality</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3411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Concluding thoughts on voice and “radical otherness”:</a:t>
            </a:r>
            <a:endParaRPr lang="en-US" sz="2800" dirty="0">
              <a:latin typeface="Arial" charset="0"/>
              <a:ea typeface="Arial" charset="0"/>
              <a:cs typeface="Arial" charset="0"/>
            </a:endParaRP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The return of the voice to the body</a:t>
            </a:r>
          </a:p>
          <a:p>
            <a:pPr lvl="1"/>
            <a:r>
              <a:rPr lang="en-US" dirty="0">
                <a:latin typeface="Arial" charset="0"/>
                <a:ea typeface="Arial" charset="0"/>
                <a:cs typeface="Arial" charset="0"/>
              </a:rPr>
              <a:t>Whose bodies?</a:t>
            </a:r>
          </a:p>
          <a:p>
            <a:pPr lvl="1"/>
            <a:r>
              <a:rPr lang="en-US" dirty="0">
                <a:latin typeface="Arial" charset="0"/>
                <a:ea typeface="Arial" charset="0"/>
                <a:cs typeface="Arial" charset="0"/>
              </a:rPr>
              <a:t>Vocal re-embodiment</a:t>
            </a:r>
          </a:p>
          <a:p>
            <a:pPr lvl="1"/>
            <a:endParaRPr lang="en-US" sz="2400" dirty="0">
              <a:latin typeface="Arial" charset="0"/>
              <a:ea typeface="Arial" charset="0"/>
              <a:cs typeface="Arial" charset="0"/>
            </a:endParaRPr>
          </a:p>
          <a:p>
            <a:r>
              <a:rPr lang="en-US" sz="2800" dirty="0">
                <a:latin typeface="Arial" charset="0"/>
                <a:ea typeface="Arial" charset="0"/>
                <a:cs typeface="Arial" charset="0"/>
              </a:rPr>
              <a:t>Voice and music as vibrational energy (Nina Sun Eidsheim)</a:t>
            </a:r>
          </a:p>
          <a:p>
            <a:endParaRPr lang="en-US" sz="2800" dirty="0">
              <a:latin typeface="Arial" charset="0"/>
              <a:ea typeface="Arial" charset="0"/>
              <a:cs typeface="Arial" charset="0"/>
            </a:endParaRPr>
          </a:p>
          <a:p>
            <a:r>
              <a:rPr lang="en-US" sz="2800" dirty="0">
                <a:latin typeface="Arial" charset="0"/>
                <a:ea typeface="Arial" charset="0"/>
                <a:cs typeface="Arial" charset="0"/>
              </a:rPr>
              <a:t>An ontology of vocal uniqueness (Adriana Cavarero)</a:t>
            </a:r>
          </a:p>
          <a:p>
            <a:pPr marL="0" indent="0">
              <a:buNone/>
            </a:pPr>
            <a:endParaRPr lang="en-US" sz="2800" dirty="0">
              <a:latin typeface="Arial" charset="0"/>
              <a:ea typeface="Arial" charset="0"/>
              <a:cs typeface="Arial" charset="0"/>
            </a:endParaRPr>
          </a:p>
        </p:txBody>
      </p:sp>
    </p:spTree>
    <p:extLst>
      <p:ext uri="{BB962C8B-B14F-4D97-AF65-F5344CB8AC3E}">
        <p14:creationId xmlns:p14="http://schemas.microsoft.com/office/powerpoint/2010/main" val="230947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914400"/>
            <a:ext cx="8229601" cy="5638800"/>
          </a:xfrm>
        </p:spPr>
        <p:txBody>
          <a:bodyPr>
            <a:normAutofit/>
          </a:bodyPr>
          <a:lstStyle/>
          <a:p>
            <a:pPr marL="0" indent="0">
              <a:buNone/>
            </a:pPr>
            <a:r>
              <a:rPr lang="en-US" sz="2800" dirty="0">
                <a:latin typeface="Arial" panose="020B0604020202020204" pitchFamily="34" charset="0"/>
                <a:cs typeface="Arial" panose="020B0604020202020204" pitchFamily="34" charset="0"/>
              </a:rPr>
              <a:t>“A voice means this: there is a living person, throat, chest, feelings, who sends into the air this voice, different from all other voices…” (Italo Calvino, “A King Listens”)</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7382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914400"/>
            <a:ext cx="8229601" cy="5638800"/>
          </a:xfrm>
        </p:spPr>
        <p:txBody>
          <a:bodyPr>
            <a:normAutofit/>
          </a:bodyPr>
          <a:lstStyle/>
          <a:p>
            <a:pPr marL="0" indent="0">
              <a:buNone/>
            </a:pPr>
            <a:r>
              <a:rPr lang="en-US" sz="2800" dirty="0">
                <a:latin typeface="Arial" panose="020B0604020202020204" pitchFamily="34" charset="0"/>
                <a:cs typeface="Arial" panose="020B0604020202020204" pitchFamily="34" charset="0"/>
              </a:rPr>
              <a:t>“The play between vocal emission and acoustic perception necessarily involves the internal organs. It implicates a correspondence with the fleshy cavity that alludes to the deep body, the most bodily part of the body. The impalpability of sonorous vibrations, which is colorless as the air, comes out of a wet mouth and arises from the red of the flesh. This is also why, as Calvino suggests, the voice is the equivalent of what the unique person has that is most hidden and most genuine.” (Adriana Cavarero, </a:t>
            </a:r>
            <a:r>
              <a:rPr lang="en-US" sz="2800" i="1" dirty="0">
                <a:latin typeface="Arial" panose="020B0604020202020204" pitchFamily="34" charset="0"/>
                <a:cs typeface="Arial" panose="020B0604020202020204" pitchFamily="34" charset="0"/>
              </a:rPr>
              <a:t>For More Than One Voice</a:t>
            </a:r>
            <a:r>
              <a:rPr lang="en-US" sz="2800" dirty="0">
                <a:latin typeface="Arial" panose="020B0604020202020204" pitchFamily="34" charset="0"/>
                <a:cs typeface="Arial" panose="020B0604020202020204" pitchFamily="34" charset="0"/>
              </a:rPr>
              <a:t>, p. 4)</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9988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914400"/>
            <a:ext cx="8229601" cy="5638800"/>
          </a:xfrm>
        </p:spPr>
        <p:txBody>
          <a:bodyPr>
            <a:normAutofit/>
          </a:bodyPr>
          <a:lstStyle/>
          <a:p>
            <a:pPr marL="0" indent="0">
              <a:buNone/>
            </a:pPr>
            <a:r>
              <a:rPr lang="en-US" sz="2800" dirty="0">
                <a:latin typeface="Arial" panose="020B0604020202020204" pitchFamily="34" charset="0"/>
                <a:cs typeface="Arial" panose="020B0604020202020204" pitchFamily="34" charset="0"/>
              </a:rPr>
              <a:t>“The play between vocal emission and acoustic perception necessarily involves the internal organs. It implicates a correspondence with the fleshy cavity that alludes to </a:t>
            </a:r>
            <a:r>
              <a:rPr lang="en-US" sz="2800" dirty="0">
                <a:solidFill>
                  <a:srgbClr val="FFFF00"/>
                </a:solidFill>
                <a:latin typeface="Arial" panose="020B0604020202020204" pitchFamily="34" charset="0"/>
                <a:cs typeface="Arial" panose="020B0604020202020204" pitchFamily="34" charset="0"/>
              </a:rPr>
              <a:t>the deep body, the most bodily part of the body</a:t>
            </a:r>
            <a:r>
              <a:rPr lang="en-US" sz="2800" dirty="0">
                <a:latin typeface="Arial" panose="020B0604020202020204" pitchFamily="34" charset="0"/>
                <a:cs typeface="Arial" panose="020B0604020202020204" pitchFamily="34" charset="0"/>
              </a:rPr>
              <a:t>. The impalpability of sonorous vibrations, which is colorless as the air, comes out of a wet mouth and arises from the red of the flesh. This is also why, as Calvino suggests, </a:t>
            </a:r>
            <a:r>
              <a:rPr lang="en-US" sz="2800" dirty="0">
                <a:solidFill>
                  <a:srgbClr val="FFFF00"/>
                </a:solidFill>
                <a:latin typeface="Arial" panose="020B0604020202020204" pitchFamily="34" charset="0"/>
                <a:cs typeface="Arial" panose="020B0604020202020204" pitchFamily="34" charset="0"/>
              </a:rPr>
              <a:t>the voice is the equivalent of what the unique person has that is most hidden and most genuine</a:t>
            </a:r>
            <a:r>
              <a:rPr lang="en-US" sz="2800" dirty="0">
                <a:latin typeface="Arial" panose="020B0604020202020204" pitchFamily="34" charset="0"/>
                <a:cs typeface="Arial" panose="020B0604020202020204" pitchFamily="34" charset="0"/>
              </a:rPr>
              <a:t>.” (Adriana Cavarero, </a:t>
            </a:r>
            <a:r>
              <a:rPr lang="en-US" sz="2800" i="1" dirty="0">
                <a:latin typeface="Arial" panose="020B0604020202020204" pitchFamily="34" charset="0"/>
                <a:cs typeface="Arial" panose="020B0604020202020204" pitchFamily="34" charset="0"/>
              </a:rPr>
              <a:t>For More Than One Voice</a:t>
            </a:r>
            <a:r>
              <a:rPr lang="en-US" sz="2800" dirty="0">
                <a:latin typeface="Arial" panose="020B0604020202020204" pitchFamily="34" charset="0"/>
                <a:cs typeface="Arial" panose="020B0604020202020204" pitchFamily="34" charset="0"/>
              </a:rPr>
              <a:t>, p. 4)</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38996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914400"/>
            <a:ext cx="8229601" cy="5638800"/>
          </a:xfrm>
        </p:spPr>
        <p:txBody>
          <a:bodyPr>
            <a:normAutofit/>
          </a:bodyPr>
          <a:lstStyle/>
          <a:p>
            <a:pPr marL="0" indent="0">
              <a:buNone/>
            </a:pPr>
            <a:r>
              <a:rPr lang="en-US" sz="2800" dirty="0">
                <a:latin typeface="Arial" panose="020B0604020202020204" pitchFamily="34" charset="0"/>
                <a:cs typeface="Arial" panose="020B0604020202020204" pitchFamily="34" charset="0"/>
              </a:rPr>
              <a:t>”Precisely because speech is sonorous, to speak to one another is to communicate oneself to others in the plurality of voices. In other words, the act of speaking is relational: what it communicates first and foremost, beyond the specific content that the words communicate, is the acoustic, empirical, material relationality of singular voices.” (Cavarero, p. 13)</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87973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914400"/>
            <a:ext cx="8229601" cy="5638800"/>
          </a:xfrm>
        </p:spPr>
        <p:txBody>
          <a:bodyPr>
            <a:normAutofit/>
          </a:bodyPr>
          <a:lstStyle/>
          <a:p>
            <a:pPr marL="0" indent="0">
              <a:buNone/>
            </a:pPr>
            <a:r>
              <a:rPr lang="en-US" sz="2800" dirty="0">
                <a:latin typeface="Arial" panose="020B0604020202020204" pitchFamily="34" charset="0"/>
                <a:cs typeface="Arial" panose="020B0604020202020204" pitchFamily="34" charset="0"/>
              </a:rPr>
              <a:t>“Precisely because speech is sonorous, </a:t>
            </a:r>
            <a:r>
              <a:rPr lang="en-US" sz="2800" dirty="0">
                <a:solidFill>
                  <a:srgbClr val="FFFF00"/>
                </a:solidFill>
                <a:latin typeface="Arial" panose="020B0604020202020204" pitchFamily="34" charset="0"/>
                <a:cs typeface="Arial" panose="020B0604020202020204" pitchFamily="34" charset="0"/>
              </a:rPr>
              <a:t>to speak to one another is to communicate oneself to others in the plurality of voices</a:t>
            </a:r>
            <a:r>
              <a:rPr lang="en-US" sz="2800" dirty="0">
                <a:latin typeface="Arial" panose="020B0604020202020204" pitchFamily="34" charset="0"/>
                <a:cs typeface="Arial" panose="020B0604020202020204" pitchFamily="34" charset="0"/>
              </a:rPr>
              <a:t>. In other words, </a:t>
            </a:r>
            <a:r>
              <a:rPr lang="en-US" sz="2800" dirty="0">
                <a:solidFill>
                  <a:srgbClr val="FFFF00"/>
                </a:solidFill>
                <a:latin typeface="Arial" panose="020B0604020202020204" pitchFamily="34" charset="0"/>
                <a:cs typeface="Arial" panose="020B0604020202020204" pitchFamily="34" charset="0"/>
              </a:rPr>
              <a:t>the act of speaking is relational</a:t>
            </a:r>
            <a:r>
              <a:rPr lang="en-US" sz="2800" dirty="0">
                <a:latin typeface="Arial" panose="020B0604020202020204" pitchFamily="34" charset="0"/>
                <a:cs typeface="Arial" panose="020B0604020202020204" pitchFamily="34" charset="0"/>
              </a:rPr>
              <a:t>: what it communicates first and foremost, beyond the specific content that the words communicate, is the acoustic, empirical, material relationality of singular voices.” (Cavarero, p. 13)</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53638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5109164"/>
            <a:ext cx="8229600" cy="1402785"/>
          </a:xfrm>
        </p:spPr>
        <p:txBody>
          <a:bodyPr>
            <a:normAutofit/>
          </a:bodyPr>
          <a:lstStyle/>
          <a:p>
            <a:r>
              <a:rPr lang="en-US" sz="3200" b="1" dirty="0">
                <a:latin typeface="Arial" panose="020B0604020202020204" pitchFamily="34" charset="0"/>
                <a:cs typeface="Arial" panose="020B0604020202020204" pitchFamily="34" charset="0"/>
              </a:rPr>
              <a:t>Benshi Performance</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(弁士: Japanese </a:t>
            </a:r>
            <a:r>
              <a:rPr lang="en-US" sz="3200" b="1" i="1" dirty="0">
                <a:latin typeface="Arial" panose="020B0604020202020204" pitchFamily="34" charset="0"/>
                <a:cs typeface="Arial" panose="020B0604020202020204" pitchFamily="34" charset="0"/>
              </a:rPr>
              <a:t>montreur d’images</a:t>
            </a:r>
            <a:r>
              <a:rPr lang="en-US" sz="3200" b="1" dirty="0">
                <a:latin typeface="Arial" panose="020B0604020202020204" pitchFamily="34" charset="0"/>
                <a:cs typeface="Arial" panose="020B0604020202020204" pitchFamily="34" charset="0"/>
              </a:rPr>
              <a:t>)</a:t>
            </a:r>
          </a:p>
        </p:txBody>
      </p:sp>
      <p:pic>
        <p:nvPicPr>
          <p:cNvPr id="4" name="Picture 3" descr="A picture containing table, person, indoor, concert band&#10;&#10;Description automatically generated">
            <a:extLst>
              <a:ext uri="{FF2B5EF4-FFF2-40B4-BE49-F238E27FC236}">
                <a16:creationId xmlns:a16="http://schemas.microsoft.com/office/drawing/2014/main" id="{10E2E90B-B1CF-9746-97DA-3BF5C3BC3843}"/>
              </a:ext>
            </a:extLst>
          </p:cNvPr>
          <p:cNvPicPr>
            <a:picLocks noChangeAspect="1"/>
          </p:cNvPicPr>
          <p:nvPr/>
        </p:nvPicPr>
        <p:blipFill>
          <a:blip r:embed="rId2"/>
          <a:stretch>
            <a:fillRect/>
          </a:stretch>
        </p:blipFill>
        <p:spPr>
          <a:xfrm>
            <a:off x="1360842" y="502441"/>
            <a:ext cx="6422315" cy="4606723"/>
          </a:xfrm>
          <a:prstGeom prst="rect">
            <a:avLst/>
          </a:prstGeom>
        </p:spPr>
      </p:pic>
    </p:spTree>
    <p:extLst>
      <p:ext uri="{BB962C8B-B14F-4D97-AF65-F5344CB8AC3E}">
        <p14:creationId xmlns:p14="http://schemas.microsoft.com/office/powerpoint/2010/main" val="366620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693A2C-6DF5-B144-AFDA-7E99E4463302}"/>
              </a:ext>
            </a:extLst>
          </p:cNvPr>
          <p:cNvSpPr>
            <a:spLocks noGrp="1"/>
          </p:cNvSpPr>
          <p:nvPr>
            <p:ph type="title"/>
          </p:nvPr>
        </p:nvSpPr>
        <p:spPr>
          <a:xfrm>
            <a:off x="457200" y="5109164"/>
            <a:ext cx="8229600" cy="1402785"/>
          </a:xfrm>
        </p:spPr>
        <p:txBody>
          <a:bodyPr>
            <a:normAutofit fontScale="90000"/>
          </a:bodyPr>
          <a:lstStyle/>
          <a:p>
            <a:r>
              <a:rPr lang="en-US" sz="3200" b="1" dirty="0">
                <a:latin typeface="Arial" panose="020B0604020202020204" pitchFamily="34" charset="0"/>
                <a:cs typeface="Arial" panose="020B0604020202020204" pitchFamily="34" charset="0"/>
              </a:rPr>
              <a:t>Sawato Midori (</a:t>
            </a:r>
            <a:r>
              <a:rPr lang="ja-JP" altLang="en-US" sz="3100">
                <a:latin typeface="Arial" panose="020B0604020202020204" pitchFamily="34" charset="0"/>
                <a:cs typeface="Arial" panose="020B0604020202020204" pitchFamily="34" charset="0"/>
              </a:rPr>
              <a:t>澤登 翠</a:t>
            </a:r>
            <a:r>
              <a:rPr lang="en-US" altLang="ja-JP" dirty="0"/>
              <a:t>)</a:t>
            </a:r>
            <a:r>
              <a:rPr lang="en-US" sz="3200" b="1" dirty="0">
                <a:latin typeface="Arial" panose="020B0604020202020204" pitchFamily="34" charset="0"/>
                <a:cs typeface="Arial" panose="020B0604020202020204" pitchFamily="34" charset="0"/>
              </a:rPr>
              <a:t> famous benshi who was honored “the Master of Sound” by Japan Audio Society in 2010.</a:t>
            </a:r>
          </a:p>
        </p:txBody>
      </p:sp>
      <p:pic>
        <p:nvPicPr>
          <p:cNvPr id="6" name="Picture 5" descr="A picture containing person, dark&#10;&#10;Description automatically generated">
            <a:extLst>
              <a:ext uri="{FF2B5EF4-FFF2-40B4-BE49-F238E27FC236}">
                <a16:creationId xmlns:a16="http://schemas.microsoft.com/office/drawing/2014/main" id="{568AB330-190C-514B-851A-F67C891A408D}"/>
              </a:ext>
            </a:extLst>
          </p:cNvPr>
          <p:cNvPicPr>
            <a:picLocks noChangeAspect="1"/>
          </p:cNvPicPr>
          <p:nvPr/>
        </p:nvPicPr>
        <p:blipFill>
          <a:blip r:embed="rId2"/>
          <a:stretch>
            <a:fillRect/>
          </a:stretch>
        </p:blipFill>
        <p:spPr>
          <a:xfrm>
            <a:off x="1241097" y="754765"/>
            <a:ext cx="6661806" cy="4182995"/>
          </a:xfrm>
          <a:prstGeom prst="rect">
            <a:avLst/>
          </a:prstGeom>
        </p:spPr>
      </p:pic>
    </p:spTree>
    <p:extLst>
      <p:ext uri="{BB962C8B-B14F-4D97-AF65-F5344CB8AC3E}">
        <p14:creationId xmlns:p14="http://schemas.microsoft.com/office/powerpoint/2010/main" val="135991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Race and Vocal Embodiment</a:t>
            </a:r>
          </a:p>
          <a:p>
            <a:pPr marL="0" lvl="0" indent="0">
              <a:buNone/>
            </a:pPr>
            <a:endParaRPr lang="en-US"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Race, gender, speech/language, voice (Trinh)</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“Rasp” as a vocal signifier of blackness (Smith)</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Rap – “post-literate orality” + sound reproduction technology (Rose, Ong)</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Race and the posthuman voice (Weheliye)</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90796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Race and Vocal (Dis)embodiment</a:t>
            </a:r>
          </a:p>
          <a:p>
            <a:pPr marL="0" lvl="0" indent="0">
              <a:buNone/>
            </a:pPr>
            <a:endParaRPr lang="en-US"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Race, gender, speech/language, voice (Trinh)</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“Rasp” as a vocal signifier of blackness (Smith)</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Rap – “post-literate orality” + sound reproduction technology (Rose, Ong)</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Race and the posthuman voice (Weheliye)</a:t>
            </a:r>
          </a:p>
          <a:p>
            <a:pPr marL="0" indent="0">
              <a:buNone/>
            </a:pPr>
            <a:endParaRPr lang="en-US" sz="2800" dirty="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90780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20255"/>
            <a:ext cx="9143999"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Paul D. Miller (DJ Spooky-That Subliminal Kid) performing </a:t>
            </a:r>
            <a:r>
              <a:rPr lang="en-US" sz="2400" b="1" i="1" dirty="0">
                <a:latin typeface="Arial" panose="020B0604020202020204" pitchFamily="34" charset="0"/>
                <a:cs typeface="Arial" panose="020B0604020202020204" pitchFamily="34" charset="0"/>
              </a:rPr>
              <a:t>Rebirth of A Nation </a:t>
            </a:r>
            <a:r>
              <a:rPr lang="en-US" sz="2400" b="1" dirty="0">
                <a:latin typeface="Arial" panose="020B0604020202020204" pitchFamily="34" charset="0"/>
                <a:cs typeface="Arial" panose="020B0604020202020204" pitchFamily="34" charset="0"/>
              </a:rPr>
              <a:t>at the Institute of Contemporary Art, Virginia Commonwealth University in 2019</a:t>
            </a:r>
          </a:p>
        </p:txBody>
      </p:sp>
      <p:pic>
        <p:nvPicPr>
          <p:cNvPr id="3" name="Picture 2" descr="A picture containing indoor&#10;&#10;Description automatically generated">
            <a:extLst>
              <a:ext uri="{FF2B5EF4-FFF2-40B4-BE49-F238E27FC236}">
                <a16:creationId xmlns:a16="http://schemas.microsoft.com/office/drawing/2014/main" id="{BE5700D6-0FD7-7540-97EC-416C53416694}"/>
              </a:ext>
            </a:extLst>
          </p:cNvPr>
          <p:cNvPicPr>
            <a:picLocks noChangeAspect="1"/>
          </p:cNvPicPr>
          <p:nvPr/>
        </p:nvPicPr>
        <p:blipFill>
          <a:blip r:embed="rId2"/>
          <a:stretch>
            <a:fillRect/>
          </a:stretch>
        </p:blipFill>
        <p:spPr>
          <a:xfrm>
            <a:off x="1025420" y="434818"/>
            <a:ext cx="7093158" cy="4725817"/>
          </a:xfrm>
          <a:prstGeom prst="rect">
            <a:avLst/>
          </a:prstGeom>
        </p:spPr>
      </p:pic>
    </p:spTree>
    <p:extLst>
      <p:ext uri="{BB962C8B-B14F-4D97-AF65-F5344CB8AC3E}">
        <p14:creationId xmlns:p14="http://schemas.microsoft.com/office/powerpoint/2010/main" val="137565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727" y="5320255"/>
            <a:ext cx="8520545" cy="1077218"/>
          </a:xfrm>
          <a:prstGeom prst="rect">
            <a:avLst/>
          </a:prstGeom>
          <a:noFill/>
        </p:spPr>
        <p:txBody>
          <a:bodyPr wrap="square" rtlCol="0">
            <a:spAutoFit/>
          </a:bodyPr>
          <a:lstStyle/>
          <a:p>
            <a:pPr algn="ctr"/>
            <a:r>
              <a:rPr lang="en-US" sz="3200" b="1" i="1" dirty="0">
                <a:latin typeface="Arial" panose="020B0604020202020204" pitchFamily="34" charset="0"/>
                <a:cs typeface="Arial" panose="020B0604020202020204" pitchFamily="34" charset="0"/>
              </a:rPr>
              <a:t>The Birth of A Nation </a:t>
            </a:r>
            <a:r>
              <a:rPr lang="en-US" sz="3200" b="1" dirty="0">
                <a:latin typeface="Arial" panose="020B0604020202020204" pitchFamily="34" charset="0"/>
                <a:cs typeface="Arial" panose="020B0604020202020204" pitchFamily="34" charset="0"/>
              </a:rPr>
              <a:t>(1915) </a:t>
            </a:r>
          </a:p>
          <a:p>
            <a:pPr algn="ctr"/>
            <a:r>
              <a:rPr lang="en-US" sz="3200" b="1" dirty="0">
                <a:latin typeface="Arial" panose="020B0604020202020204" pitchFamily="34" charset="0"/>
                <a:cs typeface="Arial" panose="020B0604020202020204" pitchFamily="34" charset="0"/>
              </a:rPr>
              <a:t>Dir. D.W. Griffith</a:t>
            </a:r>
          </a:p>
        </p:txBody>
      </p:sp>
      <p:pic>
        <p:nvPicPr>
          <p:cNvPr id="5" name="Picture 4" descr="A group of people wearing clothing&#10;&#10;Description automatically generated with medium confidence">
            <a:extLst>
              <a:ext uri="{FF2B5EF4-FFF2-40B4-BE49-F238E27FC236}">
                <a16:creationId xmlns:a16="http://schemas.microsoft.com/office/drawing/2014/main" id="{B26956AB-4F4A-864C-BD83-C995A1A4D921}"/>
              </a:ext>
            </a:extLst>
          </p:cNvPr>
          <p:cNvPicPr>
            <a:picLocks noChangeAspect="1"/>
          </p:cNvPicPr>
          <p:nvPr/>
        </p:nvPicPr>
        <p:blipFill>
          <a:blip r:embed="rId2"/>
          <a:stretch>
            <a:fillRect/>
          </a:stretch>
        </p:blipFill>
        <p:spPr>
          <a:xfrm>
            <a:off x="827314" y="733390"/>
            <a:ext cx="7400367" cy="4166728"/>
          </a:xfrm>
          <a:prstGeom prst="rect">
            <a:avLst/>
          </a:prstGeom>
        </p:spPr>
      </p:pic>
    </p:spTree>
    <p:extLst>
      <p:ext uri="{BB962C8B-B14F-4D97-AF65-F5344CB8AC3E}">
        <p14:creationId xmlns:p14="http://schemas.microsoft.com/office/powerpoint/2010/main" val="185840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indent="0">
              <a:buNone/>
            </a:pPr>
            <a:r>
              <a:rPr lang="en-US" b="1" dirty="0">
                <a:latin typeface="Arial" charset="0"/>
                <a:ea typeface="Arial" charset="0"/>
                <a:cs typeface="Arial" charset="0"/>
              </a:rPr>
              <a:t>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Considering what are essentially the same scenes from </a:t>
            </a:r>
            <a:r>
              <a:rPr lang="en-US" sz="2800" i="1" dirty="0">
                <a:latin typeface="Arial" charset="0"/>
                <a:ea typeface="Arial" charset="0"/>
                <a:cs typeface="Arial" charset="0"/>
              </a:rPr>
              <a:t>The Birth of A Nation </a:t>
            </a:r>
            <a:r>
              <a:rPr lang="en-US" sz="2800" dirty="0">
                <a:latin typeface="Arial" charset="0"/>
                <a:ea typeface="Arial" charset="0"/>
                <a:cs typeface="Arial" charset="0"/>
              </a:rPr>
              <a:t>(1915) and </a:t>
            </a:r>
            <a:r>
              <a:rPr lang="en-US" sz="2800" i="1" dirty="0">
                <a:latin typeface="Arial" charset="0"/>
                <a:ea typeface="Arial" charset="0"/>
                <a:cs typeface="Arial" charset="0"/>
              </a:rPr>
              <a:t>Rebirth of A Nation</a:t>
            </a:r>
            <a:r>
              <a:rPr lang="en-US" sz="2800" dirty="0">
                <a:latin typeface="Arial" charset="0"/>
                <a:ea typeface="Arial" charset="0"/>
                <a:cs typeface="Arial" charset="0"/>
              </a:rPr>
              <a:t> (2004-present)</a:t>
            </a:r>
          </a:p>
          <a:p>
            <a:endParaRPr lang="en-US" sz="2800" dirty="0">
              <a:latin typeface="Arial" charset="0"/>
              <a:ea typeface="Arial" charset="0"/>
              <a:cs typeface="Arial" charset="0"/>
            </a:endParaRPr>
          </a:p>
          <a:p>
            <a:r>
              <a:rPr lang="en-US" sz="2800" dirty="0">
                <a:latin typeface="Arial" charset="0"/>
                <a:ea typeface="Arial" charset="0"/>
                <a:cs typeface="Arial" charset="0"/>
              </a:rPr>
              <a:t>What are their audio-visual relationships?  More specifically, how does the music and images interact in these works?</a:t>
            </a:r>
          </a:p>
          <a:p>
            <a:endParaRPr lang="en-US" sz="2800" dirty="0">
              <a:latin typeface="Arial" charset="0"/>
              <a:ea typeface="Arial" charset="0"/>
              <a:cs typeface="Arial" charset="0"/>
            </a:endParaRPr>
          </a:p>
          <a:p>
            <a:r>
              <a:rPr lang="en-US" sz="2800" dirty="0">
                <a:latin typeface="Arial" charset="0"/>
                <a:ea typeface="Arial" charset="0"/>
                <a:cs typeface="Arial" charset="0"/>
              </a:rPr>
              <a:t>The human voice is disembodied as intertitles and voiceover in these works.  Does “orality” still plays a role (or more) in them? How does sound technology “stage the body of information and technology as opposed to the lack thereof”?</a:t>
            </a:r>
          </a:p>
          <a:p>
            <a:endParaRPr lang="en-US" sz="2800"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63008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Considering what are essentially the same scenes from </a:t>
            </a:r>
            <a:r>
              <a:rPr lang="en-US" sz="2800" i="1" dirty="0">
                <a:latin typeface="Arial" charset="0"/>
                <a:ea typeface="Arial" charset="0"/>
                <a:cs typeface="Arial" charset="0"/>
              </a:rPr>
              <a:t>The Birth of A Nation </a:t>
            </a:r>
            <a:r>
              <a:rPr lang="en-US" sz="2800" dirty="0">
                <a:latin typeface="Arial" charset="0"/>
                <a:ea typeface="Arial" charset="0"/>
                <a:cs typeface="Arial" charset="0"/>
              </a:rPr>
              <a:t>(1915) and </a:t>
            </a:r>
            <a:r>
              <a:rPr lang="en-US" sz="2800" i="1" dirty="0">
                <a:latin typeface="Arial" charset="0"/>
                <a:ea typeface="Arial" charset="0"/>
                <a:cs typeface="Arial" charset="0"/>
              </a:rPr>
              <a:t>Rebirth of A Nation</a:t>
            </a:r>
            <a:r>
              <a:rPr lang="en-US" sz="2800" dirty="0">
                <a:latin typeface="Arial" charset="0"/>
                <a:ea typeface="Arial" charset="0"/>
                <a:cs typeface="Arial" charset="0"/>
              </a:rPr>
              <a:t> (2004-present)</a:t>
            </a:r>
          </a:p>
          <a:p>
            <a:endParaRPr lang="en-US" sz="2800" dirty="0">
              <a:latin typeface="Arial" charset="0"/>
              <a:ea typeface="Arial" charset="0"/>
              <a:cs typeface="Arial" charset="0"/>
            </a:endParaRPr>
          </a:p>
          <a:p>
            <a:r>
              <a:rPr lang="en-US" sz="2800" dirty="0">
                <a:latin typeface="Arial" charset="0"/>
                <a:ea typeface="Arial" charset="0"/>
                <a:cs typeface="Arial" charset="0"/>
              </a:rPr>
              <a:t>What are the differences between the live performance, single-channel video, and sound-only versions of Miller’s work?</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4260791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3141</TotalTime>
  <Words>842</Words>
  <Application>Microsoft Macintosh PowerPoint</Application>
  <PresentationFormat>On-screen Show (4:3)</PresentationFormat>
  <Paragraphs>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SOUND, ART, &amp; POWER</vt:lpstr>
      <vt:lpstr>Benshi Performance (弁士: Japanese montreur d’images)</vt:lpstr>
      <vt:lpstr>Sawato Midori (澤登 翠) famous benshi who was honored “the Master of Sound” by Japan Audio Society in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136</cp:revision>
  <dcterms:created xsi:type="dcterms:W3CDTF">2010-12-29T21:54:42Z</dcterms:created>
  <dcterms:modified xsi:type="dcterms:W3CDTF">2021-02-24T18:15:16Z</dcterms:modified>
</cp:coreProperties>
</file>