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98" r:id="rId3"/>
    <p:sldId id="630" r:id="rId4"/>
    <p:sldId id="588" r:id="rId5"/>
    <p:sldId id="632" r:id="rId6"/>
    <p:sldId id="636" r:id="rId7"/>
    <p:sldId id="635" r:id="rId8"/>
    <p:sldId id="637" r:id="rId9"/>
    <p:sldId id="642" r:id="rId10"/>
    <p:sldId id="647" r:id="rId11"/>
    <p:sldId id="648" r:id="rId12"/>
    <p:sldId id="643" r:id="rId13"/>
    <p:sldId id="644" r:id="rId14"/>
    <p:sldId id="638" r:id="rId15"/>
    <p:sldId id="633" r:id="rId16"/>
    <p:sldId id="640" r:id="rId17"/>
    <p:sldId id="645" r:id="rId18"/>
    <p:sldId id="634" r:id="rId19"/>
    <p:sldId id="641" r:id="rId20"/>
    <p:sldId id="639" r:id="rId21"/>
    <p:sldId id="63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5"/>
    <p:restoredTop sz="94648"/>
  </p:normalViewPr>
  <p:slideViewPr>
    <p:cSldViewPr snapToGrid="0" snapToObjects="1">
      <p:cViewPr varScale="1">
        <p:scale>
          <a:sx n="117" d="100"/>
          <a:sy n="117" d="100"/>
        </p:scale>
        <p:origin x="75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3/13/21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dirty="0">
                <a:latin typeface="Arial"/>
                <a:cs typeface="Arial"/>
              </a:rPr>
              <a:t>Week 8: Noises of Protest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227" y="5802649"/>
            <a:ext cx="7523543" cy="1392836"/>
          </a:xfrm>
        </p:spPr>
        <p:txBody>
          <a:bodyPr>
            <a:normAutofit/>
          </a:bodyPr>
          <a:lstStyle/>
          <a:p>
            <a:r>
              <a:rPr lang="en-US" sz="2800" b="1" dirty="0" err="1">
                <a:latin typeface="Arial"/>
                <a:cs typeface="Arial"/>
              </a:rPr>
              <a:t>Russolo</a:t>
            </a:r>
            <a:r>
              <a:rPr lang="en-US" sz="2800" b="1" dirty="0">
                <a:latin typeface="Arial"/>
                <a:cs typeface="Arial"/>
              </a:rPr>
              <a:t> and his assistant Ugo </a:t>
            </a:r>
            <a:r>
              <a:rPr lang="en-US" sz="2800" b="1" dirty="0" err="1">
                <a:latin typeface="Arial"/>
                <a:cs typeface="Arial"/>
              </a:rPr>
              <a:t>Piatti</a:t>
            </a:r>
            <a:r>
              <a:rPr lang="en-US" sz="2800" b="1" dirty="0">
                <a:latin typeface="Arial"/>
                <a:cs typeface="Arial"/>
              </a:rPr>
              <a:t> with the </a:t>
            </a:r>
            <a:r>
              <a:rPr lang="en-US" sz="2800" b="1" i="1" dirty="0" err="1">
                <a:latin typeface="Arial"/>
                <a:cs typeface="Arial"/>
              </a:rPr>
              <a:t>intonarumori</a:t>
            </a:r>
            <a:r>
              <a:rPr lang="en-US" sz="2800" b="1" dirty="0">
                <a:latin typeface="Arial"/>
                <a:cs typeface="Arial"/>
              </a:rPr>
              <a:t>, 1913 </a:t>
            </a:r>
          </a:p>
          <a:p>
            <a:endParaRPr lang="en-US" dirty="0">
              <a:latin typeface="Arial"/>
              <a:cs typeface="Arial"/>
            </a:endParaRPr>
          </a:p>
        </p:txBody>
      </p:sp>
      <p:pic>
        <p:nvPicPr>
          <p:cNvPr id="5" name="Picture 4" descr="A picture containing text, indoor&#10;&#10;Description automatically generated">
            <a:extLst>
              <a:ext uri="{FF2B5EF4-FFF2-40B4-BE49-F238E27FC236}">
                <a16:creationId xmlns:a16="http://schemas.microsoft.com/office/drawing/2014/main" id="{90805DAF-D59C-244D-BDD4-873D9A4A73EF}"/>
              </a:ext>
            </a:extLst>
          </p:cNvPr>
          <p:cNvPicPr>
            <a:picLocks noChangeAspect="1"/>
          </p:cNvPicPr>
          <p:nvPr/>
        </p:nvPicPr>
        <p:blipFill>
          <a:blip r:embed="rId2"/>
          <a:stretch>
            <a:fillRect/>
          </a:stretch>
        </p:blipFill>
        <p:spPr>
          <a:xfrm>
            <a:off x="1149348" y="490036"/>
            <a:ext cx="6845300" cy="5181600"/>
          </a:xfrm>
          <a:prstGeom prst="rect">
            <a:avLst/>
          </a:prstGeom>
        </p:spPr>
      </p:pic>
    </p:spTree>
    <p:extLst>
      <p:ext uri="{BB962C8B-B14F-4D97-AF65-F5344CB8AC3E}">
        <p14:creationId xmlns:p14="http://schemas.microsoft.com/office/powerpoint/2010/main" val="77695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226" y="5748221"/>
            <a:ext cx="7523543" cy="1392836"/>
          </a:xfrm>
        </p:spPr>
        <p:txBody>
          <a:bodyPr>
            <a:normAutofit/>
          </a:bodyPr>
          <a:lstStyle/>
          <a:p>
            <a:r>
              <a:rPr lang="en-US" sz="2800" b="1" dirty="0">
                <a:latin typeface="Arial"/>
                <a:cs typeface="Arial"/>
              </a:rPr>
              <a:t>Diagram for one of </a:t>
            </a:r>
            <a:r>
              <a:rPr lang="en-US" sz="2800" b="1" dirty="0" err="1">
                <a:latin typeface="Arial"/>
                <a:cs typeface="Arial"/>
              </a:rPr>
              <a:t>Russolo’s</a:t>
            </a:r>
            <a:r>
              <a:rPr lang="en-US" sz="2800" b="1" dirty="0">
                <a:latin typeface="Arial"/>
                <a:cs typeface="Arial"/>
              </a:rPr>
              <a:t> noise instruments called the </a:t>
            </a:r>
            <a:r>
              <a:rPr lang="en-US" sz="2800" b="1" dirty="0" err="1">
                <a:latin typeface="Arial"/>
                <a:cs typeface="Arial"/>
              </a:rPr>
              <a:t>Scoppiatore</a:t>
            </a:r>
            <a:endParaRPr lang="en-US" sz="2800" b="1" dirty="0">
              <a:latin typeface="Arial"/>
              <a:cs typeface="Arial"/>
            </a:endParaRPr>
          </a:p>
          <a:p>
            <a:endParaRPr lang="en-US" dirty="0">
              <a:latin typeface="Arial"/>
              <a:cs typeface="Arial"/>
            </a:endParaRPr>
          </a:p>
        </p:txBody>
      </p:sp>
      <p:pic>
        <p:nvPicPr>
          <p:cNvPr id="4" name="Picture 3" descr="Diagram, engineering drawing&#10;&#10;Description automatically generated">
            <a:extLst>
              <a:ext uri="{FF2B5EF4-FFF2-40B4-BE49-F238E27FC236}">
                <a16:creationId xmlns:a16="http://schemas.microsoft.com/office/drawing/2014/main" id="{6090E023-06AD-B54F-879F-4FA60406994A}"/>
              </a:ext>
            </a:extLst>
          </p:cNvPr>
          <p:cNvPicPr>
            <a:picLocks noChangeAspect="1"/>
          </p:cNvPicPr>
          <p:nvPr/>
        </p:nvPicPr>
        <p:blipFill>
          <a:blip r:embed="rId2"/>
          <a:stretch>
            <a:fillRect/>
          </a:stretch>
        </p:blipFill>
        <p:spPr>
          <a:xfrm>
            <a:off x="1020095" y="490036"/>
            <a:ext cx="7103806" cy="5181600"/>
          </a:xfrm>
          <a:prstGeom prst="rect">
            <a:avLst/>
          </a:prstGeom>
        </p:spPr>
      </p:pic>
    </p:spTree>
    <p:extLst>
      <p:ext uri="{BB962C8B-B14F-4D97-AF65-F5344CB8AC3E}">
        <p14:creationId xmlns:p14="http://schemas.microsoft.com/office/powerpoint/2010/main" val="255527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92500"/>
          </a:bodyPr>
          <a:lstStyle/>
          <a:p>
            <a:pPr marL="0" lvl="0" indent="0">
              <a:buNone/>
            </a:pPr>
            <a:r>
              <a:rPr lang="en-US" b="1" dirty="0">
                <a:latin typeface="Arial" panose="020B0604020202020204" pitchFamily="34" charset="0"/>
                <a:cs typeface="Arial" panose="020B0604020202020204" pitchFamily="34" charset="0"/>
              </a:rPr>
              <a:t>Noise:</a:t>
            </a:r>
          </a:p>
          <a:p>
            <a:pPr marL="0" lvl="0" indent="0">
              <a:buNone/>
            </a:pPr>
            <a:endParaRPr lang="en-US" sz="28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“…the art of war in the art of noise” (Steve Goodman on </a:t>
            </a:r>
            <a:r>
              <a:rPr lang="en-US" sz="3000" dirty="0" err="1">
                <a:latin typeface="Arial" panose="020B0604020202020204" pitchFamily="34" charset="0"/>
                <a:cs typeface="Arial" panose="020B0604020202020204" pitchFamily="34" charset="0"/>
              </a:rPr>
              <a:t>Russolo</a:t>
            </a:r>
            <a:r>
              <a:rPr lang="en-US" sz="30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3000" dirty="0" err="1">
                <a:latin typeface="Arial" panose="020B0604020202020204" pitchFamily="34" charset="0"/>
                <a:cs typeface="Arial" panose="020B0604020202020204" pitchFamily="34" charset="0"/>
              </a:rPr>
              <a:t>Attali</a:t>
            </a:r>
            <a:r>
              <a:rPr lang="en-US" sz="3000" dirty="0">
                <a:latin typeface="Arial" panose="020B0604020202020204" pitchFamily="34" charset="0"/>
                <a:cs typeface="Arial" panose="020B0604020202020204" pitchFamily="34" charset="0"/>
              </a:rPr>
              <a:t>: “…</a:t>
            </a:r>
            <a:r>
              <a:rPr lang="en-US" sz="3000" i="1" dirty="0">
                <a:latin typeface="Arial" panose="020B0604020202020204" pitchFamily="34" charset="0"/>
                <a:cs typeface="Arial" panose="020B0604020202020204" pitchFamily="34" charset="0"/>
              </a:rPr>
              <a:t>noise is violence</a:t>
            </a:r>
            <a:r>
              <a:rPr lang="en-US" sz="3000" dirty="0">
                <a:latin typeface="Arial" panose="020B0604020202020204" pitchFamily="34" charset="0"/>
                <a:cs typeface="Arial" panose="020B0604020202020204" pitchFamily="34" charset="0"/>
              </a:rPr>
              <a:t>: it disturbs. To make noise is to interrupt a transmission, to disconnect, to kill. It is a simulacrum of murder… [And] </a:t>
            </a:r>
            <a:r>
              <a:rPr lang="en-US" sz="3000" i="1" dirty="0">
                <a:latin typeface="Arial" panose="020B0604020202020204" pitchFamily="34" charset="0"/>
                <a:cs typeface="Arial" panose="020B0604020202020204" pitchFamily="34" charset="0"/>
              </a:rPr>
              <a:t>music is a channelization of noise</a:t>
            </a:r>
            <a:r>
              <a:rPr lang="en-US" sz="3000" dirty="0">
                <a:latin typeface="Arial" panose="020B0604020202020204" pitchFamily="34" charset="0"/>
                <a:cs typeface="Arial" panose="020B0604020202020204" pitchFamily="34" charset="0"/>
              </a:rPr>
              <a:t>, and therefore a simulacrum of the sacrifice. It is thus a sublimation, an exacerbation of the imaginary, at the same time as the creation of social order and political integration. </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Noise</a:t>
            </a:r>
            <a:r>
              <a:rPr lang="en-US" sz="2800" dirty="0">
                <a:latin typeface="Arial" panose="020B0604020202020204" pitchFamily="34" charset="0"/>
                <a:cs typeface="Arial" panose="020B0604020202020204" pitchFamily="34" charset="0"/>
              </a:rPr>
              <a:t>, p. 26)</a:t>
            </a:r>
            <a:r>
              <a:rPr lang="en-US" sz="2800" baseline="300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96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92500"/>
          </a:bodyPr>
          <a:lstStyle/>
          <a:p>
            <a:pPr marL="0" lvl="0" indent="0">
              <a:buNone/>
            </a:pPr>
            <a:r>
              <a:rPr lang="en-US" b="1" dirty="0">
                <a:latin typeface="Arial" panose="020B0604020202020204" pitchFamily="34" charset="0"/>
                <a:cs typeface="Arial" panose="020B0604020202020204" pitchFamily="34" charset="0"/>
              </a:rPr>
              <a:t>Noise:</a:t>
            </a:r>
          </a:p>
          <a:p>
            <a:pPr marL="0" lvl="0" indent="0">
              <a:buNone/>
            </a:pPr>
            <a:endParaRPr lang="en-US" sz="28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“…the art of war in the art of noise” (Steve Goodman on </a:t>
            </a:r>
            <a:r>
              <a:rPr lang="en-US" sz="3000" dirty="0" err="1">
                <a:latin typeface="Arial" panose="020B0604020202020204" pitchFamily="34" charset="0"/>
                <a:cs typeface="Arial" panose="020B0604020202020204" pitchFamily="34" charset="0"/>
              </a:rPr>
              <a:t>Russolo</a:t>
            </a:r>
            <a:r>
              <a:rPr lang="en-US" sz="30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3000" dirty="0" err="1">
                <a:latin typeface="Arial" panose="020B0604020202020204" pitchFamily="34" charset="0"/>
                <a:cs typeface="Arial" panose="020B0604020202020204" pitchFamily="34" charset="0"/>
              </a:rPr>
              <a:t>Attali</a:t>
            </a:r>
            <a:r>
              <a:rPr lang="en-US" sz="3000" dirty="0">
                <a:latin typeface="Arial" panose="020B0604020202020204" pitchFamily="34" charset="0"/>
                <a:cs typeface="Arial" panose="020B0604020202020204" pitchFamily="34" charset="0"/>
              </a:rPr>
              <a:t>: “…</a:t>
            </a:r>
            <a:r>
              <a:rPr lang="en-US" sz="3000" i="1" dirty="0">
                <a:solidFill>
                  <a:srgbClr val="FFFF00"/>
                </a:solidFill>
                <a:latin typeface="Arial" panose="020B0604020202020204" pitchFamily="34" charset="0"/>
                <a:cs typeface="Arial" panose="020B0604020202020204" pitchFamily="34" charset="0"/>
              </a:rPr>
              <a:t>noise is violence</a:t>
            </a:r>
            <a:r>
              <a:rPr lang="en-US" sz="3000" dirty="0">
                <a:latin typeface="Arial" panose="020B0604020202020204" pitchFamily="34" charset="0"/>
                <a:cs typeface="Arial" panose="020B0604020202020204" pitchFamily="34" charset="0"/>
              </a:rPr>
              <a:t>: it disturbs. To make noise is to interrupt a transmission, to disconnect, to kill. </a:t>
            </a:r>
            <a:r>
              <a:rPr lang="en-US" sz="3000" dirty="0">
                <a:solidFill>
                  <a:srgbClr val="FFFF00"/>
                </a:solidFill>
                <a:latin typeface="Arial" panose="020B0604020202020204" pitchFamily="34" charset="0"/>
                <a:cs typeface="Arial" panose="020B0604020202020204" pitchFamily="34" charset="0"/>
              </a:rPr>
              <a:t>It is a simulacrum of murder</a:t>
            </a:r>
            <a:r>
              <a:rPr lang="en-US" sz="3000" dirty="0">
                <a:latin typeface="Arial" panose="020B0604020202020204" pitchFamily="34" charset="0"/>
                <a:cs typeface="Arial" panose="020B0604020202020204" pitchFamily="34" charset="0"/>
              </a:rPr>
              <a:t>… [And] </a:t>
            </a:r>
            <a:r>
              <a:rPr lang="en-US" sz="3000" i="1" dirty="0">
                <a:solidFill>
                  <a:srgbClr val="FFFF00"/>
                </a:solidFill>
                <a:latin typeface="Arial" panose="020B0604020202020204" pitchFamily="34" charset="0"/>
                <a:cs typeface="Arial" panose="020B0604020202020204" pitchFamily="34" charset="0"/>
              </a:rPr>
              <a:t>music is a channelization of noise</a:t>
            </a:r>
            <a:r>
              <a:rPr lang="en-US" sz="3000" dirty="0">
                <a:solidFill>
                  <a:srgbClr val="FFFF00"/>
                </a:solidFill>
                <a:latin typeface="Arial" panose="020B0604020202020204" pitchFamily="34" charset="0"/>
                <a:cs typeface="Arial" panose="020B0604020202020204" pitchFamily="34" charset="0"/>
              </a:rPr>
              <a:t>, and therefore a simulacrum of the sacrifice</a:t>
            </a:r>
            <a:r>
              <a:rPr lang="en-US" sz="3000" dirty="0">
                <a:latin typeface="Arial" panose="020B0604020202020204" pitchFamily="34" charset="0"/>
                <a:cs typeface="Arial" panose="020B0604020202020204" pitchFamily="34" charset="0"/>
              </a:rPr>
              <a:t>. It is thus a sublimation, an exacerbation of the imaginary, at the same time as the creation of social order and political integration. </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Noise</a:t>
            </a:r>
            <a:r>
              <a:rPr lang="en-US" sz="2800" dirty="0">
                <a:latin typeface="Arial" panose="020B0604020202020204" pitchFamily="34" charset="0"/>
                <a:cs typeface="Arial" panose="020B0604020202020204" pitchFamily="34" charset="0"/>
              </a:rPr>
              <a:t>, p. 26)</a:t>
            </a:r>
            <a:r>
              <a:rPr lang="en-US" sz="2800" baseline="300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79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Noise as matter: resistance, subsistence, co-existence, persistence, and </a:t>
            </a:r>
            <a:r>
              <a:rPr lang="en-US" sz="2800" dirty="0" err="1">
                <a:latin typeface="Arial" panose="020B0604020202020204" pitchFamily="34" charset="0"/>
                <a:cs typeface="Arial" panose="020B0604020202020204" pitchFamily="34" charset="0"/>
              </a:rPr>
              <a:t>obsistance</a:t>
            </a:r>
            <a:r>
              <a:rPr lang="en-US" sz="2800" dirty="0">
                <a:latin typeface="Arial" panose="020B0604020202020204" pitchFamily="34" charset="0"/>
                <a:cs typeface="Arial" panose="020B0604020202020204" pitchFamily="34" charset="0"/>
              </a:rPr>
              <a:t> (Greg </a:t>
            </a:r>
            <a:r>
              <a:rPr lang="en-US" sz="2800" dirty="0" err="1">
                <a:latin typeface="Arial" panose="020B0604020202020204" pitchFamily="34" charset="0"/>
                <a:cs typeface="Arial" panose="020B0604020202020204" pitchFamily="34" charset="0"/>
              </a:rPr>
              <a:t>Hainge</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”Universal opposite” (David Novak)</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the relationship between noise, error and innovation is frequently gendered as well as racialized.” (Marie Thompson)</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62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36753"/>
            <a:ext cx="8229601" cy="5184494"/>
          </a:xfrm>
        </p:spPr>
        <p:txBody>
          <a:bodyPr>
            <a:normAutofit fontScale="92500" lnSpcReduction="10000"/>
          </a:bodyPr>
          <a:lstStyle/>
          <a:p>
            <a:pPr marL="0" indent="0">
              <a:buNone/>
            </a:pPr>
            <a:r>
              <a:rPr lang="en-US" sz="3000" dirty="0">
                <a:latin typeface="Arial" panose="020B0604020202020204" pitchFamily="34" charset="0"/>
                <a:cs typeface="Arial" panose="020B0604020202020204" pitchFamily="34" charset="0"/>
              </a:rPr>
              <a:t>“Noise is both obvious and evasive. It is something that many of us regularly encounter and yet, as is often claimed, remains stubbornly resistant to theorization. Noise slips between different disciplinary fields: it carries through the walls that separate science, acoustics, economics, politics, art, information theory and law. And what constitutes noise can vary considerably between these fields. It could be said, then, that noise is a ‘noisy’ concept: it is messy, complex, fleeting, fuzzy-edged and at times, infuriating.” </a:t>
            </a:r>
          </a:p>
          <a:p>
            <a:pPr marL="0" indent="0">
              <a:buNone/>
            </a:pPr>
            <a:r>
              <a:rPr lang="en-US" sz="3000" dirty="0">
                <a:latin typeface="Arial" panose="020B0604020202020204" pitchFamily="34" charset="0"/>
                <a:cs typeface="Arial" panose="020B0604020202020204" pitchFamily="34" charset="0"/>
              </a:rPr>
              <a:t>(Marie Thompson, </a:t>
            </a:r>
            <a:r>
              <a:rPr lang="en-US" sz="3000" i="1" dirty="0">
                <a:latin typeface="Arial" panose="020B0604020202020204" pitchFamily="34" charset="0"/>
                <a:cs typeface="Arial" panose="020B0604020202020204" pitchFamily="34" charset="0"/>
              </a:rPr>
              <a:t>Beyond Unwanted Sound</a:t>
            </a:r>
            <a:r>
              <a:rPr lang="en-US" sz="3000" dirty="0">
                <a:latin typeface="Arial" panose="020B0604020202020204" pitchFamily="34" charset="0"/>
                <a:cs typeface="Arial" panose="020B0604020202020204" pitchFamily="34" charset="0"/>
              </a:rPr>
              <a:t>, pp. 1-2)</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81165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36753"/>
            <a:ext cx="8229601" cy="5184494"/>
          </a:xfrm>
        </p:spPr>
        <p:txBody>
          <a:bodyPr>
            <a:normAutofit fontScale="92500" lnSpcReduction="10000"/>
          </a:bodyPr>
          <a:lstStyle/>
          <a:p>
            <a:pPr marL="0" indent="0">
              <a:buNone/>
            </a:pPr>
            <a:r>
              <a:rPr lang="en-US" sz="3000" dirty="0">
                <a:latin typeface="Arial" panose="020B0604020202020204" pitchFamily="34" charset="0"/>
                <a:cs typeface="Arial" panose="020B0604020202020204" pitchFamily="34" charset="0"/>
              </a:rPr>
              <a:t>“Noise is </a:t>
            </a:r>
            <a:r>
              <a:rPr lang="en-US" sz="3000" dirty="0">
                <a:solidFill>
                  <a:srgbClr val="FFFF00"/>
                </a:solidFill>
                <a:latin typeface="Arial" panose="020B0604020202020204" pitchFamily="34" charset="0"/>
                <a:cs typeface="Arial" panose="020B0604020202020204" pitchFamily="34" charset="0"/>
              </a:rPr>
              <a:t>both obvious and evasive</a:t>
            </a:r>
            <a:r>
              <a:rPr lang="en-US" sz="3000" dirty="0">
                <a:latin typeface="Arial" panose="020B0604020202020204" pitchFamily="34" charset="0"/>
                <a:cs typeface="Arial" panose="020B0604020202020204" pitchFamily="34" charset="0"/>
              </a:rPr>
              <a:t>. It is something that many of us regularly encounter and yet, as is often claimed, remains stubbornly </a:t>
            </a:r>
            <a:r>
              <a:rPr lang="en-US" sz="3000" dirty="0">
                <a:solidFill>
                  <a:srgbClr val="FFFF00"/>
                </a:solidFill>
                <a:latin typeface="Arial" panose="020B0604020202020204" pitchFamily="34" charset="0"/>
                <a:cs typeface="Arial" panose="020B0604020202020204" pitchFamily="34" charset="0"/>
              </a:rPr>
              <a:t>resistant to theorization</a:t>
            </a:r>
            <a:r>
              <a:rPr lang="en-US" sz="3000" dirty="0">
                <a:latin typeface="Arial" panose="020B0604020202020204" pitchFamily="34" charset="0"/>
                <a:cs typeface="Arial" panose="020B0604020202020204" pitchFamily="34" charset="0"/>
              </a:rPr>
              <a:t>. Noise slips between different disciplinary fields: it carries through the walls that separate science, acoustics, economics, politics, art, information theory and law. And what constitutes noise can vary considerably between these fields. It could be said, then, that </a:t>
            </a:r>
            <a:r>
              <a:rPr lang="en-US" sz="3000" dirty="0">
                <a:solidFill>
                  <a:srgbClr val="FFFF00"/>
                </a:solidFill>
                <a:latin typeface="Arial" panose="020B0604020202020204" pitchFamily="34" charset="0"/>
                <a:cs typeface="Arial" panose="020B0604020202020204" pitchFamily="34" charset="0"/>
              </a:rPr>
              <a:t>noise is a ‘noisy’ concept</a:t>
            </a:r>
            <a:r>
              <a:rPr lang="en-US" sz="3000" dirty="0">
                <a:latin typeface="Arial" panose="020B0604020202020204" pitchFamily="34" charset="0"/>
                <a:cs typeface="Arial" panose="020B0604020202020204" pitchFamily="34" charset="0"/>
              </a:rPr>
              <a:t>: it is </a:t>
            </a:r>
            <a:r>
              <a:rPr lang="en-US" sz="3000" dirty="0">
                <a:solidFill>
                  <a:srgbClr val="FFFF00"/>
                </a:solidFill>
                <a:latin typeface="Arial" panose="020B0604020202020204" pitchFamily="34" charset="0"/>
                <a:cs typeface="Arial" panose="020B0604020202020204" pitchFamily="34" charset="0"/>
              </a:rPr>
              <a:t>messy, complex, fleeting, fuzzy-edged and at times, infuriating</a:t>
            </a:r>
            <a:r>
              <a:rPr lang="en-US" sz="3000" dirty="0">
                <a:latin typeface="Arial" panose="020B0604020202020204" pitchFamily="34" charset="0"/>
                <a:cs typeface="Arial" panose="020B0604020202020204" pitchFamily="34" charset="0"/>
              </a:rPr>
              <a:t>.” </a:t>
            </a:r>
          </a:p>
          <a:p>
            <a:pPr marL="0" indent="0">
              <a:buNone/>
            </a:pPr>
            <a:r>
              <a:rPr lang="en-US" sz="3000" dirty="0">
                <a:latin typeface="Arial" panose="020B0604020202020204" pitchFamily="34" charset="0"/>
                <a:cs typeface="Arial" panose="020B0604020202020204" pitchFamily="34" charset="0"/>
              </a:rPr>
              <a:t>(Marie Thompson, </a:t>
            </a:r>
            <a:r>
              <a:rPr lang="en-US" sz="3000" i="1" dirty="0">
                <a:latin typeface="Arial" panose="020B0604020202020204" pitchFamily="34" charset="0"/>
                <a:cs typeface="Arial" panose="020B0604020202020204" pitchFamily="34" charset="0"/>
              </a:rPr>
              <a:t>Beyond Unwanted Sound</a:t>
            </a:r>
            <a:r>
              <a:rPr lang="en-US" sz="3000" dirty="0">
                <a:latin typeface="Arial" panose="020B0604020202020204" pitchFamily="34" charset="0"/>
                <a:cs typeface="Arial" panose="020B0604020202020204" pitchFamily="34" charset="0"/>
              </a:rPr>
              <a:t>, pp. 1-2)</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85388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 in American History: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Colonial America: Africans and Native Americans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Antebellum South: slave and masters’ relationship to noise and silence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Postbellum (Reconstruction): KKK, terrorism, “militaristic use of sound” (Mark Smith, </a:t>
            </a:r>
            <a:r>
              <a:rPr lang="en-US" sz="2800" i="1" dirty="0">
                <a:latin typeface="Arial" panose="020B0604020202020204" pitchFamily="34" charset="0"/>
                <a:cs typeface="Arial" panose="020B0604020202020204" pitchFamily="34" charset="0"/>
              </a:rPr>
              <a:t>Listening to Nineteenth-Century America</a:t>
            </a:r>
            <a:r>
              <a:rPr lang="en-US" sz="2800" dirty="0">
                <a:latin typeface="Arial" panose="020B0604020202020204" pitchFamily="34" charset="0"/>
                <a:cs typeface="Arial" panose="020B0604020202020204" pitchFamily="34" charset="0"/>
              </a:rPr>
              <a:t>, p. 224)</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13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087164"/>
            <a:ext cx="8229601" cy="5184494"/>
          </a:xfrm>
        </p:spPr>
        <p:txBody>
          <a:bodyPr>
            <a:normAutofit/>
          </a:bodyPr>
          <a:lstStyle/>
          <a:p>
            <a:pPr marL="0" indent="0">
              <a:buNone/>
            </a:pPr>
            <a:r>
              <a:rPr lang="en-US" sz="2800" dirty="0">
                <a:latin typeface="Arial" panose="020B0604020202020204" pitchFamily="34" charset="0"/>
                <a:cs typeface="Arial" panose="020B0604020202020204" pitchFamily="34" charset="0"/>
              </a:rPr>
              <a:t>“In a culture preoccupied with noise and efficiency, reverberation became just another form of noise, an unnecessary sound that was inefficient and best eliminated.” (Emily Thompson,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94)</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49247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Listen to excerpts from Billie Holiday’s 1959 performance of </a:t>
            </a:r>
            <a:r>
              <a:rPr lang="en-US" sz="2800" i="1" dirty="0">
                <a:latin typeface="Arial" charset="0"/>
                <a:ea typeface="Arial" charset="0"/>
                <a:cs typeface="Arial" charset="0"/>
              </a:rPr>
              <a:t>Strange Fruit </a:t>
            </a:r>
            <a:r>
              <a:rPr lang="en-US" sz="2800" dirty="0">
                <a:latin typeface="Arial" charset="0"/>
                <a:ea typeface="Arial" charset="0"/>
                <a:cs typeface="Arial" charset="0"/>
              </a:rPr>
              <a:t>and the soundtrack of </a:t>
            </a:r>
            <a:r>
              <a:rPr lang="en-US" sz="2800" i="1" dirty="0">
                <a:latin typeface="Arial" charset="0"/>
                <a:ea typeface="Arial" charset="0"/>
                <a:cs typeface="Arial" charset="0"/>
              </a:rPr>
              <a:t>Guitar Drag</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What kinds of noise(s) do these works produce?</a:t>
            </a:r>
          </a:p>
          <a:p>
            <a:endParaRPr lang="en-US" sz="2800" dirty="0">
              <a:latin typeface="Arial" charset="0"/>
              <a:ea typeface="Arial" charset="0"/>
              <a:cs typeface="Arial" charset="0"/>
            </a:endParaRPr>
          </a:p>
          <a:p>
            <a:r>
              <a:rPr lang="en-US" sz="2800" dirty="0">
                <a:latin typeface="Arial" charset="0"/>
                <a:ea typeface="Arial" charset="0"/>
                <a:cs typeface="Arial" charset="0"/>
              </a:rPr>
              <a:t>In what ways are these works themselves a form of noise?</a:t>
            </a:r>
          </a:p>
          <a:p>
            <a:endParaRPr lang="en-US" sz="2800" dirty="0">
              <a:latin typeface="Arial" charset="0"/>
              <a:ea typeface="Arial" charset="0"/>
              <a:cs typeface="Arial" charset="0"/>
            </a:endParaRPr>
          </a:p>
          <a:p>
            <a:r>
              <a:rPr lang="en-US" sz="2800" dirty="0">
                <a:latin typeface="Arial" charset="0"/>
                <a:ea typeface="Arial" charset="0"/>
                <a:cs typeface="Arial" charset="0"/>
              </a:rPr>
              <a:t>You are encouraged to think this through in a “noisy” critical framework!</a:t>
            </a:r>
          </a:p>
          <a:p>
            <a:endParaRPr lang="en-US" sz="2800"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370666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playing a guitar next to a person playing a guitar&#10;&#10;Description automatically generated with medium confidence">
            <a:extLst>
              <a:ext uri="{FF2B5EF4-FFF2-40B4-BE49-F238E27FC236}">
                <a16:creationId xmlns:a16="http://schemas.microsoft.com/office/drawing/2014/main" id="{4E5AEB84-A314-6A43-B82C-FA1B5881C3CF}"/>
              </a:ext>
            </a:extLst>
          </p:cNvPr>
          <p:cNvPicPr>
            <a:picLocks noChangeAspect="1"/>
          </p:cNvPicPr>
          <p:nvPr/>
        </p:nvPicPr>
        <p:blipFill rotWithShape="1">
          <a:blip r:embed="rId2"/>
          <a:srcRect r="1" b="23483"/>
          <a:stretch/>
        </p:blipFill>
        <p:spPr>
          <a:xfrm>
            <a:off x="3370077" y="243"/>
            <a:ext cx="5773923"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6" name="Picture 5" descr="A picture containing person, indoor, bowed instrument&#10;&#10;Description automatically generated">
            <a:extLst>
              <a:ext uri="{FF2B5EF4-FFF2-40B4-BE49-F238E27FC236}">
                <a16:creationId xmlns:a16="http://schemas.microsoft.com/office/drawing/2014/main" id="{545D3849-1FE7-F249-9AF1-0BEE9D8EE9A1}"/>
              </a:ext>
            </a:extLst>
          </p:cNvPr>
          <p:cNvPicPr>
            <a:picLocks noChangeAspect="1"/>
          </p:cNvPicPr>
          <p:nvPr/>
        </p:nvPicPr>
        <p:blipFill rotWithShape="1">
          <a:blip r:embed="rId3"/>
          <a:srcRect l="1809" r="10641" b="-4"/>
          <a:stretch/>
        </p:blipFill>
        <p:spPr>
          <a:xfrm>
            <a:off x="20" y="10"/>
            <a:ext cx="439482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6" name="Picture 15" descr="A person holding an umbrella&#10;&#10;Description automatically generated with medium confidence">
            <a:extLst>
              <a:ext uri="{FF2B5EF4-FFF2-40B4-BE49-F238E27FC236}">
                <a16:creationId xmlns:a16="http://schemas.microsoft.com/office/drawing/2014/main" id="{A170DD5F-2C11-F449-A003-55C9F311C870}"/>
              </a:ext>
            </a:extLst>
          </p:cNvPr>
          <p:cNvPicPr>
            <a:picLocks noChangeAspect="1"/>
          </p:cNvPicPr>
          <p:nvPr/>
        </p:nvPicPr>
        <p:blipFill rotWithShape="1">
          <a:blip r:embed="rId4"/>
          <a:srcRect l="6101" r="1604" b="2"/>
          <a:stretch/>
        </p:blipFill>
        <p:spPr>
          <a:xfrm>
            <a:off x="4762566" y="3511295"/>
            <a:ext cx="4381434"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0" name="Picture 9" descr="A group of people marching down a street holding signs&#10;&#10;Description automatically generated with low confidence">
            <a:extLst>
              <a:ext uri="{FF2B5EF4-FFF2-40B4-BE49-F238E27FC236}">
                <a16:creationId xmlns:a16="http://schemas.microsoft.com/office/drawing/2014/main" id="{7200F054-60AD-C948-8BD5-E7B1EEB434DA}"/>
              </a:ext>
            </a:extLst>
          </p:cNvPr>
          <p:cNvPicPr>
            <a:picLocks noChangeAspect="1"/>
          </p:cNvPicPr>
          <p:nvPr/>
        </p:nvPicPr>
        <p:blipFill rotWithShape="1">
          <a:blip r:embed="rId5"/>
          <a:srcRect l="2955" r="-2" b="-2"/>
          <a:stretch/>
        </p:blipFill>
        <p:spPr>
          <a:xfrm>
            <a:off x="20" y="3511295"/>
            <a:ext cx="5773903"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64402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68706"/>
            <a:ext cx="8229601" cy="5184494"/>
          </a:xfrm>
        </p:spPr>
        <p:txBody>
          <a:bodyPr>
            <a:normAutofit fontScale="77500" lnSpcReduction="20000"/>
          </a:bodyPr>
          <a:lstStyle/>
          <a:p>
            <a:pPr marL="0" indent="0">
              <a:buNone/>
            </a:pPr>
            <a:r>
              <a:rPr lang="en-US" sz="3600" dirty="0">
                <a:latin typeface="Arial" panose="020B0604020202020204" pitchFamily="34" charset="0"/>
                <a:cs typeface="Arial" panose="020B0604020202020204" pitchFamily="34" charset="0"/>
              </a:rPr>
              <a:t>“Extending the scope of Davis’s point, I further argue that neither </a:t>
            </a:r>
            <a:r>
              <a:rPr lang="en-US" sz="3600" i="1" dirty="0">
                <a:latin typeface="Arial" panose="020B0604020202020204" pitchFamily="34" charset="0"/>
                <a:cs typeface="Arial" panose="020B0604020202020204" pitchFamily="34" charset="0"/>
              </a:rPr>
              <a:t>Strange Fruit</a:t>
            </a:r>
            <a:r>
              <a:rPr lang="en-US" sz="3600" dirty="0">
                <a:latin typeface="Arial" panose="020B0604020202020204" pitchFamily="34" charset="0"/>
                <a:cs typeface="Arial" panose="020B0604020202020204" pitchFamily="34" charset="0"/>
              </a:rPr>
              <a:t> nor </a:t>
            </a:r>
            <a:r>
              <a:rPr lang="en-US" sz="3600" i="1" dirty="0">
                <a:latin typeface="Arial" panose="020B0604020202020204" pitchFamily="34" charset="0"/>
                <a:cs typeface="Arial" panose="020B0604020202020204" pitchFamily="34" charset="0"/>
              </a:rPr>
              <a:t>Guitar Drag</a:t>
            </a:r>
            <a:r>
              <a:rPr lang="en-US" sz="3600" dirty="0">
                <a:latin typeface="Arial" panose="020B0604020202020204" pitchFamily="34" charset="0"/>
                <a:cs typeface="Arial" panose="020B0604020202020204" pitchFamily="34" charset="0"/>
              </a:rPr>
              <a:t> should be considered anomalies within Holiday and Marclay’s respective oeuvres. Rather, like sound resonators that take subsonic vibrations and amplify them into a more audible volume, these works magnify cultural and racial politics in order for them to be heard in new ways. Intentionally or unintentionally, these works resound the issues of race, sexuality, politics, and social justice, bringing them to the forefront of Holiday and Marclay’s oeuvres.” (</a:t>
            </a:r>
            <a:r>
              <a:rPr lang="en-US" sz="3600" i="1" dirty="0">
                <a:latin typeface="Arial" panose="020B0604020202020204" pitchFamily="34" charset="0"/>
                <a:cs typeface="Arial" panose="020B0604020202020204" pitchFamily="34" charset="0"/>
              </a:rPr>
              <a:t>TINST</a:t>
            </a:r>
            <a:r>
              <a:rPr lang="en-US" sz="3600" dirty="0">
                <a:latin typeface="Arial" panose="020B0604020202020204" pitchFamily="34" charset="0"/>
                <a:cs typeface="Arial" panose="020B0604020202020204" pitchFamily="34" charset="0"/>
              </a:rPr>
              <a:t>, p. 90)</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5863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68706"/>
            <a:ext cx="8229601" cy="5184494"/>
          </a:xfrm>
        </p:spPr>
        <p:txBody>
          <a:bodyPr>
            <a:normAutofit fontScale="77500" lnSpcReduction="20000"/>
          </a:bodyPr>
          <a:lstStyle/>
          <a:p>
            <a:pPr marL="0" indent="0">
              <a:buNone/>
            </a:pPr>
            <a:r>
              <a:rPr lang="en-US" sz="3600" dirty="0">
                <a:latin typeface="Arial" panose="020B0604020202020204" pitchFamily="34" charset="0"/>
                <a:cs typeface="Arial" panose="020B0604020202020204" pitchFamily="34" charset="0"/>
              </a:rPr>
              <a:t>“Extending the scope of Davis’s point, I further argue that neither </a:t>
            </a:r>
            <a:r>
              <a:rPr lang="en-US" sz="3600" i="1" dirty="0">
                <a:latin typeface="Arial" panose="020B0604020202020204" pitchFamily="34" charset="0"/>
                <a:cs typeface="Arial" panose="020B0604020202020204" pitchFamily="34" charset="0"/>
              </a:rPr>
              <a:t>Strange Fruit</a:t>
            </a:r>
            <a:r>
              <a:rPr lang="en-US" sz="3600" dirty="0">
                <a:latin typeface="Arial" panose="020B0604020202020204" pitchFamily="34" charset="0"/>
                <a:cs typeface="Arial" panose="020B0604020202020204" pitchFamily="34" charset="0"/>
              </a:rPr>
              <a:t> nor </a:t>
            </a:r>
            <a:r>
              <a:rPr lang="en-US" sz="3600" i="1" dirty="0">
                <a:latin typeface="Arial" panose="020B0604020202020204" pitchFamily="34" charset="0"/>
                <a:cs typeface="Arial" panose="020B0604020202020204" pitchFamily="34" charset="0"/>
              </a:rPr>
              <a:t>Guitar Drag</a:t>
            </a:r>
            <a:r>
              <a:rPr lang="en-US" sz="3600" dirty="0">
                <a:latin typeface="Arial" panose="020B0604020202020204" pitchFamily="34" charset="0"/>
                <a:cs typeface="Arial" panose="020B0604020202020204" pitchFamily="34" charset="0"/>
              </a:rPr>
              <a:t> should be considered anomalies within Holiday and Marclay’s respective oeuvres. Rather, like </a:t>
            </a:r>
            <a:r>
              <a:rPr lang="en-US" sz="3600" dirty="0">
                <a:solidFill>
                  <a:srgbClr val="FFFF00"/>
                </a:solidFill>
                <a:latin typeface="Arial" panose="020B0604020202020204" pitchFamily="34" charset="0"/>
                <a:cs typeface="Arial" panose="020B0604020202020204" pitchFamily="34" charset="0"/>
              </a:rPr>
              <a:t>sound resonators </a:t>
            </a:r>
            <a:r>
              <a:rPr lang="en-US" sz="3600" dirty="0">
                <a:latin typeface="Arial" panose="020B0604020202020204" pitchFamily="34" charset="0"/>
                <a:cs typeface="Arial" panose="020B0604020202020204" pitchFamily="34" charset="0"/>
              </a:rPr>
              <a:t>that take subsonic vibrations and amplify them into a more audible volume, </a:t>
            </a:r>
            <a:r>
              <a:rPr lang="en-US" sz="3600" dirty="0">
                <a:solidFill>
                  <a:srgbClr val="FFFF00"/>
                </a:solidFill>
                <a:latin typeface="Arial" panose="020B0604020202020204" pitchFamily="34" charset="0"/>
                <a:cs typeface="Arial" panose="020B0604020202020204" pitchFamily="34" charset="0"/>
              </a:rPr>
              <a:t>these works magnify cultural and racial politics in order for them to be heard in new ways</a:t>
            </a:r>
            <a:r>
              <a:rPr lang="en-US" sz="3600" dirty="0">
                <a:latin typeface="Arial" panose="020B0604020202020204" pitchFamily="34" charset="0"/>
                <a:cs typeface="Arial" panose="020B0604020202020204" pitchFamily="34" charset="0"/>
              </a:rPr>
              <a:t>. Intentionally or unintentionally, these works resound the issues of race, sexuality, politics, and social justice, bringing them to the forefront of Holiday and Marclay’s oeuvres.” (</a:t>
            </a:r>
            <a:r>
              <a:rPr lang="en-US" sz="3600" i="1" dirty="0">
                <a:latin typeface="Arial" panose="020B0604020202020204" pitchFamily="34" charset="0"/>
                <a:cs typeface="Arial" panose="020B0604020202020204" pitchFamily="34" charset="0"/>
              </a:rPr>
              <a:t>TINST</a:t>
            </a:r>
            <a:r>
              <a:rPr lang="en-US" sz="3600" dirty="0">
                <a:latin typeface="Arial" panose="020B0604020202020204" pitchFamily="34" charset="0"/>
                <a:cs typeface="Arial" panose="020B0604020202020204" pitchFamily="34" charset="0"/>
              </a:rPr>
              <a:t>, p. 90)</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48523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227" y="5802649"/>
            <a:ext cx="7523543" cy="1392836"/>
          </a:xfrm>
        </p:spPr>
        <p:txBody>
          <a:bodyPr>
            <a:normAutofit/>
          </a:bodyPr>
          <a:lstStyle/>
          <a:p>
            <a:r>
              <a:rPr lang="en-US" sz="2800" b="1" dirty="0">
                <a:latin typeface="Arial"/>
                <a:cs typeface="Arial"/>
              </a:rPr>
              <a:t>Billie Holiday at the recording session, New York City, 1939</a:t>
            </a:r>
          </a:p>
          <a:p>
            <a:endParaRPr lang="en-US" dirty="0">
              <a:latin typeface="Arial"/>
              <a:cs typeface="Arial"/>
            </a:endParaRPr>
          </a:p>
        </p:txBody>
      </p:sp>
      <p:pic>
        <p:nvPicPr>
          <p:cNvPr id="4" name="Picture 3" descr="A person singing into a microphone&#10;&#10;Description automatically generated with medium confidence">
            <a:extLst>
              <a:ext uri="{FF2B5EF4-FFF2-40B4-BE49-F238E27FC236}">
                <a16:creationId xmlns:a16="http://schemas.microsoft.com/office/drawing/2014/main" id="{6282D22B-BC0F-2645-A3AE-7476A7872EBF}"/>
              </a:ext>
            </a:extLst>
          </p:cNvPr>
          <p:cNvPicPr>
            <a:picLocks noChangeAspect="1"/>
          </p:cNvPicPr>
          <p:nvPr/>
        </p:nvPicPr>
        <p:blipFill>
          <a:blip r:embed="rId2"/>
          <a:stretch>
            <a:fillRect/>
          </a:stretch>
        </p:blipFill>
        <p:spPr>
          <a:xfrm>
            <a:off x="1084382" y="453658"/>
            <a:ext cx="6975234" cy="5231425"/>
          </a:xfrm>
          <a:prstGeom prst="rect">
            <a:avLst/>
          </a:prstGeom>
        </p:spPr>
      </p:pic>
    </p:spTree>
    <p:extLst>
      <p:ext uri="{BB962C8B-B14F-4D97-AF65-F5344CB8AC3E}">
        <p14:creationId xmlns:p14="http://schemas.microsoft.com/office/powerpoint/2010/main" val="333583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77500" lnSpcReduction="20000"/>
          </a:bodyPr>
          <a:lstStyle/>
          <a:p>
            <a:pPr marL="0" lvl="0" indent="0">
              <a:buNone/>
            </a:pPr>
            <a:r>
              <a:rPr lang="en-US" sz="4100" b="1" dirty="0">
                <a:latin typeface="Arial" panose="020B0604020202020204" pitchFamily="34" charset="0"/>
                <a:cs typeface="Arial" panose="020B0604020202020204" pitchFamily="34" charset="0"/>
              </a:rPr>
              <a:t>Listening to </a:t>
            </a:r>
            <a:r>
              <a:rPr lang="en-US" sz="4100" b="1" i="1" dirty="0">
                <a:latin typeface="Arial" panose="020B0604020202020204" pitchFamily="34" charset="0"/>
                <a:cs typeface="Arial" panose="020B0604020202020204" pitchFamily="34" charset="0"/>
              </a:rPr>
              <a:t>Strange Fruit</a:t>
            </a:r>
            <a:r>
              <a:rPr lang="en-US" sz="4100" b="1" dirty="0">
                <a:latin typeface="Arial" panose="020B0604020202020204" pitchFamily="34" charset="0"/>
                <a:cs typeface="Arial" panose="020B0604020202020204" pitchFamily="34" charset="0"/>
              </a:rPr>
              <a:t>:</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According to Holiday, the song “has a way of separating the straight people from the squares and cripples” (quoted in </a:t>
            </a:r>
            <a:r>
              <a:rPr lang="en-US" sz="3600" i="1" dirty="0">
                <a:latin typeface="Arial" panose="020B0604020202020204" pitchFamily="34" charset="0"/>
                <a:cs typeface="Arial" panose="020B0604020202020204" pitchFamily="34" charset="0"/>
              </a:rPr>
              <a:t>TINST</a:t>
            </a:r>
            <a:r>
              <a:rPr lang="en-US" sz="3600" dirty="0">
                <a:latin typeface="Arial" panose="020B0604020202020204" pitchFamily="34" charset="0"/>
                <a:cs typeface="Arial" panose="020B0604020202020204" pitchFamily="34" charset="0"/>
              </a:rPr>
              <a:t>, p. 89)</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It “brought previously unexplored dimensions of race, violence, and, implicitly, sexuality into the nightclub and concert hall…” “prick the collective conscience of her listeners.” (Davis quoted in </a:t>
            </a:r>
            <a:r>
              <a:rPr lang="en-US" sz="3600" i="1" dirty="0">
                <a:latin typeface="Arial" panose="020B0604020202020204" pitchFamily="34" charset="0"/>
                <a:cs typeface="Arial" panose="020B0604020202020204" pitchFamily="34" charset="0"/>
              </a:rPr>
              <a:t>TINST</a:t>
            </a:r>
            <a:r>
              <a:rPr lang="en-US" sz="3600" dirty="0">
                <a:latin typeface="Arial" panose="020B0604020202020204" pitchFamily="34" charset="0"/>
                <a:cs typeface="Arial" panose="020B0604020202020204" pitchFamily="34" charset="0"/>
              </a:rPr>
              <a:t>, p. 89)</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The “grain” (Barthes) of Holiday’s voice, her performance of the song</a:t>
            </a:r>
            <a:endParaRPr lang="en-US" sz="33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86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a:t>
            </a: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9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 / Music</a:t>
            </a: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18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 Music</a:t>
            </a: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79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a:t>
            </a:r>
          </a:p>
          <a:p>
            <a:pPr marL="0" lvl="0" indent="0">
              <a:buNone/>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a:latin typeface="Arial" panose="020B0604020202020204" pitchFamily="34" charset="0"/>
                <a:cs typeface="Arial" panose="020B0604020202020204" pitchFamily="34" charset="0"/>
              </a:rPr>
              <a:t>“The Art of Noises: A Futurist Manifesto” (Luigi </a:t>
            </a:r>
            <a:r>
              <a:rPr lang="en-US" sz="2800" dirty="0" err="1">
                <a:latin typeface="Arial" panose="020B0604020202020204" pitchFamily="34" charset="0"/>
                <a:cs typeface="Arial" panose="020B0604020202020204" pitchFamily="34" charset="0"/>
              </a:rPr>
              <a:t>Russolo</a:t>
            </a:r>
            <a:r>
              <a:rPr lang="en-US" sz="2800" dirty="0">
                <a:latin typeface="Arial" panose="020B0604020202020204" pitchFamily="34" charset="0"/>
                <a:cs typeface="Arial" panose="020B0604020202020204" pitchFamily="34" charset="0"/>
              </a:rPr>
              <a:t>)</a:t>
            </a: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i="1" dirty="0">
                <a:latin typeface="Arial" panose="020B0604020202020204" pitchFamily="34" charset="0"/>
                <a:cs typeface="Arial" panose="020B0604020202020204" pitchFamily="34" charset="0"/>
              </a:rPr>
              <a:t>Noise: The Political Economy of Music </a:t>
            </a:r>
            <a:r>
              <a:rPr lang="en-US" sz="2800" dirty="0">
                <a:latin typeface="Arial" panose="020B0604020202020204" pitchFamily="34" charset="0"/>
                <a:cs typeface="Arial" panose="020B0604020202020204" pitchFamily="34" charset="0"/>
              </a:rPr>
              <a:t>(Jacques </a:t>
            </a:r>
            <a:r>
              <a:rPr lang="en-US" sz="2800" dirty="0" err="1">
                <a:latin typeface="Arial" panose="020B0604020202020204" pitchFamily="34" charset="0"/>
                <a:cs typeface="Arial" panose="020B0604020202020204" pitchFamily="34" charset="0"/>
              </a:rPr>
              <a:t>Attali</a:t>
            </a:r>
            <a:r>
              <a:rPr lang="en-US" sz="2800" dirty="0">
                <a:latin typeface="Arial" panose="020B0604020202020204" pitchFamily="34" charset="0"/>
                <a:cs typeface="Arial" panose="020B0604020202020204" pitchFamily="34" charset="0"/>
              </a:rPr>
              <a:t>)</a:t>
            </a: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41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Noise:</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Noise music and the </a:t>
            </a:r>
            <a:r>
              <a:rPr lang="en-US" sz="2800" i="1" dirty="0" err="1">
                <a:latin typeface="Arial" panose="020B0604020202020204" pitchFamily="34" charset="0"/>
                <a:cs typeface="Arial" panose="020B0604020202020204" pitchFamily="34" charset="0"/>
              </a:rPr>
              <a:t>intonarumori</a:t>
            </a:r>
            <a:endParaRPr lang="en-US" sz="2800" i="1"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Attali</a:t>
            </a:r>
            <a:r>
              <a:rPr lang="en-US" sz="2800" dirty="0">
                <a:latin typeface="Arial" panose="020B0604020202020204" pitchFamily="34" charset="0"/>
                <a:cs typeface="Arial" panose="020B0604020202020204" pitchFamily="34" charset="0"/>
              </a:rPr>
              <a:t>: “the </a:t>
            </a:r>
            <a:r>
              <a:rPr lang="en-US" sz="2800" i="1" dirty="0">
                <a:latin typeface="Arial" panose="020B0604020202020204" pitchFamily="34" charset="0"/>
                <a:cs typeface="Arial" panose="020B0604020202020204" pitchFamily="34" charset="0"/>
              </a:rPr>
              <a:t>political organization of the twentieth century is rooted in the political thought of the nineteenth, the latter is almost entirely present in embryonic form in the music of the eighteenth century</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Noise</a:t>
            </a:r>
            <a:r>
              <a:rPr lang="en-US" sz="2800" dirty="0">
                <a:latin typeface="Arial" panose="020B0604020202020204" pitchFamily="34" charset="0"/>
                <a:cs typeface="Arial" panose="020B0604020202020204" pitchFamily="34" charset="0"/>
              </a:rPr>
              <a:t>, p. 4)</a:t>
            </a:r>
            <a:r>
              <a:rPr lang="en-US" sz="2800" baseline="300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355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5023</TotalTime>
  <Words>1060</Words>
  <Application>Microsoft Macintosh PowerPoint</Application>
  <PresentationFormat>On-screen Show (4:3)</PresentationFormat>
  <Paragraphs>93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SOUND, ART, &amp;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179</cp:revision>
  <dcterms:created xsi:type="dcterms:W3CDTF">2010-12-29T21:54:42Z</dcterms:created>
  <dcterms:modified xsi:type="dcterms:W3CDTF">2021-03-14T00:09:14Z</dcterms:modified>
</cp:coreProperties>
</file>