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630" r:id="rId3"/>
    <p:sldId id="588" r:id="rId4"/>
    <p:sldId id="599" r:id="rId5"/>
    <p:sldId id="637" r:id="rId6"/>
    <p:sldId id="621" r:id="rId7"/>
    <p:sldId id="636" r:id="rId8"/>
    <p:sldId id="646" r:id="rId9"/>
    <p:sldId id="647" r:id="rId10"/>
    <p:sldId id="648" r:id="rId11"/>
    <p:sldId id="651" r:id="rId12"/>
    <p:sldId id="653" r:id="rId13"/>
    <p:sldId id="649" r:id="rId14"/>
    <p:sldId id="652" r:id="rId15"/>
    <p:sldId id="654" r:id="rId16"/>
    <p:sldId id="655" r:id="rId17"/>
    <p:sldId id="656" r:id="rId18"/>
    <p:sldId id="632" r:id="rId19"/>
    <p:sldId id="657" r:id="rId20"/>
    <p:sldId id="305" r:id="rId21"/>
    <p:sldId id="658" r:id="rId22"/>
    <p:sldId id="604" r:id="rId23"/>
    <p:sldId id="659" r:id="rId24"/>
    <p:sldId id="660" r:id="rId25"/>
    <p:sldId id="641" r:id="rId26"/>
    <p:sldId id="66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p:restoredTop sz="94626"/>
  </p:normalViewPr>
  <p:slideViewPr>
    <p:cSldViewPr snapToGrid="0" snapToObjects="1">
      <p:cViewPr varScale="1">
        <p:scale>
          <a:sx n="121" d="100"/>
          <a:sy n="121" d="100"/>
        </p:scale>
        <p:origin x="185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67B9B-A0E6-7341-9BC1-61A7D674A3B7}" type="datetimeFigureOut">
              <a:rPr lang="en-US" smtClean="0"/>
              <a:t>3/5/22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71238-2450-E240-8F7A-E83988709410}" type="slidenum">
              <a:rPr lang="en-US" smtClean="0"/>
              <a:t>‹#›</a:t>
            </a:fld>
            <a:endParaRPr lang="en-US"/>
          </a:p>
        </p:txBody>
      </p:sp>
    </p:spTree>
    <p:extLst>
      <p:ext uri="{BB962C8B-B14F-4D97-AF65-F5344CB8AC3E}">
        <p14:creationId xmlns:p14="http://schemas.microsoft.com/office/powerpoint/2010/main" val="335423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71238-2450-E240-8F7A-E83988709410}" type="slidenum">
              <a:rPr lang="en-US" smtClean="0"/>
              <a:t>1</a:t>
            </a:fld>
            <a:endParaRPr lang="en-US"/>
          </a:p>
        </p:txBody>
      </p:sp>
    </p:spTree>
    <p:extLst>
      <p:ext uri="{BB962C8B-B14F-4D97-AF65-F5344CB8AC3E}">
        <p14:creationId xmlns:p14="http://schemas.microsoft.com/office/powerpoint/2010/main" val="3537604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3/5/22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3/5/22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58975"/>
            <a:ext cx="7772400" cy="1470025"/>
          </a:xfrm>
        </p:spPr>
        <p:txBody>
          <a:bodyPr>
            <a:normAutofit/>
          </a:bodyPr>
          <a:lstStyle/>
          <a:p>
            <a:r>
              <a:rPr lang="en-US" b="1" dirty="0">
                <a:latin typeface="Arial"/>
                <a:cs typeface="Arial"/>
              </a:rPr>
              <a:t>SOUND, ART, &amp; POWER</a:t>
            </a:r>
          </a:p>
        </p:txBody>
      </p:sp>
      <p:sp>
        <p:nvSpPr>
          <p:cNvPr id="3" name="Subtitle 2"/>
          <p:cNvSpPr>
            <a:spLocks noGrp="1"/>
          </p:cNvSpPr>
          <p:nvPr>
            <p:ph type="subTitle" idx="1"/>
          </p:nvPr>
        </p:nvSpPr>
        <p:spPr>
          <a:xfrm>
            <a:off x="929168" y="3612853"/>
            <a:ext cx="7285663" cy="2613776"/>
          </a:xfrm>
        </p:spPr>
        <p:txBody>
          <a:bodyPr>
            <a:normAutofit/>
          </a:bodyPr>
          <a:lstStyle/>
          <a:p>
            <a:r>
              <a:rPr lang="en-US" sz="4000" b="1">
                <a:latin typeface="Arial"/>
                <a:cs typeface="Arial"/>
              </a:rPr>
              <a:t>Week 9: </a:t>
            </a:r>
            <a:r>
              <a:rPr lang="en-US" sz="4000" b="1" dirty="0">
                <a:latin typeface="Arial"/>
                <a:cs typeface="Arial"/>
              </a:rPr>
              <a:t>A Distanced Brutality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018" y="5787480"/>
            <a:ext cx="8739963" cy="825971"/>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400" kern="1200" dirty="0">
                <a:solidFill>
                  <a:schemeClr val="tx1"/>
                </a:solidFill>
                <a:latin typeface="Arial" panose="020B0604020202020204" pitchFamily="34" charset="0"/>
                <a:ea typeface="+mj-ea"/>
                <a:cs typeface="Arial" panose="020B0604020202020204" pitchFamily="34" charset="0"/>
              </a:rPr>
              <a:t>The British and Massachusetts Anatomy Acts, passed in early 1830s</a:t>
            </a:r>
          </a:p>
        </p:txBody>
      </p:sp>
      <p:pic>
        <p:nvPicPr>
          <p:cNvPr id="5" name="Picture 4" descr="Text, letter&#10;&#10;Description automatically generated">
            <a:extLst>
              <a:ext uri="{FF2B5EF4-FFF2-40B4-BE49-F238E27FC236}">
                <a16:creationId xmlns:a16="http://schemas.microsoft.com/office/drawing/2014/main" id="{2E94A515-6BC9-F342-88B1-B123FFFABEAB}"/>
              </a:ext>
            </a:extLst>
          </p:cNvPr>
          <p:cNvPicPr>
            <a:picLocks noChangeAspect="1"/>
          </p:cNvPicPr>
          <p:nvPr/>
        </p:nvPicPr>
        <p:blipFill>
          <a:blip r:embed="rId2"/>
          <a:stretch>
            <a:fillRect/>
          </a:stretch>
        </p:blipFill>
        <p:spPr>
          <a:xfrm>
            <a:off x="769780" y="486137"/>
            <a:ext cx="3337541" cy="5301343"/>
          </a:xfrm>
          <a:prstGeom prst="rect">
            <a:avLst/>
          </a:prstGeom>
        </p:spPr>
      </p:pic>
      <p:pic>
        <p:nvPicPr>
          <p:cNvPr id="8" name="Picture 7" descr="Text, letter&#10;&#10;Description automatically generated">
            <a:extLst>
              <a:ext uri="{FF2B5EF4-FFF2-40B4-BE49-F238E27FC236}">
                <a16:creationId xmlns:a16="http://schemas.microsoft.com/office/drawing/2014/main" id="{80D0E97C-DE7C-5F4D-B7D5-BD7DB9B28C57}"/>
              </a:ext>
            </a:extLst>
          </p:cNvPr>
          <p:cNvPicPr>
            <a:picLocks noChangeAspect="1"/>
          </p:cNvPicPr>
          <p:nvPr/>
        </p:nvPicPr>
        <p:blipFill>
          <a:blip r:embed="rId3"/>
          <a:stretch>
            <a:fillRect/>
          </a:stretch>
        </p:blipFill>
        <p:spPr>
          <a:xfrm>
            <a:off x="5036681" y="486136"/>
            <a:ext cx="3074780" cy="5301344"/>
          </a:xfrm>
          <a:prstGeom prst="rect">
            <a:avLst/>
          </a:prstGeom>
        </p:spPr>
      </p:pic>
    </p:spTree>
    <p:extLst>
      <p:ext uri="{BB962C8B-B14F-4D97-AF65-F5344CB8AC3E}">
        <p14:creationId xmlns:p14="http://schemas.microsoft.com/office/powerpoint/2010/main" val="270379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r>
              <a:rPr lang="en-US" b="1" dirty="0">
                <a:latin typeface="Arial" panose="020B0604020202020204" pitchFamily="34" charset="0"/>
                <a:cs typeface="Arial" panose="020B0604020202020204" pitchFamily="34" charset="0"/>
              </a:rPr>
              <a:t>History of Dissection &amp; Medicine:</a:t>
            </a:r>
          </a:p>
          <a:p>
            <a:pPr marL="0" lv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Anatomy riots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Race and sex in medicine and dissection</a:t>
            </a: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40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“The performance of dissection and grave robberies asserted and reinforced professional identity and solidarity, but also privileged other social identities, in this case whiteness. </a:t>
            </a:r>
          </a:p>
        </p:txBody>
      </p:sp>
    </p:spTree>
    <p:extLst>
      <p:ext uri="{BB962C8B-B14F-4D97-AF65-F5344CB8AC3E}">
        <p14:creationId xmlns:p14="http://schemas.microsoft.com/office/powerpoint/2010/main" val="279569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In robbing graves and dissecting their subjects, medical students asserted a ghastly seigneurial privilege: they freely transgressed the funerary customs and honor of working men and women, blacks, Indians, convicted criminals, and immigrants. </a:t>
            </a:r>
          </a:p>
        </p:txBody>
      </p:sp>
    </p:spTree>
    <p:extLst>
      <p:ext uri="{BB962C8B-B14F-4D97-AF65-F5344CB8AC3E}">
        <p14:creationId xmlns:p14="http://schemas.microsoft.com/office/powerpoint/2010/main" val="1257467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Complicating this was the erotic potential of the cadaver, which was identified, via anatomical discourse and illustration, with the ‘animal economy’, the site from which desire emerged, and also as the object of desire. For both dissector and dissected, body snatching figured as a rape of the grave, while dissection was a public undressing, a rape of the dead body.” (Michael Sappol, </a:t>
            </a:r>
            <a:r>
              <a:rPr lang="en-US" sz="2800" i="1" dirty="0">
                <a:latin typeface="Arial" panose="020B0604020202020204" pitchFamily="34" charset="0"/>
                <a:cs typeface="Arial" panose="020B0604020202020204" pitchFamily="34" charset="0"/>
              </a:rPr>
              <a:t>A Traffic of Dead Bodies</a:t>
            </a:r>
            <a:r>
              <a:rPr lang="en-US" sz="2800" dirty="0">
                <a:latin typeface="Arial" panose="020B0604020202020204" pitchFamily="34" charset="0"/>
                <a:cs typeface="Arial" panose="020B0604020202020204" pitchFamily="34" charset="0"/>
              </a:rPr>
              <a:t>, p. 87)</a:t>
            </a:r>
          </a:p>
          <a:p>
            <a:pPr marL="0" indent="0">
              <a:buNone/>
            </a:pPr>
            <a:r>
              <a:rPr lang="en-US" sz="2800" dirty="0">
                <a:latin typeface="Arial" panose="020B0604020202020204" pitchFamily="34" charset="0"/>
                <a:cs typeface="Arial" panose="020B0604020202020204" pitchFamily="34" charset="0"/>
              </a:rPr>
              <a:t>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04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r>
              <a:rPr lang="en-US" b="1" dirty="0">
                <a:latin typeface="Arial" panose="020B0604020202020204" pitchFamily="34" charset="0"/>
                <a:cs typeface="Arial" panose="020B0604020202020204" pitchFamily="34" charset="0"/>
              </a:rPr>
              <a:t>History of Dissection &amp; Medicine:</a:t>
            </a:r>
          </a:p>
          <a:p>
            <a:pPr mar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Connection to lynching, torture, and racialized violence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Fragmentation and objectification of (the raced and sexualized) body</a:t>
            </a:r>
          </a:p>
          <a:p>
            <a:endParaRPr lang="en-US" sz="28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976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fontScale="92500" lnSpcReduction="10000"/>
          </a:bodyPr>
          <a:lstStyle/>
          <a:p>
            <a:pPr marL="0" indent="0">
              <a:buNone/>
            </a:pPr>
            <a:r>
              <a:rPr lang="en-US" sz="3000" dirty="0">
                <a:latin typeface="Arial" panose="020B0604020202020204" pitchFamily="34" charset="0"/>
                <a:cs typeface="Arial" panose="020B0604020202020204" pitchFamily="34" charset="0"/>
              </a:rPr>
              <a:t>“We need great volumes of human material to supply medical schools with cadavers so that the future doctors have a solid understanding of human anatomy. Adoption agencies send thousands of children from the third world to the first to fill the gaps in the American family unit. Pharmaceutical companies need live people to test the next generation of superdrugs, and the beauty industry process millions of pounds of human hair every year to quench a ceaseless demand for new hairstyles. Forget the days of grass-skirt-wearing cannibals on tropical islands, our appetite for human flesh is higher now than at any other time in history.” </a:t>
            </a:r>
            <a:r>
              <a:rPr lang="en-US" dirty="0">
                <a:latin typeface="Arial" panose="020B0604020202020204" pitchFamily="34" charset="0"/>
                <a:cs typeface="Arial" panose="020B0604020202020204" pitchFamily="34" charset="0"/>
              </a:rPr>
              <a:t>(Scott Carney, </a:t>
            </a:r>
            <a:r>
              <a:rPr lang="en-US" i="1" dirty="0">
                <a:latin typeface="Arial" panose="020B0604020202020204" pitchFamily="34" charset="0"/>
                <a:cs typeface="Arial" panose="020B0604020202020204" pitchFamily="34" charset="0"/>
              </a:rPr>
              <a:t>The Red Market</a:t>
            </a:r>
            <a:r>
              <a:rPr lang="en-US" dirty="0">
                <a:latin typeface="Arial" panose="020B0604020202020204" pitchFamily="34" charset="0"/>
                <a:cs typeface="Arial" panose="020B0604020202020204" pitchFamily="34" charset="0"/>
              </a:rPr>
              <a:t>, p. 3)</a:t>
            </a:r>
          </a:p>
          <a:p>
            <a:pPr marL="0" indent="0">
              <a:buNone/>
            </a:pPr>
            <a:r>
              <a:rPr lang="en-US" sz="2800" dirty="0">
                <a:latin typeface="Arial" panose="020B0604020202020204" pitchFamily="34" charset="0"/>
                <a:cs typeface="Arial" panose="020B0604020202020204" pitchFamily="34" charset="0"/>
              </a:rPr>
              <a:t>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853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fontScale="92500" lnSpcReduction="10000"/>
          </a:bodyPr>
          <a:lstStyle/>
          <a:p>
            <a:pPr marL="0" indent="0">
              <a:buNone/>
            </a:pPr>
            <a:r>
              <a:rPr lang="en-US" sz="3000" dirty="0">
                <a:latin typeface="Arial" panose="020B0604020202020204" pitchFamily="34" charset="0"/>
                <a:cs typeface="Arial" panose="020B0604020202020204" pitchFamily="34" charset="0"/>
              </a:rPr>
              <a:t>“We need great volumes of </a:t>
            </a:r>
            <a:r>
              <a:rPr lang="en-US" sz="3000" dirty="0">
                <a:solidFill>
                  <a:srgbClr val="FFFF00"/>
                </a:solidFill>
                <a:latin typeface="Arial" panose="020B0604020202020204" pitchFamily="34" charset="0"/>
                <a:cs typeface="Arial" panose="020B0604020202020204" pitchFamily="34" charset="0"/>
              </a:rPr>
              <a:t>human material </a:t>
            </a:r>
            <a:r>
              <a:rPr lang="en-US" sz="3000" dirty="0">
                <a:latin typeface="Arial" panose="020B0604020202020204" pitchFamily="34" charset="0"/>
                <a:cs typeface="Arial" panose="020B0604020202020204" pitchFamily="34" charset="0"/>
              </a:rPr>
              <a:t>to supply medical schools with </a:t>
            </a:r>
            <a:r>
              <a:rPr lang="en-US" sz="3000" dirty="0">
                <a:solidFill>
                  <a:srgbClr val="FFFF00"/>
                </a:solidFill>
                <a:latin typeface="Arial" panose="020B0604020202020204" pitchFamily="34" charset="0"/>
                <a:cs typeface="Arial" panose="020B0604020202020204" pitchFamily="34" charset="0"/>
              </a:rPr>
              <a:t>cadavers</a:t>
            </a:r>
            <a:r>
              <a:rPr lang="en-US" sz="3000" dirty="0">
                <a:latin typeface="Arial" panose="020B0604020202020204" pitchFamily="34" charset="0"/>
                <a:cs typeface="Arial" panose="020B0604020202020204" pitchFamily="34" charset="0"/>
              </a:rPr>
              <a:t> so that the future doctors have a solid understanding of human anatomy. Adoption agencies send thousands of </a:t>
            </a:r>
            <a:r>
              <a:rPr lang="en-US" sz="3000" dirty="0">
                <a:solidFill>
                  <a:srgbClr val="FFFF00"/>
                </a:solidFill>
                <a:latin typeface="Arial" panose="020B0604020202020204" pitchFamily="34" charset="0"/>
                <a:cs typeface="Arial" panose="020B0604020202020204" pitchFamily="34" charset="0"/>
              </a:rPr>
              <a:t>children</a:t>
            </a:r>
            <a:r>
              <a:rPr lang="en-US" sz="3000" dirty="0">
                <a:latin typeface="Arial" panose="020B0604020202020204" pitchFamily="34" charset="0"/>
                <a:cs typeface="Arial" panose="020B0604020202020204" pitchFamily="34" charset="0"/>
              </a:rPr>
              <a:t> from the third world to the first to fill the gaps in the American family unit. Pharmaceutical companies need </a:t>
            </a:r>
            <a:r>
              <a:rPr lang="en-US" sz="3000" dirty="0">
                <a:solidFill>
                  <a:srgbClr val="FFFF00"/>
                </a:solidFill>
                <a:latin typeface="Arial" panose="020B0604020202020204" pitchFamily="34" charset="0"/>
                <a:cs typeface="Arial" panose="020B0604020202020204" pitchFamily="34" charset="0"/>
              </a:rPr>
              <a:t>live people </a:t>
            </a:r>
            <a:r>
              <a:rPr lang="en-US" sz="3000" dirty="0">
                <a:latin typeface="Arial" panose="020B0604020202020204" pitchFamily="34" charset="0"/>
                <a:cs typeface="Arial" panose="020B0604020202020204" pitchFamily="34" charset="0"/>
              </a:rPr>
              <a:t>to test the next generation of superdrugs, and the beauty industry process millions of pounds of </a:t>
            </a:r>
            <a:r>
              <a:rPr lang="en-US" sz="3000" dirty="0">
                <a:solidFill>
                  <a:srgbClr val="FFFF00"/>
                </a:solidFill>
                <a:latin typeface="Arial" panose="020B0604020202020204" pitchFamily="34" charset="0"/>
                <a:cs typeface="Arial" panose="020B0604020202020204" pitchFamily="34" charset="0"/>
              </a:rPr>
              <a:t>human hair </a:t>
            </a:r>
            <a:r>
              <a:rPr lang="en-US" sz="3000" dirty="0">
                <a:latin typeface="Arial" panose="020B0604020202020204" pitchFamily="34" charset="0"/>
                <a:cs typeface="Arial" panose="020B0604020202020204" pitchFamily="34" charset="0"/>
              </a:rPr>
              <a:t>every year to quench a ceaseless demand for new hairstyles. Forget the days of grass-skirt-wearing cannibals on tropical islands, </a:t>
            </a:r>
            <a:r>
              <a:rPr lang="en-US" sz="3000" dirty="0">
                <a:solidFill>
                  <a:srgbClr val="FFFF00"/>
                </a:solidFill>
                <a:latin typeface="Arial" panose="020B0604020202020204" pitchFamily="34" charset="0"/>
                <a:cs typeface="Arial" panose="020B0604020202020204" pitchFamily="34" charset="0"/>
              </a:rPr>
              <a:t>our appetite for human flesh is higher now than at any other time in history</a:t>
            </a:r>
            <a:r>
              <a:rPr lang="en-US" sz="3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(Scott Carney, </a:t>
            </a:r>
            <a:r>
              <a:rPr lang="en-US" i="1" dirty="0">
                <a:latin typeface="Arial" panose="020B0604020202020204" pitchFamily="34" charset="0"/>
                <a:cs typeface="Arial" panose="020B0604020202020204" pitchFamily="34" charset="0"/>
              </a:rPr>
              <a:t>The Red Market</a:t>
            </a:r>
            <a:r>
              <a:rPr lang="en-US" dirty="0">
                <a:latin typeface="Arial" panose="020B0604020202020204" pitchFamily="34" charset="0"/>
                <a:cs typeface="Arial" panose="020B0604020202020204" pitchFamily="34" charset="0"/>
              </a:rPr>
              <a:t>, p. 3)</a:t>
            </a:r>
          </a:p>
          <a:p>
            <a:pPr marL="0" indent="0">
              <a:buNone/>
            </a:pPr>
            <a:r>
              <a:rPr lang="en-US" sz="2800" dirty="0">
                <a:latin typeface="Arial" panose="020B0604020202020204" pitchFamily="34" charset="0"/>
                <a:cs typeface="Arial" panose="020B0604020202020204" pitchFamily="34" charset="0"/>
              </a:rPr>
              <a:t>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098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pic>
        <p:nvPicPr>
          <p:cNvPr id="4" name="Picture 3" descr="A picture containing wall, indoor, leather&#10;&#10;Description automatically generated">
            <a:extLst>
              <a:ext uri="{FF2B5EF4-FFF2-40B4-BE49-F238E27FC236}">
                <a16:creationId xmlns:a16="http://schemas.microsoft.com/office/drawing/2014/main" id="{C23F3D91-98BB-A347-B7D7-8698E4B42573}"/>
              </a:ext>
            </a:extLst>
          </p:cNvPr>
          <p:cNvPicPr>
            <a:picLocks noChangeAspect="1"/>
          </p:cNvPicPr>
          <p:nvPr/>
        </p:nvPicPr>
        <p:blipFill>
          <a:blip r:embed="rId2"/>
          <a:stretch>
            <a:fillRect/>
          </a:stretch>
        </p:blipFill>
        <p:spPr>
          <a:xfrm>
            <a:off x="914400" y="990600"/>
            <a:ext cx="7315200" cy="4876800"/>
          </a:xfrm>
          <a:prstGeom prst="rect">
            <a:avLst/>
          </a:prstGeom>
        </p:spPr>
      </p:pic>
    </p:spTree>
    <p:extLst>
      <p:ext uri="{BB962C8B-B14F-4D97-AF65-F5344CB8AC3E}">
        <p14:creationId xmlns:p14="http://schemas.microsoft.com/office/powerpoint/2010/main" val="286259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pic>
        <p:nvPicPr>
          <p:cNvPr id="5" name="Picture 4" descr="A picture containing text, picture frame&#10;&#10;Description automatically generated">
            <a:extLst>
              <a:ext uri="{FF2B5EF4-FFF2-40B4-BE49-F238E27FC236}">
                <a16:creationId xmlns:a16="http://schemas.microsoft.com/office/drawing/2014/main" id="{D074A087-417E-FD40-A87A-AA7D80B7B609}"/>
              </a:ext>
            </a:extLst>
          </p:cNvPr>
          <p:cNvPicPr>
            <a:picLocks noChangeAspect="1"/>
          </p:cNvPicPr>
          <p:nvPr/>
        </p:nvPicPr>
        <p:blipFill>
          <a:blip r:embed="rId2"/>
          <a:stretch>
            <a:fillRect/>
          </a:stretch>
        </p:blipFill>
        <p:spPr>
          <a:xfrm>
            <a:off x="2796073" y="1702404"/>
            <a:ext cx="3551854" cy="3453192"/>
          </a:xfrm>
          <a:prstGeom prst="rect">
            <a:avLst/>
          </a:prstGeom>
        </p:spPr>
      </p:pic>
    </p:spTree>
    <p:extLst>
      <p:ext uri="{BB962C8B-B14F-4D97-AF65-F5344CB8AC3E}">
        <p14:creationId xmlns:p14="http://schemas.microsoft.com/office/powerpoint/2010/main" val="124634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0227" y="5802649"/>
            <a:ext cx="7523543" cy="1392836"/>
          </a:xfrm>
        </p:spPr>
        <p:txBody>
          <a:bodyPr>
            <a:normAutofit/>
          </a:bodyPr>
          <a:lstStyle/>
          <a:p>
            <a:r>
              <a:rPr lang="en-US" sz="2800" b="1" dirty="0">
                <a:latin typeface="Arial"/>
                <a:cs typeface="Arial"/>
              </a:rPr>
              <a:t>The Lawrence Beitler photograph, framed with victim’s hair </a:t>
            </a:r>
          </a:p>
          <a:p>
            <a:endParaRPr lang="en-US" dirty="0">
              <a:latin typeface="Arial"/>
              <a:cs typeface="Arial"/>
            </a:endParaRPr>
          </a:p>
        </p:txBody>
      </p:sp>
      <p:pic>
        <p:nvPicPr>
          <p:cNvPr id="5" name="Picture 4" descr="A picture containing room, gallery, wall, scene&#10;&#10;Description automatically generated">
            <a:extLst>
              <a:ext uri="{FF2B5EF4-FFF2-40B4-BE49-F238E27FC236}">
                <a16:creationId xmlns:a16="http://schemas.microsoft.com/office/drawing/2014/main" id="{4DE8EB8E-9F65-7B49-B1B5-DBE2F1107A83}"/>
              </a:ext>
            </a:extLst>
          </p:cNvPr>
          <p:cNvPicPr>
            <a:picLocks noChangeAspect="1"/>
          </p:cNvPicPr>
          <p:nvPr/>
        </p:nvPicPr>
        <p:blipFill>
          <a:blip r:embed="rId2"/>
          <a:stretch>
            <a:fillRect/>
          </a:stretch>
        </p:blipFill>
        <p:spPr>
          <a:xfrm>
            <a:off x="1373461" y="453658"/>
            <a:ext cx="6397073" cy="5320492"/>
          </a:xfrm>
          <a:prstGeom prst="rect">
            <a:avLst/>
          </a:prstGeom>
        </p:spPr>
      </p:pic>
    </p:spTree>
    <p:extLst>
      <p:ext uri="{BB962C8B-B14F-4D97-AF65-F5344CB8AC3E}">
        <p14:creationId xmlns:p14="http://schemas.microsoft.com/office/powerpoint/2010/main" val="3335834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guchi-Dea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180" y="501587"/>
            <a:ext cx="4837640" cy="5854826"/>
          </a:xfrm>
          <a:prstGeom prst="rect">
            <a:avLst/>
          </a:prstGeom>
        </p:spPr>
      </p:pic>
    </p:spTree>
    <p:extLst>
      <p:ext uri="{BB962C8B-B14F-4D97-AF65-F5344CB8AC3E}">
        <p14:creationId xmlns:p14="http://schemas.microsoft.com/office/powerpoint/2010/main" val="369545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the mouth open&#10;&#10;Description automatically generated with medium confidence">
            <a:extLst>
              <a:ext uri="{FF2B5EF4-FFF2-40B4-BE49-F238E27FC236}">
                <a16:creationId xmlns:a16="http://schemas.microsoft.com/office/drawing/2014/main" id="{10FBF30A-A62F-B345-895A-F6785E04DE99}"/>
              </a:ext>
            </a:extLst>
          </p:cNvPr>
          <p:cNvPicPr>
            <a:picLocks noChangeAspect="1"/>
          </p:cNvPicPr>
          <p:nvPr/>
        </p:nvPicPr>
        <p:blipFill>
          <a:blip r:embed="rId2"/>
          <a:stretch>
            <a:fillRect/>
          </a:stretch>
        </p:blipFill>
        <p:spPr>
          <a:xfrm>
            <a:off x="1340623" y="341012"/>
            <a:ext cx="6462754" cy="6175976"/>
          </a:xfrm>
          <a:prstGeom prst="rect">
            <a:avLst/>
          </a:prstGeom>
        </p:spPr>
      </p:pic>
    </p:spTree>
    <p:extLst>
      <p:ext uri="{BB962C8B-B14F-4D97-AF65-F5344CB8AC3E}">
        <p14:creationId xmlns:p14="http://schemas.microsoft.com/office/powerpoint/2010/main" val="73146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uitarDrag-Video-6-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772" y="846744"/>
            <a:ext cx="7250455" cy="5164511"/>
          </a:xfrm>
          <a:prstGeom prst="rect">
            <a:avLst/>
          </a:prstGeom>
        </p:spPr>
      </p:pic>
    </p:spTree>
    <p:extLst>
      <p:ext uri="{BB962C8B-B14F-4D97-AF65-F5344CB8AC3E}">
        <p14:creationId xmlns:p14="http://schemas.microsoft.com/office/powerpoint/2010/main" val="301580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1741714"/>
            <a:ext cx="8229601" cy="4811486"/>
          </a:xfrm>
        </p:spPr>
        <p:txBody>
          <a:bodyPr>
            <a:normAutofit/>
          </a:bodyPr>
          <a:lstStyle/>
          <a:p>
            <a:pPr marL="0" lvl="0" indent="0">
              <a:buNone/>
            </a:pPr>
            <a:r>
              <a:rPr lang="en-US" sz="2800" dirty="0">
                <a:latin typeface="Arial" panose="020B0604020202020204" pitchFamily="34" charset="0"/>
                <a:cs typeface="Arial" panose="020B0604020202020204" pitchFamily="34" charset="0"/>
              </a:rPr>
              <a:t>‘Resonance has always fascinated humans. It seems to combine two fundamental dimensions: first, the potential for power that sounds possess, and second, the capacity to act at a distance using sound as an intermediary. In a way, resonance is a myth of strength, symbolized by the power of sound’. (Augoyard and Torgue, </a:t>
            </a:r>
            <a:r>
              <a:rPr lang="en-US" sz="2800" i="1" dirty="0">
                <a:latin typeface="Arial" panose="020B0604020202020204" pitchFamily="34" charset="0"/>
                <a:cs typeface="Arial" panose="020B0604020202020204" pitchFamily="34" charset="0"/>
              </a:rPr>
              <a:t>Sonic Experience</a:t>
            </a:r>
            <a:r>
              <a:rPr lang="en-US" sz="2800" dirty="0">
                <a:latin typeface="Arial" panose="020B0604020202020204" pitchFamily="34" charset="0"/>
                <a:cs typeface="Arial" panose="020B0604020202020204" pitchFamily="34" charset="0"/>
              </a:rPr>
              <a:t>, p. 108)</a:t>
            </a:r>
          </a:p>
          <a:p>
            <a:pPr marL="0" indent="0">
              <a:buNone/>
            </a:pPr>
            <a:r>
              <a:rPr lang="en-US" sz="2800" dirty="0">
                <a:latin typeface="Arial" panose="020B0604020202020204" pitchFamily="34" charset="0"/>
                <a:cs typeface="Arial" panose="020B0604020202020204" pitchFamily="34" charset="0"/>
              </a:rPr>
              <a:t>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37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1741714"/>
            <a:ext cx="8229601" cy="4811486"/>
          </a:xfrm>
        </p:spPr>
        <p:txBody>
          <a:bodyPr>
            <a:normAutofit/>
          </a:bodyPr>
          <a:lstStyle/>
          <a:p>
            <a:pPr marL="0" lvl="0" indent="0">
              <a:buNone/>
            </a:pPr>
            <a:r>
              <a:rPr lang="en-US" sz="2800" dirty="0">
                <a:latin typeface="Arial" panose="020B0604020202020204" pitchFamily="34" charset="0"/>
                <a:cs typeface="Arial" panose="020B0604020202020204" pitchFamily="34" charset="0"/>
              </a:rPr>
              <a:t>‘Resonance has always fascinated humans. It seems to combine two fundamental dimensions: first, </a:t>
            </a:r>
            <a:r>
              <a:rPr lang="en-US" sz="2800" dirty="0">
                <a:solidFill>
                  <a:srgbClr val="FFFF00"/>
                </a:solidFill>
                <a:latin typeface="Arial" panose="020B0604020202020204" pitchFamily="34" charset="0"/>
                <a:cs typeface="Arial" panose="020B0604020202020204" pitchFamily="34" charset="0"/>
              </a:rPr>
              <a:t>the</a:t>
            </a:r>
            <a:r>
              <a:rPr lang="en-US" sz="2800" dirty="0">
                <a:latin typeface="Arial" panose="020B0604020202020204" pitchFamily="34" charset="0"/>
                <a:cs typeface="Arial" panose="020B0604020202020204" pitchFamily="34" charset="0"/>
              </a:rPr>
              <a:t> </a:t>
            </a:r>
            <a:r>
              <a:rPr lang="en-US" sz="2800" dirty="0">
                <a:solidFill>
                  <a:srgbClr val="FFFF00"/>
                </a:solidFill>
                <a:latin typeface="Arial" panose="020B0604020202020204" pitchFamily="34" charset="0"/>
                <a:cs typeface="Arial" panose="020B0604020202020204" pitchFamily="34" charset="0"/>
              </a:rPr>
              <a:t>potential for power </a:t>
            </a:r>
            <a:r>
              <a:rPr lang="en-US" sz="2800" dirty="0">
                <a:latin typeface="Arial" panose="020B0604020202020204" pitchFamily="34" charset="0"/>
                <a:cs typeface="Arial" panose="020B0604020202020204" pitchFamily="34" charset="0"/>
              </a:rPr>
              <a:t>that sounds possess, and second, </a:t>
            </a:r>
            <a:r>
              <a:rPr lang="en-US" sz="2800" dirty="0">
                <a:solidFill>
                  <a:srgbClr val="FFFF00"/>
                </a:solidFill>
                <a:latin typeface="Arial" panose="020B0604020202020204" pitchFamily="34" charset="0"/>
                <a:cs typeface="Arial" panose="020B0604020202020204" pitchFamily="34" charset="0"/>
              </a:rPr>
              <a:t>the capacity to act at a distance </a:t>
            </a:r>
            <a:r>
              <a:rPr lang="en-US" sz="2800" dirty="0">
                <a:latin typeface="Arial" panose="020B0604020202020204" pitchFamily="34" charset="0"/>
                <a:cs typeface="Arial" panose="020B0604020202020204" pitchFamily="34" charset="0"/>
              </a:rPr>
              <a:t>using sound as an intermediary. In a way, </a:t>
            </a:r>
            <a:r>
              <a:rPr lang="en-US" sz="2800" dirty="0">
                <a:solidFill>
                  <a:srgbClr val="FFFF00"/>
                </a:solidFill>
                <a:latin typeface="Arial" panose="020B0604020202020204" pitchFamily="34" charset="0"/>
                <a:cs typeface="Arial" panose="020B0604020202020204" pitchFamily="34" charset="0"/>
              </a:rPr>
              <a:t>resonance is a myth of strength, symbolized by the power of sound</a:t>
            </a:r>
            <a:r>
              <a:rPr lang="en-US" sz="2800" dirty="0">
                <a:latin typeface="Arial" panose="020B0604020202020204" pitchFamily="34" charset="0"/>
                <a:cs typeface="Arial" panose="020B0604020202020204" pitchFamily="34" charset="0"/>
              </a:rPr>
              <a:t>’. (Augoyard and Torgue, </a:t>
            </a:r>
            <a:r>
              <a:rPr lang="en-US" sz="2800" i="1" dirty="0">
                <a:latin typeface="Arial" panose="020B0604020202020204" pitchFamily="34" charset="0"/>
                <a:cs typeface="Arial" panose="020B0604020202020204" pitchFamily="34" charset="0"/>
              </a:rPr>
              <a:t>Sonic Experience</a:t>
            </a:r>
            <a:r>
              <a:rPr lang="en-US" sz="2800" dirty="0">
                <a:latin typeface="Arial" panose="020B0604020202020204" pitchFamily="34" charset="0"/>
                <a:cs typeface="Arial" panose="020B0604020202020204" pitchFamily="34" charset="0"/>
              </a:rPr>
              <a:t>, p. 108)</a:t>
            </a:r>
          </a:p>
          <a:p>
            <a:pPr marL="0" indent="0">
              <a:buNone/>
            </a:pPr>
            <a:r>
              <a:rPr lang="en-US" sz="2800" dirty="0">
                <a:latin typeface="Arial" panose="020B0604020202020204" pitchFamily="34" charset="0"/>
                <a:cs typeface="Arial" panose="020B0604020202020204" pitchFamily="34" charset="0"/>
              </a:rPr>
              <a:t>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182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indent="0">
              <a:buNone/>
            </a:pPr>
            <a:r>
              <a:rPr lang="en-US" b="1" dirty="0">
                <a:latin typeface="Arial" charset="0"/>
                <a:ea typeface="Arial" charset="0"/>
                <a:cs typeface="Arial" charset="0"/>
              </a:rPr>
              <a:t>Discussion:</a:t>
            </a:r>
            <a:endParaRPr lang="en-US" sz="2800" dirty="0">
              <a:latin typeface="Arial" charset="0"/>
              <a:ea typeface="Arial" charset="0"/>
              <a:cs typeface="Arial" charset="0"/>
            </a:endParaRPr>
          </a:p>
          <a:p>
            <a:pPr marL="0" indent="0">
              <a:buNone/>
            </a:pPr>
            <a:endParaRPr lang="en-US" sz="2800" dirty="0">
              <a:latin typeface="Arial" charset="0"/>
              <a:ea typeface="Arial" charset="0"/>
              <a:cs typeface="Arial" charset="0"/>
            </a:endParaRPr>
          </a:p>
          <a:p>
            <a:r>
              <a:rPr lang="en-US" sz="2800" dirty="0">
                <a:latin typeface="Arial" charset="0"/>
                <a:ea typeface="Arial" charset="0"/>
                <a:cs typeface="Arial" charset="0"/>
              </a:rPr>
              <a:t>Other examples of resonating bodies that are raced and sexed within histories of media technology, medicine, or science</a:t>
            </a:r>
          </a:p>
          <a:p>
            <a:endParaRPr lang="en-US" sz="2800" dirty="0">
              <a:latin typeface="Arial" charset="0"/>
              <a:ea typeface="Arial" charset="0"/>
              <a:cs typeface="Arial" charset="0"/>
            </a:endParaRPr>
          </a:p>
          <a:p>
            <a:endParaRPr lang="en-US" sz="2800" dirty="0">
              <a:latin typeface="Arial" charset="0"/>
              <a:ea typeface="Arial" charset="0"/>
              <a:cs typeface="Arial" charset="0"/>
            </a:endParaRPr>
          </a:p>
          <a:p>
            <a:endParaRPr lang="en-US" dirty="0">
              <a:latin typeface="Arial" charset="0"/>
              <a:ea typeface="Arial" charset="0"/>
              <a:cs typeface="Arial" charset="0"/>
            </a:endParaRPr>
          </a:p>
        </p:txBody>
      </p:sp>
    </p:spTree>
    <p:extLst>
      <p:ext uri="{BB962C8B-B14F-4D97-AF65-F5344CB8AC3E}">
        <p14:creationId xmlns:p14="http://schemas.microsoft.com/office/powerpoint/2010/main" val="3706669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indent="0">
              <a:buNone/>
            </a:pPr>
            <a:r>
              <a:rPr lang="en-US" b="1" dirty="0">
                <a:latin typeface="Arial" charset="0"/>
                <a:ea typeface="Arial" charset="0"/>
                <a:cs typeface="Arial" charset="0"/>
              </a:rPr>
              <a:t>Discussion:</a:t>
            </a:r>
            <a:endParaRPr lang="en-US" sz="2800" dirty="0">
              <a:latin typeface="Arial" charset="0"/>
              <a:ea typeface="Arial" charset="0"/>
              <a:cs typeface="Arial" charset="0"/>
            </a:endParaRPr>
          </a:p>
          <a:p>
            <a:pPr marL="0" indent="0">
              <a:buNone/>
            </a:pPr>
            <a:endParaRPr lang="en-US" sz="2800" dirty="0">
              <a:latin typeface="Arial" charset="0"/>
              <a:ea typeface="Arial" charset="0"/>
              <a:cs typeface="Arial" charset="0"/>
            </a:endParaRPr>
          </a:p>
          <a:p>
            <a:r>
              <a:rPr lang="en-US" sz="2800" dirty="0">
                <a:latin typeface="Arial" charset="0"/>
                <a:ea typeface="Arial" charset="0"/>
                <a:cs typeface="Arial" charset="0"/>
              </a:rPr>
              <a:t>Other examples of resonating bodies that are raced and sexed within histories of media technology, medicine, or science</a:t>
            </a:r>
          </a:p>
          <a:p>
            <a:endParaRPr lang="en-US" sz="2800" dirty="0">
              <a:latin typeface="Arial" charset="0"/>
              <a:ea typeface="Arial" charset="0"/>
              <a:cs typeface="Arial" charset="0"/>
            </a:endParaRPr>
          </a:p>
          <a:p>
            <a:r>
              <a:rPr lang="en-US" sz="2800" dirty="0">
                <a:latin typeface="Arial" charset="0"/>
                <a:ea typeface="Arial" charset="0"/>
                <a:cs typeface="Arial" charset="0"/>
              </a:rPr>
              <a:t>Does auditory frameworks (e.g. reverberation) prompt you to think differently about racialized violence?</a:t>
            </a:r>
          </a:p>
          <a:p>
            <a:endParaRPr lang="en-US" sz="2800" dirty="0">
              <a:latin typeface="Arial" charset="0"/>
              <a:ea typeface="Arial" charset="0"/>
              <a:cs typeface="Arial" charset="0"/>
            </a:endParaRPr>
          </a:p>
          <a:p>
            <a:endParaRPr lang="en-US" dirty="0">
              <a:latin typeface="Arial" charset="0"/>
              <a:ea typeface="Arial" charset="0"/>
              <a:cs typeface="Arial" charset="0"/>
            </a:endParaRPr>
          </a:p>
        </p:txBody>
      </p:sp>
    </p:spTree>
    <p:extLst>
      <p:ext uri="{BB962C8B-B14F-4D97-AF65-F5344CB8AC3E}">
        <p14:creationId xmlns:p14="http://schemas.microsoft.com/office/powerpoint/2010/main" val="226697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1644366"/>
            <a:ext cx="4865915" cy="4908833"/>
          </a:xfrm>
        </p:spPr>
        <p:txBody>
          <a:bodyPr>
            <a:normAutofit fontScale="92500" lnSpcReduction="20000"/>
          </a:bodyPr>
          <a:lstStyle/>
          <a:p>
            <a:r>
              <a:rPr lang="en-US" sz="3000" dirty="0">
                <a:latin typeface="Arial" panose="020B0604020202020204" pitchFamily="34" charset="0"/>
                <a:cs typeface="Arial" panose="020B0604020202020204" pitchFamily="34" charset="0"/>
              </a:rPr>
              <a:t>Exhibition and book in 2000</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A visual history of racialized violence in America – there is an observable lineage in the performance of such violent acts</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The murder of Byrd is a continuation of this history </a:t>
            </a:r>
          </a:p>
          <a:p>
            <a:pPr marL="0" indent="0">
              <a:buNone/>
            </a:pPr>
            <a:endParaRPr lang="en-US" sz="2800" dirty="0">
              <a:latin typeface="Arial" panose="020B0604020202020204" pitchFamily="34" charset="0"/>
              <a:cs typeface="Arial" panose="020B0604020202020204" pitchFamily="34" charset="0"/>
            </a:endParaRPr>
          </a:p>
        </p:txBody>
      </p:sp>
      <p:pic>
        <p:nvPicPr>
          <p:cNvPr id="4" name="Picture 3" descr="Text, letter&#10;&#10;Description automatically generated">
            <a:extLst>
              <a:ext uri="{FF2B5EF4-FFF2-40B4-BE49-F238E27FC236}">
                <a16:creationId xmlns:a16="http://schemas.microsoft.com/office/drawing/2014/main" id="{BBC7AF78-290C-4D45-AD1D-9E42D0B23190}"/>
              </a:ext>
            </a:extLst>
          </p:cNvPr>
          <p:cNvPicPr>
            <a:picLocks noChangeAspect="1"/>
          </p:cNvPicPr>
          <p:nvPr/>
        </p:nvPicPr>
        <p:blipFill>
          <a:blip r:embed="rId2"/>
          <a:stretch>
            <a:fillRect/>
          </a:stretch>
        </p:blipFill>
        <p:spPr>
          <a:xfrm>
            <a:off x="5467597" y="1644367"/>
            <a:ext cx="3419246" cy="4462310"/>
          </a:xfrm>
          <a:prstGeom prst="rect">
            <a:avLst/>
          </a:prstGeom>
        </p:spPr>
      </p:pic>
      <p:sp>
        <p:nvSpPr>
          <p:cNvPr id="5" name="Rectangle 4">
            <a:extLst>
              <a:ext uri="{FF2B5EF4-FFF2-40B4-BE49-F238E27FC236}">
                <a16:creationId xmlns:a16="http://schemas.microsoft.com/office/drawing/2014/main" id="{122282DA-015B-5543-B209-61CD83E68192}"/>
              </a:ext>
            </a:extLst>
          </p:cNvPr>
          <p:cNvSpPr/>
          <p:nvPr/>
        </p:nvSpPr>
        <p:spPr>
          <a:xfrm>
            <a:off x="478970" y="304800"/>
            <a:ext cx="8407873" cy="1077218"/>
          </a:xfrm>
          <a:prstGeom prst="rect">
            <a:avLst/>
          </a:prstGeom>
        </p:spPr>
        <p:txBody>
          <a:bodyPr wrap="square">
            <a:spAutoFit/>
          </a:bodyPr>
          <a:lstStyle/>
          <a:p>
            <a:pPr lvl="0"/>
            <a:r>
              <a:rPr lang="en-US" sz="3200" b="1" i="1" dirty="0">
                <a:latin typeface="Arial" panose="020B0604020202020204" pitchFamily="34" charset="0"/>
                <a:cs typeface="Arial" panose="020B0604020202020204" pitchFamily="34" charset="0"/>
              </a:rPr>
              <a:t>Without Sanctuary: Photographs and Postcards of Lynching in America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86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579" y="5171002"/>
            <a:ext cx="8708840" cy="1472559"/>
          </a:xfrm>
        </p:spPr>
        <p:txBody>
          <a:bodyPr>
            <a:normAutofit/>
          </a:bodyPr>
          <a:lstStyle/>
          <a:p>
            <a:r>
              <a:rPr lang="en-US" sz="2800" b="1" dirty="0">
                <a:latin typeface="Arial"/>
                <a:cs typeface="Arial"/>
              </a:rPr>
              <a:t>Christian Marclay, </a:t>
            </a:r>
            <a:r>
              <a:rPr lang="en-US" sz="2800" b="1" i="1" dirty="0">
                <a:latin typeface="Arial"/>
                <a:cs typeface="Arial"/>
              </a:rPr>
              <a:t>Guitar Drag, </a:t>
            </a:r>
            <a:r>
              <a:rPr lang="en-US" sz="2800" b="1" dirty="0">
                <a:latin typeface="Arial"/>
                <a:cs typeface="Arial"/>
              </a:rPr>
              <a:t>2000</a:t>
            </a:r>
          </a:p>
          <a:p>
            <a:r>
              <a:rPr lang="en-US" sz="2800" b="1" dirty="0">
                <a:latin typeface="Arial"/>
                <a:cs typeface="Arial"/>
              </a:rPr>
              <a:t>installation view</a:t>
            </a:r>
          </a:p>
          <a:p>
            <a:endParaRPr lang="en-US" dirty="0">
              <a:latin typeface="Arial"/>
              <a:cs typeface="Arial"/>
            </a:endParaRPr>
          </a:p>
        </p:txBody>
      </p:sp>
      <p:pic>
        <p:nvPicPr>
          <p:cNvPr id="7" name="Picture 6" descr="GuitarDrag-InstallationView-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328" y="649213"/>
            <a:ext cx="6825343" cy="4521789"/>
          </a:xfrm>
          <a:prstGeom prst="rect">
            <a:avLst/>
          </a:prstGeom>
        </p:spPr>
      </p:pic>
    </p:spTree>
    <p:extLst>
      <p:ext uri="{BB962C8B-B14F-4D97-AF65-F5344CB8AC3E}">
        <p14:creationId xmlns:p14="http://schemas.microsoft.com/office/powerpoint/2010/main" val="280552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r>
              <a:rPr lang="en-US" b="1" dirty="0">
                <a:latin typeface="Arial" panose="020B0604020202020204" pitchFamily="34" charset="0"/>
                <a:cs typeface="Arial" panose="020B0604020202020204" pitchFamily="34" charset="0"/>
              </a:rPr>
              <a:t>Another History:</a:t>
            </a:r>
          </a:p>
          <a:p>
            <a:pPr marL="0" lv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Historical reverberations amplified in Marclay’s installation performance, and are driven by a larger cultural force that courses through the histories of racialized violence, sound technology, and medicine, causing them to vibrate in unison. </a:t>
            </a:r>
          </a:p>
          <a:p>
            <a:endParaRPr lang="en-US" sz="28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412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018" y="5166008"/>
            <a:ext cx="8739963" cy="1447443"/>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400" kern="1200" dirty="0">
                <a:solidFill>
                  <a:schemeClr val="tx1"/>
                </a:solidFill>
                <a:latin typeface="Arial" panose="020B0604020202020204" pitchFamily="34" charset="0"/>
                <a:ea typeface="+mj-ea"/>
                <a:cs typeface="Arial" panose="020B0604020202020204" pitchFamily="34" charset="0"/>
              </a:rPr>
              <a:t>The Ear Phonautograph, created by Alexander Graham Bell and Clarence Blake in 1874. Reconstructed at the Canada Science and Technology Museum in 2017. </a:t>
            </a:r>
            <a:r>
              <a:rPr lang="en-US" sz="2400" dirty="0">
                <a:latin typeface="Arial" panose="020B0604020202020204" pitchFamily="34" charset="0"/>
                <a:cs typeface="Arial" panose="020B0604020202020204" pitchFamily="34" charset="0"/>
              </a:rPr>
              <a:t>(Image on right) </a:t>
            </a:r>
            <a:endParaRPr lang="en-US" sz="2400" kern="1200" dirty="0">
              <a:solidFill>
                <a:schemeClr val="tx1"/>
              </a:solidFill>
              <a:latin typeface="Arial" panose="020B0604020202020204" pitchFamily="34" charset="0"/>
              <a:ea typeface="+mj-ea"/>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BE81814F-1431-C24A-8507-646320C4FA04}"/>
              </a:ext>
            </a:extLst>
          </p:cNvPr>
          <p:cNvPicPr>
            <a:picLocks noChangeAspect="1"/>
          </p:cNvPicPr>
          <p:nvPr/>
        </p:nvPicPr>
        <p:blipFill>
          <a:blip r:embed="rId2"/>
          <a:stretch>
            <a:fillRect/>
          </a:stretch>
        </p:blipFill>
        <p:spPr>
          <a:xfrm>
            <a:off x="407298" y="486137"/>
            <a:ext cx="4383275" cy="4924420"/>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5B10419B-C7A2-E549-9CE8-46127896C1DF}"/>
              </a:ext>
            </a:extLst>
          </p:cNvPr>
          <p:cNvPicPr>
            <a:picLocks noChangeAspect="1"/>
          </p:cNvPicPr>
          <p:nvPr/>
        </p:nvPicPr>
        <p:blipFill>
          <a:blip r:embed="rId3"/>
          <a:stretch>
            <a:fillRect/>
          </a:stretch>
        </p:blipFill>
        <p:spPr>
          <a:xfrm>
            <a:off x="4919369" y="486137"/>
            <a:ext cx="3698431" cy="4936602"/>
          </a:xfrm>
          <a:prstGeom prst="rect">
            <a:avLst/>
          </a:prstGeom>
        </p:spPr>
      </p:pic>
    </p:spTree>
    <p:extLst>
      <p:ext uri="{BB962C8B-B14F-4D97-AF65-F5344CB8AC3E}">
        <p14:creationId xmlns:p14="http://schemas.microsoft.com/office/powerpoint/2010/main" val="314546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“Reducing the complex humanity of black men and women to a collection of fleshy parts has a long genealogy back to slavery and the racial discourse enabling and under girding it. Whites exerted power over black bodies by discursively fragmenting them and objectifying various parts as useful but ultimately fungible.” (Jennifer Stoever, </a:t>
            </a:r>
            <a:r>
              <a:rPr lang="en-US" sz="2800" i="1" dirty="0">
                <a:latin typeface="Arial" panose="020B0604020202020204" pitchFamily="34" charset="0"/>
                <a:cs typeface="Arial" panose="020B0604020202020204" pitchFamily="34" charset="0"/>
              </a:rPr>
              <a:t>The Sonic Color Line</a:t>
            </a:r>
            <a:r>
              <a:rPr lang="en-US" sz="2800" dirty="0">
                <a:latin typeface="Arial" panose="020B0604020202020204" pitchFamily="34" charset="0"/>
                <a:cs typeface="Arial" panose="020B0604020202020204" pitchFamily="34" charset="0"/>
              </a:rPr>
              <a:t>, p. 198)</a:t>
            </a: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6180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a:t>
            </a:r>
            <a:r>
              <a:rPr lang="en-US" sz="2800" dirty="0">
                <a:solidFill>
                  <a:srgbClr val="FFFF00"/>
                </a:solidFill>
                <a:latin typeface="Arial" panose="020B0604020202020204" pitchFamily="34" charset="0"/>
                <a:cs typeface="Arial" panose="020B0604020202020204" pitchFamily="34" charset="0"/>
              </a:rPr>
              <a:t>Reducing the complex humanity of black men and women to a collection of fleshy parts </a:t>
            </a:r>
            <a:r>
              <a:rPr lang="en-US" sz="2800" dirty="0">
                <a:latin typeface="Arial" panose="020B0604020202020204" pitchFamily="34" charset="0"/>
                <a:cs typeface="Arial" panose="020B0604020202020204" pitchFamily="34" charset="0"/>
              </a:rPr>
              <a:t>has a long genealogy back to slavery and the racial discourse enabling and under girding it. </a:t>
            </a:r>
            <a:r>
              <a:rPr lang="en-US" sz="2800" dirty="0">
                <a:solidFill>
                  <a:srgbClr val="FFFF00"/>
                </a:solidFill>
                <a:latin typeface="Arial" panose="020B0604020202020204" pitchFamily="34" charset="0"/>
                <a:cs typeface="Arial" panose="020B0604020202020204" pitchFamily="34" charset="0"/>
              </a:rPr>
              <a:t>Whites exerted power over black bodies by discursively fragmenting them and objectifying various parts as useful but ultimately fungible</a:t>
            </a:r>
            <a:r>
              <a:rPr lang="en-US" sz="2800" dirty="0">
                <a:latin typeface="Arial" panose="020B0604020202020204" pitchFamily="34" charset="0"/>
                <a:cs typeface="Arial" panose="020B0604020202020204" pitchFamily="34" charset="0"/>
              </a:rPr>
              <a:t>.” (Jennifer Stoever, </a:t>
            </a:r>
            <a:r>
              <a:rPr lang="en-US" sz="2800" i="1" dirty="0">
                <a:latin typeface="Arial" panose="020B0604020202020204" pitchFamily="34" charset="0"/>
                <a:cs typeface="Arial" panose="020B0604020202020204" pitchFamily="34" charset="0"/>
              </a:rPr>
              <a:t>The Sonic Color Line</a:t>
            </a:r>
            <a:r>
              <a:rPr lang="en-US" sz="2800" dirty="0">
                <a:latin typeface="Arial" panose="020B0604020202020204" pitchFamily="34" charset="0"/>
                <a:cs typeface="Arial" panose="020B0604020202020204" pitchFamily="34" charset="0"/>
              </a:rPr>
              <a:t>, p. 198)</a:t>
            </a: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604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r>
              <a:rPr lang="en-US" b="1" dirty="0">
                <a:latin typeface="Arial" panose="020B0604020202020204" pitchFamily="34" charset="0"/>
                <a:cs typeface="Arial" panose="020B0604020202020204" pitchFamily="34" charset="0"/>
              </a:rPr>
              <a:t>History of Dissection &amp; Medicine:</a:t>
            </a:r>
          </a:p>
          <a:p>
            <a:pPr marL="0" lv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Blake obtained the cadaver ears he and Bell used in the Ear Phonautograph from the Harvard Medical School</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Anatomy acts in the U.S. and U.K. were legislative attempts to control and regulate the sourcing of human bodies.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Grave robbing, body snatching, resurrectionists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endParaRPr lang="en-US" sz="33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899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5536</TotalTime>
  <Words>999</Words>
  <Application>Microsoft Macintosh PowerPoint</Application>
  <PresentationFormat>On-screen Show (4:3)</PresentationFormat>
  <Paragraphs>82</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SOUND, ART, &amp;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Pitzer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Ming-Yuen Ma</cp:lastModifiedBy>
  <cp:revision>195</cp:revision>
  <dcterms:created xsi:type="dcterms:W3CDTF">2010-12-29T21:54:42Z</dcterms:created>
  <dcterms:modified xsi:type="dcterms:W3CDTF">2022-03-05T17:36:47Z</dcterms:modified>
</cp:coreProperties>
</file>