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sldIdLst>
    <p:sldId id="256" r:id="rId2"/>
    <p:sldId id="356" r:id="rId3"/>
    <p:sldId id="379" r:id="rId4"/>
    <p:sldId id="380" r:id="rId5"/>
    <p:sldId id="381" r:id="rId6"/>
    <p:sldId id="382" r:id="rId7"/>
    <p:sldId id="383" r:id="rId8"/>
    <p:sldId id="384" r:id="rId9"/>
    <p:sldId id="385" r:id="rId10"/>
    <p:sldId id="386" r:id="rId11"/>
    <p:sldId id="387" r:id="rId12"/>
    <p:sldId id="388" r:id="rId13"/>
    <p:sldId id="272" r:id="rId14"/>
    <p:sldId id="333" r:id="rId15"/>
    <p:sldId id="390" r:id="rId16"/>
    <p:sldId id="391" r:id="rId17"/>
    <p:sldId id="392" r:id="rId18"/>
    <p:sldId id="308" r:id="rId19"/>
    <p:sldId id="403" r:id="rId20"/>
    <p:sldId id="393" r:id="rId21"/>
    <p:sldId id="395" r:id="rId22"/>
    <p:sldId id="394" r:id="rId23"/>
    <p:sldId id="396" r:id="rId24"/>
    <p:sldId id="398"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3" autoAdjust="0"/>
    <p:restoredTop sz="94694" autoAdjust="0"/>
  </p:normalViewPr>
  <p:slideViewPr>
    <p:cSldViewPr snapToGrid="0" snapToObjects="1">
      <p:cViewPr varScale="1">
        <p:scale>
          <a:sx n="121" d="100"/>
          <a:sy n="121" d="100"/>
        </p:scale>
        <p:origin x="1896" y="176"/>
      </p:cViewPr>
      <p:guideLst>
        <p:guide orient="horz" pos="2160"/>
        <p:guide pos="2880"/>
      </p:guideLst>
    </p:cSldViewPr>
  </p:slideViewPr>
  <p:outlineViewPr>
    <p:cViewPr>
      <p:scale>
        <a:sx n="33" d="100"/>
        <a:sy n="33" d="100"/>
      </p:scale>
      <p:origin x="0" y="319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601BBD-767F-9340-9242-07A6D1415252}" type="datetimeFigureOut">
              <a:rPr lang="en-US" smtClean="0"/>
              <a:t>9/16/22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446C31-B08F-5E49-AC29-C5BC85950A2B}" type="slidenum">
              <a:rPr lang="en-US" smtClean="0"/>
              <a:t>‹#›</a:t>
            </a:fld>
            <a:endParaRPr lang="en-US"/>
          </a:p>
        </p:txBody>
      </p:sp>
    </p:spTree>
    <p:extLst>
      <p:ext uri="{BB962C8B-B14F-4D97-AF65-F5344CB8AC3E}">
        <p14:creationId xmlns:p14="http://schemas.microsoft.com/office/powerpoint/2010/main" val="406410479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1602E06-6383-CD41-A89C-C18DB2948F67}" type="datetimeFigureOut">
              <a:rPr lang="en-US" smtClean="0"/>
              <a:pPr/>
              <a:t>9/16/22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9/16/22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9/16/22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9/16/22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602E06-6383-CD41-A89C-C18DB2948F67}" type="datetimeFigureOut">
              <a:rPr lang="en-US" smtClean="0"/>
              <a:pPr/>
              <a:t>9/16/22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1602E06-6383-CD41-A89C-C18DB2948F67}" type="datetimeFigureOut">
              <a:rPr lang="en-US" smtClean="0"/>
              <a:pPr/>
              <a:t>9/16/22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1602E06-6383-CD41-A89C-C18DB2948F67}" type="datetimeFigureOut">
              <a:rPr lang="en-US" smtClean="0"/>
              <a:pPr/>
              <a:t>9/16/22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1602E06-6383-CD41-A89C-C18DB2948F67}" type="datetimeFigureOut">
              <a:rPr lang="en-US" smtClean="0"/>
              <a:pPr/>
              <a:t>9/16/22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602E06-6383-CD41-A89C-C18DB2948F67}" type="datetimeFigureOut">
              <a:rPr lang="en-US" smtClean="0"/>
              <a:pPr/>
              <a:t>9/16/22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602E06-6383-CD41-A89C-C18DB2948F67}" type="datetimeFigureOut">
              <a:rPr lang="en-US" smtClean="0"/>
              <a:pPr/>
              <a:t>9/16/22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602E06-6383-CD41-A89C-C18DB2948F67}" type="datetimeFigureOut">
              <a:rPr lang="en-US" smtClean="0"/>
              <a:pPr/>
              <a:t>9/16/22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602E06-6383-CD41-A89C-C18DB2948F67}" type="datetimeFigureOut">
              <a:rPr lang="en-US" smtClean="0"/>
              <a:pPr/>
              <a:t>9/16/22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7AD372-DC91-424A-9BC0-BEF46D0A27CF}"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5631" y="2164016"/>
            <a:ext cx="7285663" cy="2388846"/>
          </a:xfrm>
        </p:spPr>
        <p:txBody>
          <a:bodyPr>
            <a:normAutofit/>
          </a:bodyPr>
          <a:lstStyle/>
          <a:p>
            <a:pPr marL="857250" indent="-857250">
              <a:buAutoNum type="romanUcPeriod"/>
            </a:pPr>
            <a:r>
              <a:rPr lang="en-US" sz="4400" b="1" dirty="0">
                <a:latin typeface="Arial"/>
                <a:cs typeface="Arial"/>
              </a:rPr>
              <a:t>Sound Theories</a:t>
            </a:r>
          </a:p>
          <a:p>
            <a:pPr marL="857250" indent="-857250">
              <a:buAutoNum type="romanUcPeriod"/>
            </a:pPr>
            <a:endParaRPr lang="en-US" sz="4400" b="1" dirty="0">
              <a:latin typeface="Arial"/>
              <a:cs typeface="Arial"/>
            </a:endParaRPr>
          </a:p>
          <a:p>
            <a:r>
              <a:rPr lang="en-US" sz="4400" b="1" dirty="0">
                <a:latin typeface="Arial"/>
                <a:cs typeface="Arial"/>
              </a:rPr>
              <a:t>3. Voices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4744" y="279530"/>
            <a:ext cx="6228864" cy="815665"/>
          </a:xfrm>
        </p:spPr>
        <p:txBody>
          <a:bodyPr>
            <a:normAutofit/>
          </a:bodyPr>
          <a:lstStyle/>
          <a:p>
            <a:pPr marL="0" indent="0">
              <a:buNone/>
            </a:pPr>
            <a:r>
              <a:rPr lang="en-US" sz="4000" dirty="0">
                <a:latin typeface="Arial"/>
                <a:cs typeface="Arial"/>
              </a:rPr>
              <a:t>Voice is: </a:t>
            </a:r>
          </a:p>
        </p:txBody>
      </p:sp>
      <p:sp>
        <p:nvSpPr>
          <p:cNvPr id="4" name="Content Placeholder 2"/>
          <p:cNvSpPr txBox="1">
            <a:spLocks/>
          </p:cNvSpPr>
          <p:nvPr/>
        </p:nvSpPr>
        <p:spPr>
          <a:xfrm>
            <a:off x="580999" y="800879"/>
            <a:ext cx="8012401" cy="605712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lgn="ctr">
              <a:buNone/>
            </a:pPr>
            <a:r>
              <a:rPr lang="en-US" dirty="0">
                <a:latin typeface="Arial"/>
                <a:cs typeface="Arial"/>
              </a:rPr>
              <a:t>Self-expression</a:t>
            </a:r>
          </a:p>
          <a:p>
            <a:pPr marL="0" lvl="0" indent="0" algn="ctr">
              <a:buNone/>
            </a:pPr>
            <a:r>
              <a:rPr lang="en-US" dirty="0">
                <a:latin typeface="Arial"/>
                <a:cs typeface="Arial"/>
              </a:rPr>
              <a:t>Subjective</a:t>
            </a:r>
          </a:p>
          <a:p>
            <a:pPr marL="0" lvl="0" indent="0" algn="ctr">
              <a:buNone/>
            </a:pPr>
            <a:r>
              <a:rPr lang="en-US" dirty="0">
                <a:latin typeface="Arial"/>
                <a:cs typeface="Arial"/>
              </a:rPr>
              <a:t>Spirit </a:t>
            </a:r>
          </a:p>
          <a:p>
            <a:pPr marL="0" lvl="0" indent="0" algn="ctr">
              <a:buNone/>
            </a:pPr>
            <a:r>
              <a:rPr lang="en-US" dirty="0">
                <a:latin typeface="Arial"/>
                <a:cs typeface="Arial"/>
              </a:rPr>
              <a:t>Consciousness</a:t>
            </a:r>
          </a:p>
          <a:p>
            <a:pPr marL="0" lvl="0" indent="0" algn="ctr">
              <a:buNone/>
            </a:pPr>
            <a:r>
              <a:rPr lang="en-US" dirty="0">
                <a:latin typeface="Arial"/>
                <a:cs typeface="Arial"/>
              </a:rPr>
              <a:t>Language </a:t>
            </a:r>
          </a:p>
          <a:p>
            <a:pPr marL="0" lvl="0" indent="0" algn="ctr">
              <a:buNone/>
            </a:pPr>
            <a:r>
              <a:rPr lang="en-US" dirty="0">
                <a:latin typeface="Arial"/>
                <a:cs typeface="Arial"/>
              </a:rPr>
              <a:t>Speech</a:t>
            </a:r>
          </a:p>
          <a:p>
            <a:pPr marL="0" lvl="0" indent="0" algn="ctr">
              <a:buNone/>
            </a:pPr>
            <a:r>
              <a:rPr lang="en-US" dirty="0">
                <a:latin typeface="Arial"/>
                <a:cs typeface="Arial"/>
              </a:rPr>
              <a:t>Power</a:t>
            </a:r>
          </a:p>
          <a:p>
            <a:pPr marL="0" lvl="0" indent="0" algn="ctr">
              <a:buNone/>
            </a:pPr>
            <a:r>
              <a:rPr lang="en-US" dirty="0">
                <a:latin typeface="Arial"/>
                <a:cs typeface="Arial"/>
              </a:rPr>
              <a:t>Presence</a:t>
            </a:r>
          </a:p>
          <a:p>
            <a:pPr marL="0" indent="0" algn="ctr">
              <a:buFont typeface="Arial"/>
              <a:buNone/>
            </a:pPr>
            <a:endParaRPr lang="en-US" dirty="0">
              <a:latin typeface="Arial"/>
              <a:cs typeface="Arial"/>
            </a:endParaRP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1918438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4744" y="279530"/>
            <a:ext cx="6228864" cy="815665"/>
          </a:xfrm>
        </p:spPr>
        <p:txBody>
          <a:bodyPr>
            <a:normAutofit/>
          </a:bodyPr>
          <a:lstStyle/>
          <a:p>
            <a:pPr marL="0" indent="0">
              <a:buNone/>
            </a:pPr>
            <a:r>
              <a:rPr lang="en-US" sz="4000" dirty="0">
                <a:latin typeface="Arial"/>
                <a:cs typeface="Arial"/>
              </a:rPr>
              <a:t>Voice is: </a:t>
            </a:r>
          </a:p>
        </p:txBody>
      </p:sp>
      <p:sp>
        <p:nvSpPr>
          <p:cNvPr id="4" name="Content Placeholder 2"/>
          <p:cNvSpPr txBox="1">
            <a:spLocks/>
          </p:cNvSpPr>
          <p:nvPr/>
        </p:nvSpPr>
        <p:spPr>
          <a:xfrm>
            <a:off x="580999" y="800879"/>
            <a:ext cx="8012401" cy="605712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lgn="ctr">
              <a:buNone/>
            </a:pPr>
            <a:r>
              <a:rPr lang="en-US" dirty="0">
                <a:latin typeface="Arial"/>
                <a:cs typeface="Arial"/>
              </a:rPr>
              <a:t>Self-expression</a:t>
            </a:r>
          </a:p>
          <a:p>
            <a:pPr marL="0" lvl="0" indent="0" algn="ctr">
              <a:buNone/>
            </a:pPr>
            <a:r>
              <a:rPr lang="en-US" dirty="0">
                <a:latin typeface="Arial"/>
                <a:cs typeface="Arial"/>
              </a:rPr>
              <a:t>Subjective</a:t>
            </a:r>
          </a:p>
          <a:p>
            <a:pPr marL="0" lvl="0" indent="0" algn="ctr">
              <a:buNone/>
            </a:pPr>
            <a:r>
              <a:rPr lang="en-US" dirty="0">
                <a:latin typeface="Arial"/>
                <a:cs typeface="Arial"/>
              </a:rPr>
              <a:t>Spirit </a:t>
            </a:r>
          </a:p>
          <a:p>
            <a:pPr marL="0" lvl="0" indent="0" algn="ctr">
              <a:buNone/>
            </a:pPr>
            <a:r>
              <a:rPr lang="en-US" dirty="0">
                <a:latin typeface="Arial"/>
                <a:cs typeface="Arial"/>
              </a:rPr>
              <a:t>Consciousness</a:t>
            </a:r>
          </a:p>
          <a:p>
            <a:pPr marL="0" lvl="0" indent="0" algn="ctr">
              <a:buNone/>
            </a:pPr>
            <a:r>
              <a:rPr lang="en-US" dirty="0">
                <a:latin typeface="Arial"/>
                <a:cs typeface="Arial"/>
              </a:rPr>
              <a:t>Language </a:t>
            </a:r>
          </a:p>
          <a:p>
            <a:pPr marL="0" lvl="0" indent="0" algn="ctr">
              <a:buNone/>
            </a:pPr>
            <a:r>
              <a:rPr lang="en-US" dirty="0">
                <a:latin typeface="Arial"/>
                <a:cs typeface="Arial"/>
              </a:rPr>
              <a:t>Speech</a:t>
            </a:r>
          </a:p>
          <a:p>
            <a:pPr marL="0" lvl="0" indent="0" algn="ctr">
              <a:buNone/>
            </a:pPr>
            <a:r>
              <a:rPr lang="en-US" dirty="0">
                <a:latin typeface="Arial"/>
                <a:cs typeface="Arial"/>
              </a:rPr>
              <a:t>Power</a:t>
            </a:r>
          </a:p>
          <a:p>
            <a:pPr marL="0" lvl="0" indent="0" algn="ctr">
              <a:buNone/>
            </a:pPr>
            <a:r>
              <a:rPr lang="en-US" dirty="0">
                <a:latin typeface="Arial"/>
                <a:cs typeface="Arial"/>
              </a:rPr>
              <a:t>Presence</a:t>
            </a:r>
          </a:p>
          <a:p>
            <a:pPr marL="0" lvl="0" indent="0" algn="ctr">
              <a:buNone/>
            </a:pPr>
            <a:r>
              <a:rPr lang="en-US" dirty="0">
                <a:latin typeface="Arial"/>
                <a:cs typeface="Arial"/>
              </a:rPr>
              <a:t>Unique</a:t>
            </a:r>
          </a:p>
          <a:p>
            <a:pPr marL="0" indent="0" algn="ctr">
              <a:buFont typeface="Arial"/>
              <a:buNone/>
            </a:pPr>
            <a:endParaRPr lang="en-US" dirty="0">
              <a:latin typeface="Arial"/>
              <a:cs typeface="Arial"/>
            </a:endParaRP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4095779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4744" y="279530"/>
            <a:ext cx="6228864" cy="815665"/>
          </a:xfrm>
        </p:spPr>
        <p:txBody>
          <a:bodyPr>
            <a:normAutofit/>
          </a:bodyPr>
          <a:lstStyle/>
          <a:p>
            <a:pPr marL="0" indent="0">
              <a:buNone/>
            </a:pPr>
            <a:r>
              <a:rPr lang="en-US" sz="4000" dirty="0">
                <a:latin typeface="Arial"/>
                <a:cs typeface="Arial"/>
              </a:rPr>
              <a:t>Voice is: </a:t>
            </a:r>
          </a:p>
        </p:txBody>
      </p:sp>
      <p:sp>
        <p:nvSpPr>
          <p:cNvPr id="4" name="Content Placeholder 2"/>
          <p:cNvSpPr txBox="1">
            <a:spLocks/>
          </p:cNvSpPr>
          <p:nvPr/>
        </p:nvSpPr>
        <p:spPr>
          <a:xfrm>
            <a:off x="580999" y="800879"/>
            <a:ext cx="8012401" cy="605712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lgn="ctr">
              <a:buNone/>
            </a:pPr>
            <a:r>
              <a:rPr lang="en-US" dirty="0">
                <a:latin typeface="Arial"/>
                <a:cs typeface="Arial"/>
              </a:rPr>
              <a:t>Self-expression</a:t>
            </a:r>
          </a:p>
          <a:p>
            <a:pPr marL="0" lvl="0" indent="0" algn="ctr">
              <a:buNone/>
            </a:pPr>
            <a:r>
              <a:rPr lang="en-US" dirty="0">
                <a:latin typeface="Arial"/>
                <a:cs typeface="Arial"/>
              </a:rPr>
              <a:t>Subjective</a:t>
            </a:r>
          </a:p>
          <a:p>
            <a:pPr marL="0" lvl="0" indent="0" algn="ctr">
              <a:buNone/>
            </a:pPr>
            <a:r>
              <a:rPr lang="en-US" dirty="0">
                <a:latin typeface="Arial"/>
                <a:cs typeface="Arial"/>
              </a:rPr>
              <a:t>Spirit </a:t>
            </a:r>
          </a:p>
          <a:p>
            <a:pPr marL="0" lvl="0" indent="0" algn="ctr">
              <a:buNone/>
            </a:pPr>
            <a:r>
              <a:rPr lang="en-US" dirty="0">
                <a:latin typeface="Arial"/>
                <a:cs typeface="Arial"/>
              </a:rPr>
              <a:t>Consciousness</a:t>
            </a:r>
          </a:p>
          <a:p>
            <a:pPr marL="0" lvl="0" indent="0" algn="ctr">
              <a:buNone/>
            </a:pPr>
            <a:r>
              <a:rPr lang="en-US" dirty="0">
                <a:latin typeface="Arial"/>
                <a:cs typeface="Arial"/>
              </a:rPr>
              <a:t>Language </a:t>
            </a:r>
          </a:p>
          <a:p>
            <a:pPr marL="0" lvl="0" indent="0" algn="ctr">
              <a:buNone/>
            </a:pPr>
            <a:r>
              <a:rPr lang="en-US" dirty="0">
                <a:latin typeface="Arial"/>
                <a:cs typeface="Arial"/>
              </a:rPr>
              <a:t>Speech</a:t>
            </a:r>
          </a:p>
          <a:p>
            <a:pPr marL="0" lvl="0" indent="0" algn="ctr">
              <a:buNone/>
            </a:pPr>
            <a:r>
              <a:rPr lang="en-US" dirty="0">
                <a:latin typeface="Arial"/>
                <a:cs typeface="Arial"/>
              </a:rPr>
              <a:t>Power</a:t>
            </a:r>
          </a:p>
          <a:p>
            <a:pPr marL="0" lvl="0" indent="0" algn="ctr">
              <a:buNone/>
            </a:pPr>
            <a:r>
              <a:rPr lang="en-US" dirty="0">
                <a:latin typeface="Arial"/>
                <a:cs typeface="Arial"/>
              </a:rPr>
              <a:t>Presence</a:t>
            </a:r>
          </a:p>
          <a:p>
            <a:pPr marL="0" lvl="0" indent="0" algn="ctr">
              <a:buNone/>
            </a:pPr>
            <a:r>
              <a:rPr lang="en-US" dirty="0">
                <a:latin typeface="Arial"/>
                <a:cs typeface="Arial"/>
              </a:rPr>
              <a:t>Unique</a:t>
            </a:r>
          </a:p>
          <a:p>
            <a:pPr marL="0" lvl="0" indent="0" algn="ctr">
              <a:buNone/>
            </a:pPr>
            <a:r>
              <a:rPr lang="en-US" dirty="0">
                <a:latin typeface="Arial"/>
                <a:cs typeface="Arial"/>
              </a:rPr>
              <a:t>Plural</a:t>
            </a:r>
          </a:p>
          <a:p>
            <a:pPr marL="0" indent="0" algn="ctr">
              <a:buFont typeface="Arial"/>
              <a:buNone/>
            </a:pPr>
            <a:endParaRPr lang="en-US" dirty="0">
              <a:latin typeface="Arial"/>
              <a:cs typeface="Arial"/>
            </a:endParaRP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2696268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14716" y="1468685"/>
            <a:ext cx="7416116" cy="3880611"/>
          </a:xfrm>
        </p:spPr>
        <p:txBody>
          <a:bodyPr>
            <a:normAutofit/>
          </a:bodyPr>
          <a:lstStyle/>
          <a:p>
            <a:pPr algn="l"/>
            <a:r>
              <a:rPr lang="en-US" sz="4400" dirty="0">
                <a:latin typeface="Arial"/>
                <a:cs typeface="Arial"/>
              </a:rPr>
              <a:t>A Theory of the Voice:</a:t>
            </a:r>
          </a:p>
          <a:p>
            <a:pPr algn="l"/>
            <a:endParaRPr lang="en-US" dirty="0">
              <a:latin typeface="Arial"/>
              <a:cs typeface="Arial"/>
            </a:endParaRPr>
          </a:p>
          <a:p>
            <a:pPr marL="514350" indent="-514350" algn="l">
              <a:buFont typeface="Arial" panose="020B0604020202020204" pitchFamily="34" charset="0"/>
              <a:buChar char="•"/>
            </a:pPr>
            <a:r>
              <a:rPr lang="en-US" dirty="0">
                <a:latin typeface="Arial"/>
                <a:cs typeface="Arial"/>
              </a:rPr>
              <a:t>The grain of the voice (Barthes)</a:t>
            </a:r>
          </a:p>
          <a:p>
            <a:pPr marL="514350" indent="-514350" algn="l">
              <a:buFont typeface="+mj-lt"/>
              <a:buAutoNum type="arabicPeriod"/>
            </a:pPr>
            <a:endParaRPr lang="en-US" dirty="0">
              <a:latin typeface="Arial"/>
              <a:cs typeface="Arial"/>
            </a:endParaRPr>
          </a:p>
          <a:p>
            <a:pPr algn="l"/>
            <a:endParaRPr lang="en-US" dirty="0">
              <a:latin typeface="Arial"/>
              <a:cs typeface="Arial"/>
            </a:endParaRPr>
          </a:p>
        </p:txBody>
      </p:sp>
    </p:spTree>
    <p:extLst>
      <p:ext uri="{BB962C8B-B14F-4D97-AF65-F5344CB8AC3E}">
        <p14:creationId xmlns:p14="http://schemas.microsoft.com/office/powerpoint/2010/main" val="21104999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4753" y="2754164"/>
            <a:ext cx="7297429" cy="2707938"/>
          </a:xfrm>
        </p:spPr>
        <p:txBody>
          <a:bodyPr>
            <a:noAutofit/>
          </a:bodyPr>
          <a:lstStyle/>
          <a:p>
            <a:r>
              <a:rPr lang="en-US" dirty="0">
                <a:latin typeface="Arial"/>
                <a:cs typeface="Arial"/>
              </a:rPr>
              <a:t>Music, singing, technology (</a:t>
            </a:r>
            <a:r>
              <a:rPr lang="en-US" dirty="0" err="1">
                <a:latin typeface="Arial"/>
                <a:cs typeface="Arial"/>
              </a:rPr>
              <a:t>Weheliye</a:t>
            </a:r>
            <a:r>
              <a:rPr lang="en-US" dirty="0">
                <a:latin typeface="Arial"/>
                <a:cs typeface="Arial"/>
              </a:rPr>
              <a:t>)</a:t>
            </a:r>
          </a:p>
          <a:p>
            <a:r>
              <a:rPr lang="en-US" dirty="0">
                <a:latin typeface="Arial"/>
                <a:cs typeface="Arial"/>
              </a:rPr>
              <a:t>Philosophy (</a:t>
            </a:r>
            <a:r>
              <a:rPr lang="en-US" dirty="0" err="1">
                <a:latin typeface="Arial"/>
                <a:cs typeface="Arial"/>
              </a:rPr>
              <a:t>Cavarero</a:t>
            </a:r>
            <a:r>
              <a:rPr lang="en-US" dirty="0">
                <a:latin typeface="Arial"/>
                <a:cs typeface="Arial"/>
              </a:rPr>
              <a:t>)</a:t>
            </a:r>
          </a:p>
          <a:p>
            <a:r>
              <a:rPr lang="en-US" dirty="0">
                <a:latin typeface="Arial"/>
                <a:cs typeface="Arial"/>
              </a:rPr>
              <a:t>Media and emotion (Smith)</a:t>
            </a:r>
          </a:p>
        </p:txBody>
      </p:sp>
      <p:sp>
        <p:nvSpPr>
          <p:cNvPr id="2" name="Rectangle 1"/>
          <p:cNvSpPr/>
          <p:nvPr/>
        </p:nvSpPr>
        <p:spPr>
          <a:xfrm>
            <a:off x="625779" y="1539607"/>
            <a:ext cx="4937324" cy="769441"/>
          </a:xfrm>
          <a:prstGeom prst="rect">
            <a:avLst/>
          </a:prstGeom>
        </p:spPr>
        <p:txBody>
          <a:bodyPr wrap="square">
            <a:spAutoFit/>
          </a:bodyPr>
          <a:lstStyle/>
          <a:p>
            <a:r>
              <a:rPr lang="en-US" sz="4400" dirty="0">
                <a:latin typeface="Arial"/>
                <a:cs typeface="Arial"/>
              </a:rPr>
              <a:t>Voice in:</a:t>
            </a:r>
          </a:p>
        </p:txBody>
      </p:sp>
    </p:spTree>
    <p:extLst>
      <p:ext uri="{BB962C8B-B14F-4D97-AF65-F5344CB8AC3E}">
        <p14:creationId xmlns:p14="http://schemas.microsoft.com/office/powerpoint/2010/main" val="423064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950" y="0"/>
            <a:ext cx="8229600" cy="1689148"/>
          </a:xfrm>
        </p:spPr>
        <p:txBody>
          <a:bodyPr>
            <a:normAutofit/>
          </a:bodyPr>
          <a:lstStyle/>
          <a:p>
            <a:pPr algn="l"/>
            <a:r>
              <a:rPr lang="en-US" sz="3200" dirty="0">
                <a:latin typeface="Arial Bold"/>
                <a:cs typeface="Arial Bold"/>
              </a:rPr>
              <a:t>1. The Grain of the Voice</a:t>
            </a:r>
            <a:br>
              <a:rPr lang="en-US" sz="3200" dirty="0">
                <a:latin typeface="Arial Bold"/>
                <a:cs typeface="Arial Bold"/>
              </a:rPr>
            </a:br>
            <a:r>
              <a:rPr lang="en-US" sz="3200" dirty="0">
                <a:latin typeface="Arial Bold"/>
                <a:cs typeface="Arial Bold"/>
              </a:rPr>
              <a:t>(Roland Barthes)</a:t>
            </a:r>
          </a:p>
        </p:txBody>
      </p:sp>
      <p:sp>
        <p:nvSpPr>
          <p:cNvPr id="3" name="Content Placeholder 2"/>
          <p:cNvSpPr>
            <a:spLocks noGrp="1"/>
          </p:cNvSpPr>
          <p:nvPr>
            <p:ph idx="1"/>
          </p:nvPr>
        </p:nvSpPr>
        <p:spPr>
          <a:xfrm>
            <a:off x="457200" y="1730421"/>
            <a:ext cx="8229600" cy="4816360"/>
          </a:xfrm>
        </p:spPr>
        <p:txBody>
          <a:bodyPr>
            <a:normAutofit lnSpcReduction="10000"/>
          </a:bodyPr>
          <a:lstStyle/>
          <a:p>
            <a:r>
              <a:rPr lang="en-US" dirty="0">
                <a:latin typeface="Arial"/>
                <a:cs typeface="Arial"/>
              </a:rPr>
              <a:t>“The ‘grain’ is the body in the voice as it sings, the hand as it writes, the limb as it performs… listen to my relation with the body of the man or woman singing or playing and that relation is erotic – but in no way ‘subjective’.” (p. 509)</a:t>
            </a:r>
          </a:p>
          <a:p>
            <a:endParaRPr lang="en-US" dirty="0">
              <a:latin typeface="Arial"/>
              <a:cs typeface="Arial"/>
            </a:endParaRPr>
          </a:p>
          <a:p>
            <a:r>
              <a:rPr lang="en-US" dirty="0">
                <a:latin typeface="Arial"/>
                <a:cs typeface="Arial"/>
              </a:rPr>
              <a:t>Dual production of language (text) and music – history of music vs. theory of the text</a:t>
            </a:r>
          </a:p>
          <a:p>
            <a:endParaRPr lang="en-US" dirty="0">
              <a:latin typeface="Arial"/>
              <a:cs typeface="Arial"/>
            </a:endParaRPr>
          </a:p>
          <a:p>
            <a:endParaRPr lang="en-US" dirty="0">
              <a:latin typeface="Arial"/>
              <a:cs typeface="Arial"/>
            </a:endParaRPr>
          </a:p>
          <a:p>
            <a:endParaRPr lang="en-US" sz="3500" dirty="0">
              <a:latin typeface="Arial"/>
              <a:cs typeface="Arial"/>
            </a:endParaRPr>
          </a:p>
        </p:txBody>
      </p:sp>
    </p:spTree>
    <p:extLst>
      <p:ext uri="{BB962C8B-B14F-4D97-AF65-F5344CB8AC3E}">
        <p14:creationId xmlns:p14="http://schemas.microsoft.com/office/powerpoint/2010/main" val="4246663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90088"/>
            <a:ext cx="8229600" cy="5767912"/>
          </a:xfrm>
        </p:spPr>
        <p:txBody>
          <a:bodyPr>
            <a:normAutofit/>
          </a:bodyPr>
          <a:lstStyle/>
          <a:p>
            <a:r>
              <a:rPr lang="en-US" dirty="0" err="1">
                <a:latin typeface="Arial"/>
                <a:cs typeface="Arial"/>
              </a:rPr>
              <a:t>Pheno</a:t>
            </a:r>
            <a:r>
              <a:rPr lang="en-US" dirty="0">
                <a:latin typeface="Arial"/>
                <a:cs typeface="Arial"/>
              </a:rPr>
              <a:t>-text and </a:t>
            </a:r>
            <a:r>
              <a:rPr lang="en-US" dirty="0" err="1">
                <a:latin typeface="Arial"/>
                <a:cs typeface="Arial"/>
              </a:rPr>
              <a:t>geno</a:t>
            </a:r>
            <a:r>
              <a:rPr lang="en-US" dirty="0">
                <a:latin typeface="Arial"/>
                <a:cs typeface="Arial"/>
              </a:rPr>
              <a:t>-text (from </a:t>
            </a:r>
            <a:r>
              <a:rPr lang="en-US" dirty="0" err="1">
                <a:latin typeface="Arial"/>
                <a:cs typeface="Arial"/>
              </a:rPr>
              <a:t>Kristeva</a:t>
            </a:r>
            <a:r>
              <a:rPr lang="en-US" dirty="0">
                <a:latin typeface="Arial"/>
                <a:cs typeface="Arial"/>
              </a:rPr>
              <a:t>)</a:t>
            </a:r>
          </a:p>
          <a:p>
            <a:endParaRPr lang="en-US" dirty="0">
              <a:latin typeface="Arial"/>
              <a:cs typeface="Arial"/>
            </a:endParaRPr>
          </a:p>
          <a:p>
            <a:r>
              <a:rPr lang="en-US" dirty="0">
                <a:latin typeface="Arial"/>
                <a:cs typeface="Arial"/>
              </a:rPr>
              <a:t>The </a:t>
            </a:r>
            <a:r>
              <a:rPr lang="en-US" dirty="0" err="1">
                <a:solidFill>
                  <a:srgbClr val="FFC000"/>
                </a:solidFill>
                <a:latin typeface="Arial"/>
                <a:cs typeface="Arial"/>
              </a:rPr>
              <a:t>pheno</a:t>
            </a:r>
            <a:r>
              <a:rPr lang="en-US" dirty="0">
                <a:solidFill>
                  <a:srgbClr val="FFC000"/>
                </a:solidFill>
                <a:latin typeface="Arial"/>
                <a:cs typeface="Arial"/>
              </a:rPr>
              <a:t>-song</a:t>
            </a:r>
            <a:r>
              <a:rPr lang="en-US" dirty="0">
                <a:latin typeface="Arial"/>
                <a:cs typeface="Arial"/>
              </a:rPr>
              <a:t>: “covers all phenomena, all the features which belongs to the structure of the language being sung, the rules of the genre… in short, everything in the performance that is in the service of communication, representation, expression…” (p. 506)</a:t>
            </a:r>
          </a:p>
          <a:p>
            <a:endParaRPr lang="en-US" dirty="0">
              <a:latin typeface="Arial"/>
              <a:cs typeface="Arial"/>
            </a:endParaRPr>
          </a:p>
          <a:p>
            <a:endParaRPr lang="en-US" dirty="0">
              <a:latin typeface="Arial"/>
              <a:cs typeface="Arial"/>
            </a:endParaRPr>
          </a:p>
          <a:p>
            <a:endParaRPr lang="en-US" sz="3500" dirty="0">
              <a:latin typeface="Arial"/>
              <a:cs typeface="Arial"/>
            </a:endParaRPr>
          </a:p>
        </p:txBody>
      </p:sp>
    </p:spTree>
    <p:extLst>
      <p:ext uri="{BB962C8B-B14F-4D97-AF65-F5344CB8AC3E}">
        <p14:creationId xmlns:p14="http://schemas.microsoft.com/office/powerpoint/2010/main" val="3918584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84560"/>
            <a:ext cx="8229600" cy="4292922"/>
          </a:xfrm>
        </p:spPr>
        <p:txBody>
          <a:bodyPr>
            <a:normAutofit/>
          </a:bodyPr>
          <a:lstStyle/>
          <a:p>
            <a:r>
              <a:rPr lang="en-US" dirty="0">
                <a:latin typeface="Arial"/>
                <a:cs typeface="Arial"/>
              </a:rPr>
              <a:t>The </a:t>
            </a:r>
            <a:r>
              <a:rPr lang="en-US" dirty="0" err="1">
                <a:solidFill>
                  <a:srgbClr val="FFC000"/>
                </a:solidFill>
                <a:latin typeface="Arial"/>
                <a:cs typeface="Arial"/>
              </a:rPr>
              <a:t>geno</a:t>
            </a:r>
            <a:r>
              <a:rPr lang="en-US" dirty="0">
                <a:solidFill>
                  <a:srgbClr val="FFC000"/>
                </a:solidFill>
                <a:latin typeface="Arial"/>
                <a:cs typeface="Arial"/>
              </a:rPr>
              <a:t>-song</a:t>
            </a:r>
            <a:r>
              <a:rPr lang="en-US" dirty="0">
                <a:latin typeface="Arial"/>
                <a:cs typeface="Arial"/>
              </a:rPr>
              <a:t>: “is the volume of the singing and speaking voice, the space where signification germinate ‘from within the language and in its very materiality’… It is, in very simple word but which must be taken seriously, the </a:t>
            </a:r>
            <a:r>
              <a:rPr lang="en-US" i="1" dirty="0">
                <a:latin typeface="Arial"/>
                <a:cs typeface="Arial"/>
              </a:rPr>
              <a:t>diction</a:t>
            </a:r>
            <a:r>
              <a:rPr lang="en-US" dirty="0">
                <a:latin typeface="Arial"/>
                <a:cs typeface="Arial"/>
              </a:rPr>
              <a:t> of the language.” (p. 506)</a:t>
            </a:r>
          </a:p>
          <a:p>
            <a:endParaRPr lang="en-US" dirty="0">
              <a:latin typeface="Arial"/>
              <a:cs typeface="Arial"/>
            </a:endParaRPr>
          </a:p>
          <a:p>
            <a:endParaRPr lang="en-US" dirty="0">
              <a:latin typeface="Arial"/>
              <a:cs typeface="Arial"/>
            </a:endParaRPr>
          </a:p>
          <a:p>
            <a:endParaRPr lang="en-US" sz="3500" dirty="0">
              <a:latin typeface="Arial"/>
              <a:cs typeface="Arial"/>
            </a:endParaRPr>
          </a:p>
        </p:txBody>
      </p:sp>
    </p:spTree>
    <p:extLst>
      <p:ext uri="{BB962C8B-B14F-4D97-AF65-F5344CB8AC3E}">
        <p14:creationId xmlns:p14="http://schemas.microsoft.com/office/powerpoint/2010/main" val="4117504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7158" y="4719991"/>
            <a:ext cx="8485137" cy="1594176"/>
          </a:xfrm>
        </p:spPr>
        <p:txBody>
          <a:bodyPr>
            <a:normAutofit/>
          </a:bodyPr>
          <a:lstStyle/>
          <a:p>
            <a:pPr marL="0" indent="0">
              <a:buNone/>
            </a:pPr>
            <a:r>
              <a:rPr lang="en-US" u="sng" dirty="0">
                <a:latin typeface="Arial"/>
                <a:cs typeface="Arial"/>
              </a:rPr>
              <a:t>Listening exercise:</a:t>
            </a:r>
            <a:r>
              <a:rPr lang="en-US" dirty="0">
                <a:latin typeface="Arial"/>
                <a:cs typeface="Arial"/>
              </a:rPr>
              <a:t> listen to different versions of </a:t>
            </a:r>
            <a:r>
              <a:rPr lang="en-US" i="1" dirty="0">
                <a:latin typeface="Arial"/>
                <a:cs typeface="Arial"/>
              </a:rPr>
              <a:t>Strange Fruit </a:t>
            </a:r>
            <a:r>
              <a:rPr lang="en-US" dirty="0">
                <a:latin typeface="Arial"/>
                <a:cs typeface="Arial"/>
              </a:rPr>
              <a:t>(1937), analyze / play using Barthes’ theory.</a:t>
            </a:r>
          </a:p>
          <a:p>
            <a:pPr marL="0" lvl="0" indent="0">
              <a:buNone/>
            </a:pPr>
            <a:endParaRPr lang="en-US" dirty="0">
              <a:latin typeface="Arial"/>
              <a:cs typeface="Arial"/>
            </a:endParaRPr>
          </a:p>
          <a:p>
            <a:pPr marL="0" indent="0">
              <a:buNone/>
            </a:pPr>
            <a:endParaRPr lang="en-US" dirty="0">
              <a:latin typeface="Arial"/>
              <a:cs typeface="Arial"/>
            </a:endParaRPr>
          </a:p>
        </p:txBody>
      </p:sp>
      <p:pic>
        <p:nvPicPr>
          <p:cNvPr id="4" name="Picture 3" descr="StrangeFrui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22919" y="466444"/>
            <a:ext cx="5027050" cy="3770288"/>
          </a:xfrm>
          <a:prstGeom prst="rect">
            <a:avLst/>
          </a:prstGeom>
        </p:spPr>
      </p:pic>
    </p:spTree>
    <p:extLst>
      <p:ext uri="{BB962C8B-B14F-4D97-AF65-F5344CB8AC3E}">
        <p14:creationId xmlns:p14="http://schemas.microsoft.com/office/powerpoint/2010/main" val="34194144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950" y="0"/>
            <a:ext cx="8229600" cy="1689148"/>
          </a:xfrm>
        </p:spPr>
        <p:txBody>
          <a:bodyPr>
            <a:normAutofit/>
          </a:bodyPr>
          <a:lstStyle/>
          <a:p>
            <a:pPr algn="l"/>
            <a:r>
              <a:rPr lang="en-US" sz="3200" dirty="0">
                <a:latin typeface="Arial Bold"/>
                <a:cs typeface="Arial Bold"/>
              </a:rPr>
              <a:t>2. Voice in Black Popular Music</a:t>
            </a:r>
            <a:br>
              <a:rPr lang="en-US" sz="3200" dirty="0">
                <a:latin typeface="Arial Bold"/>
                <a:cs typeface="Arial Bold"/>
              </a:rPr>
            </a:br>
            <a:r>
              <a:rPr lang="en-US" sz="3200" dirty="0">
                <a:latin typeface="Arial Bold"/>
                <a:cs typeface="Arial Bold"/>
              </a:rPr>
              <a:t>(Alexander </a:t>
            </a:r>
            <a:r>
              <a:rPr lang="en-US" sz="3200" dirty="0" err="1">
                <a:latin typeface="Arial Bold"/>
                <a:cs typeface="Arial Bold"/>
              </a:rPr>
              <a:t>Weheliye</a:t>
            </a:r>
            <a:r>
              <a:rPr lang="en-US" sz="3200" dirty="0">
                <a:latin typeface="Arial Bold"/>
                <a:cs typeface="Arial Bold"/>
              </a:rPr>
              <a:t>)</a:t>
            </a:r>
          </a:p>
        </p:txBody>
      </p:sp>
      <p:sp>
        <p:nvSpPr>
          <p:cNvPr id="3" name="Content Placeholder 2"/>
          <p:cNvSpPr>
            <a:spLocks noGrp="1"/>
          </p:cNvSpPr>
          <p:nvPr>
            <p:ph idx="1"/>
          </p:nvPr>
        </p:nvSpPr>
        <p:spPr>
          <a:xfrm>
            <a:off x="457200" y="1730421"/>
            <a:ext cx="8229600" cy="4816360"/>
          </a:xfrm>
        </p:spPr>
        <p:txBody>
          <a:bodyPr>
            <a:normAutofit lnSpcReduction="10000"/>
          </a:bodyPr>
          <a:lstStyle/>
          <a:p>
            <a:r>
              <a:rPr lang="en-US" dirty="0">
                <a:latin typeface="Arial"/>
                <a:cs typeface="Arial"/>
              </a:rPr>
              <a:t>The use of sound technologies in popular R&amp;B music (“cell-phone” effect): “voice distortion devices as both technological and ‘expressive extensions of the performing body.’” (p. 512)</a:t>
            </a:r>
          </a:p>
          <a:p>
            <a:endParaRPr lang="en-US" dirty="0">
              <a:latin typeface="Arial"/>
              <a:cs typeface="Arial"/>
            </a:endParaRPr>
          </a:p>
          <a:p>
            <a:r>
              <a:rPr lang="en-US" dirty="0">
                <a:latin typeface="Arial"/>
                <a:cs typeface="Arial"/>
              </a:rPr>
              <a:t>“In the move from the </a:t>
            </a:r>
            <a:r>
              <a:rPr lang="en-US" dirty="0" err="1">
                <a:latin typeface="Arial"/>
                <a:cs typeface="Arial"/>
              </a:rPr>
              <a:t>vocoder</a:t>
            </a:r>
            <a:r>
              <a:rPr lang="en-US" dirty="0">
                <a:latin typeface="Arial"/>
                <a:cs typeface="Arial"/>
              </a:rPr>
              <a:t> to the </a:t>
            </a:r>
            <a:r>
              <a:rPr lang="en-US" dirty="0" err="1">
                <a:latin typeface="Arial"/>
                <a:cs typeface="Arial"/>
              </a:rPr>
              <a:t>vocoder</a:t>
            </a:r>
            <a:r>
              <a:rPr lang="en-US" dirty="0">
                <a:latin typeface="Arial"/>
                <a:cs typeface="Arial"/>
              </a:rPr>
              <a:t> effect, the centrality of the human voice dissipates throughout the desiring machine that is R&amp;B.” (p. 515) </a:t>
            </a:r>
          </a:p>
          <a:p>
            <a:endParaRPr lang="en-US" dirty="0">
              <a:latin typeface="Arial"/>
              <a:cs typeface="Arial"/>
            </a:endParaRPr>
          </a:p>
          <a:p>
            <a:endParaRPr lang="en-US" dirty="0">
              <a:latin typeface="Arial"/>
              <a:cs typeface="Arial"/>
            </a:endParaRPr>
          </a:p>
          <a:p>
            <a:endParaRPr lang="en-US" sz="3500" dirty="0">
              <a:latin typeface="Arial"/>
              <a:cs typeface="Arial"/>
            </a:endParaRPr>
          </a:p>
        </p:txBody>
      </p:sp>
    </p:spTree>
    <p:extLst>
      <p:ext uri="{BB962C8B-B14F-4D97-AF65-F5344CB8AC3E}">
        <p14:creationId xmlns:p14="http://schemas.microsoft.com/office/powerpoint/2010/main" val="1757670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4744" y="279530"/>
            <a:ext cx="6228864" cy="815665"/>
          </a:xfrm>
        </p:spPr>
        <p:txBody>
          <a:bodyPr>
            <a:normAutofit/>
          </a:bodyPr>
          <a:lstStyle/>
          <a:p>
            <a:pPr marL="0" indent="0">
              <a:buNone/>
            </a:pPr>
            <a:r>
              <a:rPr lang="en-US" sz="4000" dirty="0">
                <a:latin typeface="Arial"/>
                <a:cs typeface="Arial"/>
              </a:rPr>
              <a:t>Voice is: </a:t>
            </a:r>
          </a:p>
        </p:txBody>
      </p:sp>
      <p:sp>
        <p:nvSpPr>
          <p:cNvPr id="4" name="Content Placeholder 2"/>
          <p:cNvSpPr txBox="1">
            <a:spLocks/>
          </p:cNvSpPr>
          <p:nvPr/>
        </p:nvSpPr>
        <p:spPr>
          <a:xfrm>
            <a:off x="580999" y="800879"/>
            <a:ext cx="8012401" cy="605712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endParaRPr lang="en-US" dirty="0">
              <a:latin typeface="Arial"/>
              <a:cs typeface="Arial"/>
            </a:endParaRP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21422183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7158" y="1011445"/>
            <a:ext cx="8485137" cy="5382987"/>
          </a:xfrm>
        </p:spPr>
        <p:txBody>
          <a:bodyPr>
            <a:normAutofit/>
          </a:bodyPr>
          <a:lstStyle/>
          <a:p>
            <a:r>
              <a:rPr lang="en-US" dirty="0">
                <a:latin typeface="Arial"/>
                <a:cs typeface="Arial"/>
              </a:rPr>
              <a:t>Making race central to theories of </a:t>
            </a:r>
            <a:r>
              <a:rPr lang="en-US" dirty="0" err="1">
                <a:latin typeface="Arial"/>
                <a:cs typeface="Arial"/>
              </a:rPr>
              <a:t>posthumanism</a:t>
            </a:r>
            <a:r>
              <a:rPr lang="en-US" dirty="0">
                <a:latin typeface="Arial"/>
                <a:cs typeface="Arial"/>
              </a:rPr>
              <a:t>. (p. 516)</a:t>
            </a:r>
          </a:p>
        </p:txBody>
      </p:sp>
    </p:spTree>
    <p:extLst>
      <p:ext uri="{BB962C8B-B14F-4D97-AF65-F5344CB8AC3E}">
        <p14:creationId xmlns:p14="http://schemas.microsoft.com/office/powerpoint/2010/main" val="7826350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7158" y="348401"/>
            <a:ext cx="8485137" cy="6239886"/>
          </a:xfrm>
        </p:spPr>
        <p:txBody>
          <a:bodyPr>
            <a:normAutofit/>
          </a:bodyPr>
          <a:lstStyle/>
          <a:p>
            <a:pPr marL="0" indent="0">
              <a:buNone/>
            </a:pPr>
            <a:r>
              <a:rPr lang="en-US" u="sng" dirty="0">
                <a:latin typeface="Arial"/>
                <a:cs typeface="Arial"/>
              </a:rPr>
              <a:t>For Thursday</a:t>
            </a:r>
            <a:r>
              <a:rPr lang="en-US" dirty="0">
                <a:latin typeface="Arial"/>
                <a:cs typeface="Arial"/>
              </a:rPr>
              <a:t>:  Look for versions of </a:t>
            </a:r>
            <a:r>
              <a:rPr lang="en-US" i="1" dirty="0">
                <a:latin typeface="Arial"/>
                <a:cs typeface="Arial"/>
              </a:rPr>
              <a:t>Strange Fruit</a:t>
            </a:r>
            <a:r>
              <a:rPr lang="en-US" dirty="0">
                <a:latin typeface="Arial"/>
                <a:cs typeface="Arial"/>
              </a:rPr>
              <a:t> that evoke one or more of the key concepts from the reading you chose:</a:t>
            </a:r>
          </a:p>
          <a:p>
            <a:pPr marL="0" indent="0">
              <a:buNone/>
            </a:pPr>
            <a:endParaRPr lang="en-US" dirty="0">
              <a:latin typeface="Arial"/>
              <a:cs typeface="Arial"/>
            </a:endParaRPr>
          </a:p>
          <a:p>
            <a:pPr lvl="5"/>
            <a:r>
              <a:rPr lang="en-US" sz="3200" dirty="0">
                <a:latin typeface="Arial"/>
                <a:cs typeface="Arial"/>
              </a:rPr>
              <a:t>Uniqueness (</a:t>
            </a:r>
            <a:r>
              <a:rPr lang="en-US" sz="3200" dirty="0" err="1">
                <a:latin typeface="Arial"/>
                <a:cs typeface="Arial"/>
              </a:rPr>
              <a:t>Cavarero</a:t>
            </a:r>
            <a:r>
              <a:rPr lang="en-US" sz="3200" dirty="0">
                <a:latin typeface="Arial"/>
                <a:cs typeface="Arial"/>
              </a:rPr>
              <a:t>)</a:t>
            </a:r>
          </a:p>
          <a:p>
            <a:pPr lvl="5"/>
            <a:r>
              <a:rPr lang="en-US" sz="3200" dirty="0">
                <a:latin typeface="Arial"/>
                <a:cs typeface="Arial"/>
              </a:rPr>
              <a:t>Uncanny (Smith)</a:t>
            </a:r>
          </a:p>
          <a:p>
            <a:endParaRPr lang="en-US" dirty="0">
              <a:latin typeface="Arial"/>
              <a:cs typeface="Arial"/>
            </a:endParaRPr>
          </a:p>
          <a:p>
            <a:pPr marL="0" indent="0">
              <a:buNone/>
            </a:pPr>
            <a:r>
              <a:rPr lang="en-US" dirty="0">
                <a:latin typeface="Arial"/>
                <a:cs typeface="Arial"/>
              </a:rPr>
              <a:t>Post on Sakai along with your discussion questions by 10PM Wednesday.  You can see examples posted by past students on the MS52 class blog.</a:t>
            </a:r>
          </a:p>
          <a:p>
            <a:pPr marL="0" lvl="0" indent="0">
              <a:buNone/>
            </a:pPr>
            <a:endParaRPr lang="en-US" dirty="0">
              <a:latin typeface="Arial"/>
              <a:cs typeface="Arial"/>
            </a:endParaRPr>
          </a:p>
          <a:p>
            <a:pPr marL="0" indent="0">
              <a:buNone/>
            </a:pPr>
            <a:endParaRPr lang="en-US" dirty="0">
              <a:latin typeface="Arial"/>
              <a:cs typeface="Arial"/>
            </a:endParaRPr>
          </a:p>
        </p:txBody>
      </p:sp>
    </p:spTree>
    <p:extLst>
      <p:ext uri="{BB962C8B-B14F-4D97-AF65-F5344CB8AC3E}">
        <p14:creationId xmlns:p14="http://schemas.microsoft.com/office/powerpoint/2010/main" val="9756618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2207754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7158" y="1011445"/>
            <a:ext cx="8485137" cy="5382987"/>
          </a:xfrm>
        </p:spPr>
        <p:txBody>
          <a:bodyPr>
            <a:normAutofit/>
          </a:bodyPr>
          <a:lstStyle/>
          <a:p>
            <a:pPr marL="0" indent="0">
              <a:buNone/>
            </a:pPr>
            <a:r>
              <a:rPr lang="en-US" dirty="0">
                <a:latin typeface="Arial"/>
                <a:cs typeface="Arial"/>
              </a:rPr>
              <a:t>“Voice is sound, not speech.  But speech constitutes its essential destination.  What is therefore at stake in any inquiry into the ontology of the voice—where uniqueness and </a:t>
            </a:r>
            <a:r>
              <a:rPr lang="en-US" dirty="0" err="1">
                <a:latin typeface="Arial"/>
                <a:cs typeface="Arial"/>
              </a:rPr>
              <a:t>relationality</a:t>
            </a:r>
            <a:r>
              <a:rPr lang="en-US" dirty="0">
                <a:latin typeface="Arial"/>
                <a:cs typeface="Arial"/>
              </a:rPr>
              <a:t> come to the fore—is a rethinking, without metaphysical prejudices, of this destination.” (</a:t>
            </a:r>
            <a:r>
              <a:rPr lang="en-US" dirty="0" err="1">
                <a:latin typeface="Arial"/>
                <a:cs typeface="Arial"/>
              </a:rPr>
              <a:t>Cavarero</a:t>
            </a:r>
            <a:r>
              <a:rPr lang="en-US" dirty="0">
                <a:latin typeface="Arial"/>
                <a:cs typeface="Arial"/>
              </a:rPr>
              <a:t>, p. 529)</a:t>
            </a:r>
          </a:p>
        </p:txBody>
      </p:sp>
    </p:spTree>
    <p:extLst>
      <p:ext uri="{BB962C8B-B14F-4D97-AF65-F5344CB8AC3E}">
        <p14:creationId xmlns:p14="http://schemas.microsoft.com/office/powerpoint/2010/main" val="21510729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7158" y="1011445"/>
            <a:ext cx="8485137" cy="5382987"/>
          </a:xfrm>
        </p:spPr>
        <p:txBody>
          <a:bodyPr>
            <a:normAutofit/>
          </a:bodyPr>
          <a:lstStyle/>
          <a:p>
            <a:pPr marL="0" indent="0">
              <a:buNone/>
            </a:pPr>
            <a:r>
              <a:rPr lang="en-US" dirty="0">
                <a:latin typeface="Arial"/>
                <a:cs typeface="Arial"/>
              </a:rPr>
              <a:t>“For Freud, the uncanny is particularly tied to the involuntary return to the same situation, something of particular pertinence to the experiences of the laugh track because of its nature as a tape loop: we hear the same laughs again and again.  Indeed, the laugh track apparatus is an unlikely precursor to the tape-loop performances in modern avant-garde and popular music, even a kind of proto-sampler.” (Smith, p. </a:t>
            </a:r>
            <a:r>
              <a:rPr lang="en-US">
                <a:latin typeface="Arial"/>
                <a:cs typeface="Arial"/>
              </a:rPr>
              <a:t>535)</a:t>
            </a:r>
            <a:endParaRPr lang="en-US" dirty="0">
              <a:latin typeface="Arial"/>
              <a:cs typeface="Arial"/>
            </a:endParaRPr>
          </a:p>
        </p:txBody>
      </p:sp>
    </p:spTree>
    <p:extLst>
      <p:ext uri="{BB962C8B-B14F-4D97-AF65-F5344CB8AC3E}">
        <p14:creationId xmlns:p14="http://schemas.microsoft.com/office/powerpoint/2010/main" val="3858649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4744" y="279530"/>
            <a:ext cx="6228864" cy="815665"/>
          </a:xfrm>
        </p:spPr>
        <p:txBody>
          <a:bodyPr>
            <a:normAutofit/>
          </a:bodyPr>
          <a:lstStyle/>
          <a:p>
            <a:pPr marL="0" indent="0">
              <a:buNone/>
            </a:pPr>
            <a:r>
              <a:rPr lang="en-US" sz="4000" dirty="0">
                <a:latin typeface="Arial"/>
                <a:cs typeface="Arial"/>
              </a:rPr>
              <a:t>Voice is: </a:t>
            </a:r>
          </a:p>
        </p:txBody>
      </p:sp>
      <p:sp>
        <p:nvSpPr>
          <p:cNvPr id="4" name="Content Placeholder 2"/>
          <p:cNvSpPr txBox="1">
            <a:spLocks/>
          </p:cNvSpPr>
          <p:nvPr/>
        </p:nvSpPr>
        <p:spPr>
          <a:xfrm>
            <a:off x="580999" y="800879"/>
            <a:ext cx="8012401" cy="605712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lgn="ctr">
              <a:buNone/>
            </a:pPr>
            <a:r>
              <a:rPr lang="en-US" dirty="0">
                <a:latin typeface="Arial"/>
                <a:cs typeface="Arial"/>
              </a:rPr>
              <a:t>Self-expression</a:t>
            </a:r>
          </a:p>
          <a:p>
            <a:pPr marL="0" indent="0" algn="ctr">
              <a:buFont typeface="Arial"/>
              <a:buNone/>
            </a:pPr>
            <a:endParaRPr lang="en-US" dirty="0">
              <a:latin typeface="Arial"/>
              <a:cs typeface="Arial"/>
            </a:endParaRP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3691465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4744" y="279530"/>
            <a:ext cx="6228864" cy="815665"/>
          </a:xfrm>
        </p:spPr>
        <p:txBody>
          <a:bodyPr>
            <a:normAutofit/>
          </a:bodyPr>
          <a:lstStyle/>
          <a:p>
            <a:pPr marL="0" indent="0">
              <a:buNone/>
            </a:pPr>
            <a:r>
              <a:rPr lang="en-US" sz="4000" dirty="0">
                <a:latin typeface="Arial"/>
                <a:cs typeface="Arial"/>
              </a:rPr>
              <a:t>Voice is: </a:t>
            </a:r>
          </a:p>
        </p:txBody>
      </p:sp>
      <p:sp>
        <p:nvSpPr>
          <p:cNvPr id="4" name="Content Placeholder 2"/>
          <p:cNvSpPr txBox="1">
            <a:spLocks/>
          </p:cNvSpPr>
          <p:nvPr/>
        </p:nvSpPr>
        <p:spPr>
          <a:xfrm>
            <a:off x="580999" y="800879"/>
            <a:ext cx="8012401" cy="605712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lgn="ctr">
              <a:buNone/>
            </a:pPr>
            <a:r>
              <a:rPr lang="en-US" dirty="0">
                <a:latin typeface="Arial"/>
                <a:cs typeface="Arial"/>
              </a:rPr>
              <a:t>Self-expression</a:t>
            </a:r>
          </a:p>
          <a:p>
            <a:pPr marL="0" lvl="0" indent="0" algn="ctr">
              <a:buNone/>
            </a:pPr>
            <a:r>
              <a:rPr lang="en-US" dirty="0">
                <a:latin typeface="Arial"/>
                <a:cs typeface="Arial"/>
              </a:rPr>
              <a:t>Subjective</a:t>
            </a:r>
          </a:p>
          <a:p>
            <a:pPr marL="0" indent="0" algn="ctr">
              <a:buFont typeface="Arial"/>
              <a:buNone/>
            </a:pPr>
            <a:endParaRPr lang="en-US" dirty="0">
              <a:latin typeface="Arial"/>
              <a:cs typeface="Arial"/>
            </a:endParaRP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3054507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4744" y="279530"/>
            <a:ext cx="6228864" cy="815665"/>
          </a:xfrm>
        </p:spPr>
        <p:txBody>
          <a:bodyPr>
            <a:normAutofit/>
          </a:bodyPr>
          <a:lstStyle/>
          <a:p>
            <a:pPr marL="0" indent="0">
              <a:buNone/>
            </a:pPr>
            <a:r>
              <a:rPr lang="en-US" sz="4000" dirty="0">
                <a:latin typeface="Arial"/>
                <a:cs typeface="Arial"/>
              </a:rPr>
              <a:t>Voice is: </a:t>
            </a:r>
          </a:p>
        </p:txBody>
      </p:sp>
      <p:sp>
        <p:nvSpPr>
          <p:cNvPr id="4" name="Content Placeholder 2"/>
          <p:cNvSpPr txBox="1">
            <a:spLocks/>
          </p:cNvSpPr>
          <p:nvPr/>
        </p:nvSpPr>
        <p:spPr>
          <a:xfrm>
            <a:off x="580999" y="800879"/>
            <a:ext cx="8012401" cy="605712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lgn="ctr">
              <a:buNone/>
            </a:pPr>
            <a:r>
              <a:rPr lang="en-US" dirty="0">
                <a:latin typeface="Arial"/>
                <a:cs typeface="Arial"/>
              </a:rPr>
              <a:t>Self-expression</a:t>
            </a:r>
          </a:p>
          <a:p>
            <a:pPr marL="0" lvl="0" indent="0" algn="ctr">
              <a:buNone/>
            </a:pPr>
            <a:r>
              <a:rPr lang="en-US" dirty="0">
                <a:latin typeface="Arial"/>
                <a:cs typeface="Arial"/>
              </a:rPr>
              <a:t>Subjective</a:t>
            </a:r>
          </a:p>
          <a:p>
            <a:pPr marL="0" lvl="0" indent="0" algn="ctr">
              <a:buNone/>
            </a:pPr>
            <a:r>
              <a:rPr lang="en-US" dirty="0">
                <a:latin typeface="Arial"/>
                <a:cs typeface="Arial"/>
              </a:rPr>
              <a:t>Spirit </a:t>
            </a:r>
          </a:p>
          <a:p>
            <a:pPr marL="0" indent="0" algn="ctr">
              <a:buFont typeface="Arial"/>
              <a:buNone/>
            </a:pPr>
            <a:endParaRPr lang="en-US" dirty="0">
              <a:latin typeface="Arial"/>
              <a:cs typeface="Arial"/>
            </a:endParaRP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164581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4744" y="279530"/>
            <a:ext cx="6228864" cy="815665"/>
          </a:xfrm>
        </p:spPr>
        <p:txBody>
          <a:bodyPr>
            <a:normAutofit/>
          </a:bodyPr>
          <a:lstStyle/>
          <a:p>
            <a:pPr marL="0" indent="0">
              <a:buNone/>
            </a:pPr>
            <a:r>
              <a:rPr lang="en-US" sz="4000" dirty="0">
                <a:latin typeface="Arial"/>
                <a:cs typeface="Arial"/>
              </a:rPr>
              <a:t>Voice is: </a:t>
            </a:r>
          </a:p>
        </p:txBody>
      </p:sp>
      <p:sp>
        <p:nvSpPr>
          <p:cNvPr id="4" name="Content Placeholder 2"/>
          <p:cNvSpPr txBox="1">
            <a:spLocks/>
          </p:cNvSpPr>
          <p:nvPr/>
        </p:nvSpPr>
        <p:spPr>
          <a:xfrm>
            <a:off x="580999" y="800879"/>
            <a:ext cx="8012401" cy="605712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lgn="ctr">
              <a:buNone/>
            </a:pPr>
            <a:r>
              <a:rPr lang="en-US" dirty="0">
                <a:latin typeface="Arial"/>
                <a:cs typeface="Arial"/>
              </a:rPr>
              <a:t>Self-expression</a:t>
            </a:r>
          </a:p>
          <a:p>
            <a:pPr marL="0" lvl="0" indent="0" algn="ctr">
              <a:buNone/>
            </a:pPr>
            <a:r>
              <a:rPr lang="en-US" dirty="0">
                <a:latin typeface="Arial"/>
                <a:cs typeface="Arial"/>
              </a:rPr>
              <a:t>Subjective</a:t>
            </a:r>
          </a:p>
          <a:p>
            <a:pPr marL="0" lvl="0" indent="0" algn="ctr">
              <a:buNone/>
            </a:pPr>
            <a:r>
              <a:rPr lang="en-US" dirty="0">
                <a:latin typeface="Arial"/>
                <a:cs typeface="Arial"/>
              </a:rPr>
              <a:t>Spirit </a:t>
            </a:r>
          </a:p>
          <a:p>
            <a:pPr marL="0" lvl="0" indent="0" algn="ctr">
              <a:buNone/>
            </a:pPr>
            <a:r>
              <a:rPr lang="en-US" dirty="0">
                <a:latin typeface="Arial"/>
                <a:cs typeface="Arial"/>
              </a:rPr>
              <a:t>Consciousness</a:t>
            </a:r>
          </a:p>
          <a:p>
            <a:pPr marL="0" indent="0" algn="ctr">
              <a:buFont typeface="Arial"/>
              <a:buNone/>
            </a:pPr>
            <a:endParaRPr lang="en-US" dirty="0">
              <a:latin typeface="Arial"/>
              <a:cs typeface="Arial"/>
            </a:endParaRP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1801502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4744" y="279530"/>
            <a:ext cx="6228864" cy="815665"/>
          </a:xfrm>
        </p:spPr>
        <p:txBody>
          <a:bodyPr>
            <a:normAutofit/>
          </a:bodyPr>
          <a:lstStyle/>
          <a:p>
            <a:pPr marL="0" indent="0">
              <a:buNone/>
            </a:pPr>
            <a:r>
              <a:rPr lang="en-US" sz="4000" dirty="0">
                <a:latin typeface="Arial"/>
                <a:cs typeface="Arial"/>
              </a:rPr>
              <a:t>Voice is: </a:t>
            </a:r>
          </a:p>
        </p:txBody>
      </p:sp>
      <p:sp>
        <p:nvSpPr>
          <p:cNvPr id="4" name="Content Placeholder 2"/>
          <p:cNvSpPr txBox="1">
            <a:spLocks/>
          </p:cNvSpPr>
          <p:nvPr/>
        </p:nvSpPr>
        <p:spPr>
          <a:xfrm>
            <a:off x="580999" y="800879"/>
            <a:ext cx="8012401" cy="605712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lgn="ctr">
              <a:buNone/>
            </a:pPr>
            <a:r>
              <a:rPr lang="en-US" dirty="0">
                <a:latin typeface="Arial"/>
                <a:cs typeface="Arial"/>
              </a:rPr>
              <a:t>Self-expression</a:t>
            </a:r>
          </a:p>
          <a:p>
            <a:pPr marL="0" lvl="0" indent="0" algn="ctr">
              <a:buNone/>
            </a:pPr>
            <a:r>
              <a:rPr lang="en-US" dirty="0">
                <a:latin typeface="Arial"/>
                <a:cs typeface="Arial"/>
              </a:rPr>
              <a:t>Subjective</a:t>
            </a:r>
          </a:p>
          <a:p>
            <a:pPr marL="0" lvl="0" indent="0" algn="ctr">
              <a:buNone/>
            </a:pPr>
            <a:r>
              <a:rPr lang="en-US" dirty="0">
                <a:latin typeface="Arial"/>
                <a:cs typeface="Arial"/>
              </a:rPr>
              <a:t>Spirit </a:t>
            </a:r>
          </a:p>
          <a:p>
            <a:pPr marL="0" lvl="0" indent="0" algn="ctr">
              <a:buNone/>
            </a:pPr>
            <a:r>
              <a:rPr lang="en-US" dirty="0">
                <a:latin typeface="Arial"/>
                <a:cs typeface="Arial"/>
              </a:rPr>
              <a:t>Consciousness</a:t>
            </a:r>
          </a:p>
          <a:p>
            <a:pPr marL="0" lvl="0" indent="0" algn="ctr">
              <a:buNone/>
            </a:pPr>
            <a:r>
              <a:rPr lang="en-US" dirty="0">
                <a:latin typeface="Arial"/>
                <a:cs typeface="Arial"/>
              </a:rPr>
              <a:t>Language </a:t>
            </a:r>
          </a:p>
          <a:p>
            <a:pPr marL="0" indent="0" algn="ctr">
              <a:buFont typeface="Arial"/>
              <a:buNone/>
            </a:pPr>
            <a:endParaRPr lang="en-US" dirty="0">
              <a:latin typeface="Arial"/>
              <a:cs typeface="Arial"/>
            </a:endParaRP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2115822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4744" y="279530"/>
            <a:ext cx="6228864" cy="815665"/>
          </a:xfrm>
        </p:spPr>
        <p:txBody>
          <a:bodyPr>
            <a:normAutofit/>
          </a:bodyPr>
          <a:lstStyle/>
          <a:p>
            <a:pPr marL="0" indent="0">
              <a:buNone/>
            </a:pPr>
            <a:r>
              <a:rPr lang="en-US" sz="4000" dirty="0">
                <a:latin typeface="Arial"/>
                <a:cs typeface="Arial"/>
              </a:rPr>
              <a:t>Voice is: </a:t>
            </a:r>
          </a:p>
        </p:txBody>
      </p:sp>
      <p:sp>
        <p:nvSpPr>
          <p:cNvPr id="4" name="Content Placeholder 2"/>
          <p:cNvSpPr txBox="1">
            <a:spLocks/>
          </p:cNvSpPr>
          <p:nvPr/>
        </p:nvSpPr>
        <p:spPr>
          <a:xfrm>
            <a:off x="580999" y="800879"/>
            <a:ext cx="8012401" cy="605712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lgn="ctr">
              <a:buNone/>
            </a:pPr>
            <a:r>
              <a:rPr lang="en-US" dirty="0">
                <a:latin typeface="Arial"/>
                <a:cs typeface="Arial"/>
              </a:rPr>
              <a:t>Self-expression</a:t>
            </a:r>
          </a:p>
          <a:p>
            <a:pPr marL="0" lvl="0" indent="0" algn="ctr">
              <a:buNone/>
            </a:pPr>
            <a:r>
              <a:rPr lang="en-US" dirty="0">
                <a:latin typeface="Arial"/>
                <a:cs typeface="Arial"/>
              </a:rPr>
              <a:t>Subjective</a:t>
            </a:r>
          </a:p>
          <a:p>
            <a:pPr marL="0" lvl="0" indent="0" algn="ctr">
              <a:buNone/>
            </a:pPr>
            <a:r>
              <a:rPr lang="en-US" dirty="0">
                <a:latin typeface="Arial"/>
                <a:cs typeface="Arial"/>
              </a:rPr>
              <a:t>Spirit </a:t>
            </a:r>
          </a:p>
          <a:p>
            <a:pPr marL="0" lvl="0" indent="0" algn="ctr">
              <a:buNone/>
            </a:pPr>
            <a:r>
              <a:rPr lang="en-US" dirty="0">
                <a:latin typeface="Arial"/>
                <a:cs typeface="Arial"/>
              </a:rPr>
              <a:t>Consciousness</a:t>
            </a:r>
          </a:p>
          <a:p>
            <a:pPr marL="0" lvl="0" indent="0" algn="ctr">
              <a:buNone/>
            </a:pPr>
            <a:r>
              <a:rPr lang="en-US" dirty="0">
                <a:latin typeface="Arial"/>
                <a:cs typeface="Arial"/>
              </a:rPr>
              <a:t>Language </a:t>
            </a:r>
          </a:p>
          <a:p>
            <a:pPr marL="0" lvl="0" indent="0" algn="ctr">
              <a:buNone/>
            </a:pPr>
            <a:r>
              <a:rPr lang="en-US" dirty="0">
                <a:latin typeface="Arial"/>
                <a:cs typeface="Arial"/>
              </a:rPr>
              <a:t>Speech</a:t>
            </a:r>
          </a:p>
          <a:p>
            <a:pPr marL="0" indent="0" algn="ctr">
              <a:buFont typeface="Arial"/>
              <a:buNone/>
            </a:pPr>
            <a:endParaRPr lang="en-US" dirty="0">
              <a:latin typeface="Arial"/>
              <a:cs typeface="Arial"/>
            </a:endParaRP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2298906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4744" y="279530"/>
            <a:ext cx="6228864" cy="815665"/>
          </a:xfrm>
        </p:spPr>
        <p:txBody>
          <a:bodyPr>
            <a:normAutofit/>
          </a:bodyPr>
          <a:lstStyle/>
          <a:p>
            <a:pPr marL="0" indent="0">
              <a:buNone/>
            </a:pPr>
            <a:r>
              <a:rPr lang="en-US" sz="4000" dirty="0">
                <a:latin typeface="Arial"/>
                <a:cs typeface="Arial"/>
              </a:rPr>
              <a:t>Voice is: </a:t>
            </a:r>
          </a:p>
        </p:txBody>
      </p:sp>
      <p:sp>
        <p:nvSpPr>
          <p:cNvPr id="4" name="Content Placeholder 2"/>
          <p:cNvSpPr txBox="1">
            <a:spLocks/>
          </p:cNvSpPr>
          <p:nvPr/>
        </p:nvSpPr>
        <p:spPr>
          <a:xfrm>
            <a:off x="580999" y="800879"/>
            <a:ext cx="8012401" cy="605712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0" indent="0" algn="ctr">
              <a:buNone/>
            </a:pPr>
            <a:r>
              <a:rPr lang="en-US" dirty="0">
                <a:latin typeface="Arial"/>
                <a:cs typeface="Arial"/>
              </a:rPr>
              <a:t>Self-expression</a:t>
            </a:r>
          </a:p>
          <a:p>
            <a:pPr marL="0" lvl="0" indent="0" algn="ctr">
              <a:buNone/>
            </a:pPr>
            <a:r>
              <a:rPr lang="en-US" dirty="0">
                <a:latin typeface="Arial"/>
                <a:cs typeface="Arial"/>
              </a:rPr>
              <a:t>Subjective</a:t>
            </a:r>
          </a:p>
          <a:p>
            <a:pPr marL="0" lvl="0" indent="0" algn="ctr">
              <a:buNone/>
            </a:pPr>
            <a:r>
              <a:rPr lang="en-US" dirty="0">
                <a:latin typeface="Arial"/>
                <a:cs typeface="Arial"/>
              </a:rPr>
              <a:t>Spirit </a:t>
            </a:r>
          </a:p>
          <a:p>
            <a:pPr marL="0" lvl="0" indent="0" algn="ctr">
              <a:buNone/>
            </a:pPr>
            <a:r>
              <a:rPr lang="en-US" dirty="0">
                <a:latin typeface="Arial"/>
                <a:cs typeface="Arial"/>
              </a:rPr>
              <a:t>Consciousness</a:t>
            </a:r>
          </a:p>
          <a:p>
            <a:pPr marL="0" lvl="0" indent="0" algn="ctr">
              <a:buNone/>
            </a:pPr>
            <a:r>
              <a:rPr lang="en-US" dirty="0">
                <a:latin typeface="Arial"/>
                <a:cs typeface="Arial"/>
              </a:rPr>
              <a:t>Language </a:t>
            </a:r>
          </a:p>
          <a:p>
            <a:pPr marL="0" lvl="0" indent="0" algn="ctr">
              <a:buNone/>
            </a:pPr>
            <a:r>
              <a:rPr lang="en-US" dirty="0">
                <a:latin typeface="Arial"/>
                <a:cs typeface="Arial"/>
              </a:rPr>
              <a:t>Speech</a:t>
            </a:r>
          </a:p>
          <a:p>
            <a:pPr marL="0" lvl="0" indent="0" algn="ctr">
              <a:buNone/>
            </a:pPr>
            <a:r>
              <a:rPr lang="en-US" dirty="0">
                <a:latin typeface="Arial"/>
                <a:cs typeface="Arial"/>
              </a:rPr>
              <a:t>Power</a:t>
            </a:r>
          </a:p>
          <a:p>
            <a:pPr marL="0" indent="0" algn="ctr">
              <a:buFont typeface="Arial"/>
              <a:buNone/>
            </a:pPr>
            <a:endParaRPr lang="en-US" dirty="0">
              <a:latin typeface="Arial"/>
              <a:cs typeface="Arial"/>
            </a:endParaRPr>
          </a:p>
          <a:p>
            <a:pPr marL="0" indent="0" algn="ctr">
              <a:buFont typeface="Arial"/>
              <a:buNone/>
            </a:pPr>
            <a:endParaRPr lang="en-US" dirty="0">
              <a:latin typeface="Arial"/>
              <a:cs typeface="Arial"/>
            </a:endParaRPr>
          </a:p>
        </p:txBody>
      </p:sp>
    </p:spTree>
    <p:extLst>
      <p:ext uri="{BB962C8B-B14F-4D97-AF65-F5344CB8AC3E}">
        <p14:creationId xmlns:p14="http://schemas.microsoft.com/office/powerpoint/2010/main" val="8103276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4868</TotalTime>
  <Words>647</Words>
  <Application>Microsoft Macintosh PowerPoint</Application>
  <PresentationFormat>On-screen Show (4:3)</PresentationFormat>
  <Paragraphs>102</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Arial Bold</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 The Grain of the Voice (Roland Barthes)</vt:lpstr>
      <vt:lpstr>PowerPoint Presentation</vt:lpstr>
      <vt:lpstr>PowerPoint Presentation</vt:lpstr>
      <vt:lpstr>PowerPoint Presentation</vt:lpstr>
      <vt:lpstr>2. Voice in Black Popular Music (Alexander Weheliye)</vt:lpstr>
      <vt:lpstr>PowerPoint Presentation</vt:lpstr>
      <vt:lpstr>PowerPoint Presentation</vt:lpstr>
      <vt:lpstr>PowerPoint Presentation</vt:lpstr>
      <vt:lpstr>PowerPoint Presentation</vt:lpstr>
      <vt:lpstr>PowerPoint Presentation</vt:lpstr>
    </vt:vector>
  </TitlesOfParts>
  <Company>Pitzer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 OFF-SCREEN</dc:title>
  <dc:creator>localuser</dc:creator>
  <cp:lastModifiedBy>Ming-Yuen Ma</cp:lastModifiedBy>
  <cp:revision>124</cp:revision>
  <dcterms:created xsi:type="dcterms:W3CDTF">2010-12-29T21:54:42Z</dcterms:created>
  <dcterms:modified xsi:type="dcterms:W3CDTF">2022-09-16T20:41:48Z</dcterms:modified>
</cp:coreProperties>
</file>