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399" r:id="rId3"/>
    <p:sldId id="272" r:id="rId4"/>
    <p:sldId id="400" r:id="rId5"/>
    <p:sldId id="459" r:id="rId6"/>
    <p:sldId id="401" r:id="rId7"/>
    <p:sldId id="402" r:id="rId8"/>
    <p:sldId id="460" r:id="rId9"/>
    <p:sldId id="388" r:id="rId10"/>
    <p:sldId id="405" r:id="rId11"/>
    <p:sldId id="404" r:id="rId12"/>
    <p:sldId id="403" r:id="rId13"/>
    <p:sldId id="333" r:id="rId14"/>
    <p:sldId id="461" r:id="rId15"/>
    <p:sldId id="462" r:id="rId16"/>
    <p:sldId id="463" r:id="rId17"/>
    <p:sldId id="464" r:id="rId18"/>
    <p:sldId id="465" r:id="rId19"/>
    <p:sldId id="466" r:id="rId20"/>
    <p:sldId id="406" r:id="rId21"/>
    <p:sldId id="407" r:id="rId22"/>
    <p:sldId id="408" r:id="rId23"/>
    <p:sldId id="467" r:id="rId24"/>
    <p:sldId id="468" r:id="rId25"/>
    <p:sldId id="469" r:id="rId26"/>
    <p:sldId id="470" r:id="rId27"/>
    <p:sldId id="471" r:id="rId28"/>
    <p:sldId id="472" r:id="rId29"/>
    <p:sldId id="473" r:id="rId30"/>
    <p:sldId id="474" r:id="rId31"/>
    <p:sldId id="39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94" autoAdjust="0"/>
  </p:normalViewPr>
  <p:slideViewPr>
    <p:cSldViewPr snapToGrid="0" snapToObjects="1">
      <p:cViewPr varScale="1">
        <p:scale>
          <a:sx n="121" d="100"/>
          <a:sy n="121" d="100"/>
        </p:scale>
        <p:origin x="6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9/26/22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dirty="0"/>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24</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25</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26</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27</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28</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29</a:t>
            </a:fld>
            <a:endParaRPr lang="en-US" dirty="0"/>
          </a:p>
        </p:txBody>
      </p:sp>
    </p:spTree>
    <p:extLst>
      <p:ext uri="{BB962C8B-B14F-4D97-AF65-F5344CB8AC3E}">
        <p14:creationId xmlns:p14="http://schemas.microsoft.com/office/powerpoint/2010/main" val="50007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30</a:t>
            </a:fld>
            <a:endParaRPr lang="en-US" dirty="0"/>
          </a:p>
        </p:txBody>
      </p:sp>
    </p:spTree>
    <p:extLst>
      <p:ext uri="{BB962C8B-B14F-4D97-AF65-F5344CB8AC3E}">
        <p14:creationId xmlns:p14="http://schemas.microsoft.com/office/powerpoint/2010/main" val="5000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9/26/22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819" y="3024909"/>
            <a:ext cx="8451272" cy="1454727"/>
          </a:xfrm>
        </p:spPr>
        <p:txBody>
          <a:bodyPr>
            <a:normAutofit/>
          </a:bodyPr>
          <a:lstStyle/>
          <a:p>
            <a:r>
              <a:rPr lang="en-US" sz="4400" b="1" dirty="0">
                <a:latin typeface="Arial"/>
                <a:cs typeface="Arial"/>
              </a:rPr>
              <a:t>II. Histories of Sound</a:t>
            </a:r>
          </a:p>
          <a:p>
            <a:endParaRPr lang="en-US" sz="4400" b="1"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04589" y="5418480"/>
            <a:ext cx="8271606" cy="1279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dirty="0">
                <a:latin typeface="Arial"/>
                <a:cs typeface="Arial"/>
              </a:rPr>
              <a:t>1. Identity, Bells, and the 19</a:t>
            </a:r>
            <a:r>
              <a:rPr lang="en-US" baseline="30000" dirty="0">
                <a:latin typeface="Arial"/>
                <a:cs typeface="Arial"/>
              </a:rPr>
              <a:t>th</a:t>
            </a:r>
            <a:r>
              <a:rPr lang="en-US" dirty="0">
                <a:latin typeface="Arial"/>
                <a:cs typeface="Arial"/>
              </a:rPr>
              <a:t> Century French Village</a:t>
            </a:r>
          </a:p>
        </p:txBody>
      </p:sp>
      <p:pic>
        <p:nvPicPr>
          <p:cNvPr id="2" name="Picture 1" descr="Roussillon-franc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0" y="457023"/>
            <a:ext cx="6350000" cy="4762500"/>
          </a:xfrm>
          <a:prstGeom prst="rect">
            <a:avLst/>
          </a:prstGeom>
        </p:spPr>
      </p:pic>
    </p:spTree>
    <p:extLst>
      <p:ext uri="{BB962C8B-B14F-4D97-AF65-F5344CB8AC3E}">
        <p14:creationId xmlns:p14="http://schemas.microsoft.com/office/powerpoint/2010/main" val="190252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5861327"/>
            <a:ext cx="9144000" cy="28652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p:txBody>
      </p:sp>
      <p:pic>
        <p:nvPicPr>
          <p:cNvPr id="2" name="Picture 1" descr="Rousill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855" y="382093"/>
            <a:ext cx="8237920" cy="5479234"/>
          </a:xfrm>
          <a:prstGeom prst="rect">
            <a:avLst/>
          </a:prstGeom>
        </p:spPr>
      </p:pic>
      <p:sp>
        <p:nvSpPr>
          <p:cNvPr id="3" name="Rectangle 2"/>
          <p:cNvSpPr/>
          <p:nvPr/>
        </p:nvSpPr>
        <p:spPr>
          <a:xfrm>
            <a:off x="393351" y="5980985"/>
            <a:ext cx="8372751" cy="523220"/>
          </a:xfrm>
          <a:prstGeom prst="rect">
            <a:avLst/>
          </a:prstGeom>
        </p:spPr>
        <p:txBody>
          <a:bodyPr wrap="square">
            <a:spAutoFit/>
          </a:bodyPr>
          <a:lstStyle/>
          <a:p>
            <a:pPr algn="ctr"/>
            <a:r>
              <a:rPr lang="en-US" sz="2800" dirty="0">
                <a:latin typeface="Arial"/>
                <a:cs typeface="Arial"/>
              </a:rPr>
              <a:t>The Village of Roussillon, Provence, France </a:t>
            </a:r>
            <a:endParaRPr lang="en-US" sz="2800" dirty="0"/>
          </a:p>
        </p:txBody>
      </p:sp>
    </p:spTree>
    <p:extLst>
      <p:ext uri="{BB962C8B-B14F-4D97-AF65-F5344CB8AC3E}">
        <p14:creationId xmlns:p14="http://schemas.microsoft.com/office/powerpoint/2010/main" val="17110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4517" y="230356"/>
            <a:ext cx="3808783" cy="639904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p:txBody>
      </p:sp>
      <p:pic>
        <p:nvPicPr>
          <p:cNvPr id="5" name="Picture 4" descr="BellTower-Roussill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0831" y="228600"/>
            <a:ext cx="4292600" cy="6400800"/>
          </a:xfrm>
          <a:prstGeom prst="rect">
            <a:avLst/>
          </a:prstGeom>
        </p:spPr>
      </p:pic>
      <p:sp>
        <p:nvSpPr>
          <p:cNvPr id="6" name="Rectangle 5"/>
          <p:cNvSpPr/>
          <p:nvPr/>
        </p:nvSpPr>
        <p:spPr>
          <a:xfrm>
            <a:off x="285530" y="1797307"/>
            <a:ext cx="3883988" cy="4832093"/>
          </a:xfrm>
          <a:prstGeom prst="rect">
            <a:avLst/>
          </a:prstGeom>
        </p:spPr>
        <p:txBody>
          <a:bodyPr wrap="square">
            <a:spAutoFit/>
          </a:bodyPr>
          <a:lstStyle/>
          <a:p>
            <a:r>
              <a:rPr lang="en-US" sz="2800" dirty="0">
                <a:latin typeface="Arial"/>
                <a:cs typeface="Arial"/>
              </a:rPr>
              <a:t>“In the nineteenth century, at least in the countryside, bell ringing defined a space within which only fragmented discontinuous noises were heard, none of which could really vie with the bell tower.” </a:t>
            </a:r>
          </a:p>
          <a:p>
            <a:r>
              <a:rPr lang="en-US" sz="2800" dirty="0">
                <a:latin typeface="Arial"/>
                <a:cs typeface="Arial"/>
              </a:rPr>
              <a:t>(p. 185)</a:t>
            </a:r>
          </a:p>
        </p:txBody>
      </p:sp>
    </p:spTree>
    <p:extLst>
      <p:ext uri="{BB962C8B-B14F-4D97-AF65-F5344CB8AC3E}">
        <p14:creationId xmlns:p14="http://schemas.microsoft.com/office/powerpoint/2010/main" val="119577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42306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08072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988327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67419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3438447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r>
              <a:rPr lang="en-US" dirty="0">
                <a:latin typeface="Arial"/>
                <a:cs typeface="Arial"/>
              </a:rPr>
              <a:t>To ‘rarefy’ the air (p. 189)</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326554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r>
              <a:rPr lang="en-US" dirty="0">
                <a:latin typeface="Arial"/>
                <a:cs typeface="Arial"/>
              </a:rPr>
              <a:t>To ‘rarefy’ the air (p. 189)</a:t>
            </a:r>
          </a:p>
          <a:p>
            <a:r>
              <a:rPr lang="en-US" dirty="0">
                <a:latin typeface="Arial"/>
                <a:cs typeface="Arial"/>
              </a:rPr>
              <a:t>Temporal marker</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26407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7455" y="1299602"/>
            <a:ext cx="7296728" cy="5538563"/>
          </a:xfrm>
        </p:spPr>
        <p:txBody>
          <a:bodyPr>
            <a:normAutofit/>
          </a:bodyPr>
          <a:lstStyle/>
          <a:p>
            <a:pPr marL="742950" indent="-742950" algn="l">
              <a:buFont typeface="+mj-lt"/>
              <a:buAutoNum type="arabicPeriod"/>
            </a:pPr>
            <a:r>
              <a:rPr lang="en-US" sz="3600" dirty="0">
                <a:latin typeface="Arial"/>
                <a:cs typeface="Arial"/>
              </a:rPr>
              <a:t>Listening to History / Histories of Listening</a:t>
            </a:r>
          </a:p>
          <a:p>
            <a:pPr marL="742950" indent="-742950" algn="l">
              <a:buFont typeface="+mj-lt"/>
              <a:buAutoNum type="arabicPeriod"/>
            </a:pPr>
            <a:endParaRPr lang="en-US" sz="3600" dirty="0">
              <a:latin typeface="Arial"/>
              <a:cs typeface="Arial"/>
            </a:endParaRPr>
          </a:p>
          <a:p>
            <a:pPr marL="742950" indent="-742950" algn="l">
              <a:buFont typeface="+mj-lt"/>
              <a:buAutoNum type="arabicPeriod"/>
            </a:pPr>
            <a:r>
              <a:rPr lang="en-US" sz="3600" dirty="0">
                <a:latin typeface="Arial"/>
                <a:cs typeface="Arial"/>
              </a:rPr>
              <a:t>Histories of Sound and Technology</a:t>
            </a:r>
          </a:p>
          <a:p>
            <a:pPr marL="742950" indent="-742950" algn="l">
              <a:buFont typeface="+mj-lt"/>
              <a:buAutoNum type="arabicPeriod"/>
            </a:pPr>
            <a:endParaRPr lang="en-US" sz="3600" dirty="0">
              <a:latin typeface="Arial"/>
              <a:cs typeface="Arial"/>
            </a:endParaRPr>
          </a:p>
          <a:p>
            <a:pPr marL="742950" indent="-742950" algn="l">
              <a:buFont typeface="+mj-lt"/>
              <a:buAutoNum type="arabicPeriod"/>
            </a:pPr>
            <a:r>
              <a:rPr lang="en-US" sz="3600" dirty="0">
                <a:latin typeface="Arial"/>
                <a:cs typeface="Arial"/>
              </a:rPr>
              <a:t>Acoustic Archives</a:t>
            </a:r>
          </a:p>
          <a:p>
            <a:endParaRPr lang="en-US" sz="4000" b="1" dirty="0">
              <a:latin typeface="Arial"/>
              <a:cs typeface="Arial"/>
            </a:endParaRPr>
          </a:p>
        </p:txBody>
      </p:sp>
    </p:spTree>
    <p:extLst>
      <p:ext uri="{BB962C8B-B14F-4D97-AF65-F5344CB8AC3E}">
        <p14:creationId xmlns:p14="http://schemas.microsoft.com/office/powerpoint/2010/main" val="455872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8" y="1609160"/>
            <a:ext cx="7784518" cy="4735762"/>
          </a:xfrm>
        </p:spPr>
        <p:txBody>
          <a:bodyPr>
            <a:noAutofit/>
          </a:bodyPr>
          <a:lstStyle/>
          <a:p>
            <a:pPr marL="0" indent="0">
              <a:buNone/>
            </a:pPr>
            <a:r>
              <a:rPr lang="en-US" dirty="0">
                <a:latin typeface="Arial"/>
                <a:cs typeface="Arial"/>
              </a:rPr>
              <a:t>What language and names are inscribed on these bronze bells?</a:t>
            </a:r>
          </a:p>
          <a:p>
            <a:pPr marL="0" indent="0">
              <a:buNone/>
            </a:pPr>
            <a:endParaRPr lang="en-US" dirty="0">
              <a:latin typeface="Arial"/>
              <a:cs typeface="Arial"/>
            </a:endParaRPr>
          </a:p>
          <a:p>
            <a:endParaRPr lang="en-US" dirty="0">
              <a:latin typeface="Arial"/>
              <a:cs typeface="Arial"/>
            </a:endParaRPr>
          </a:p>
          <a:p>
            <a:endParaRPr lang="en-US" dirty="0"/>
          </a:p>
        </p:txBody>
      </p:sp>
    </p:spTree>
    <p:extLst>
      <p:ext uri="{BB962C8B-B14F-4D97-AF65-F5344CB8AC3E}">
        <p14:creationId xmlns:p14="http://schemas.microsoft.com/office/powerpoint/2010/main" val="2079290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8" y="1609160"/>
            <a:ext cx="7784518" cy="4735762"/>
          </a:xfrm>
        </p:spPr>
        <p:txBody>
          <a:bodyPr>
            <a:noAutofit/>
          </a:bodyPr>
          <a:lstStyle/>
          <a:p>
            <a:pPr marL="0" indent="0">
              <a:buNone/>
            </a:pPr>
            <a:r>
              <a:rPr lang="en-US" dirty="0">
                <a:latin typeface="Arial"/>
                <a:cs typeface="Arial"/>
              </a:rPr>
              <a:t>What language and names are inscribed on these bronze bells?</a:t>
            </a:r>
          </a:p>
          <a:p>
            <a:pPr marL="0" indent="0">
              <a:buNone/>
            </a:pPr>
            <a:endParaRPr lang="en-US" dirty="0">
              <a:latin typeface="Arial"/>
              <a:cs typeface="Arial"/>
            </a:endParaRPr>
          </a:p>
          <a:p>
            <a:pPr marL="0" indent="0">
              <a:buNone/>
            </a:pPr>
            <a:r>
              <a:rPr lang="en-US" dirty="0">
                <a:latin typeface="Arial"/>
                <a:cs typeface="Arial"/>
              </a:rPr>
              <a:t>Who has bells rung in their honor?</a:t>
            </a:r>
          </a:p>
          <a:p>
            <a:pPr marL="0" indent="0">
              <a:buNone/>
            </a:pPr>
            <a:endParaRPr lang="en-US" dirty="0">
              <a:latin typeface="Arial"/>
              <a:cs typeface="Arial"/>
            </a:endParaRPr>
          </a:p>
          <a:p>
            <a:endParaRPr lang="en-US" dirty="0">
              <a:latin typeface="Arial"/>
              <a:cs typeface="Arial"/>
            </a:endParaRPr>
          </a:p>
          <a:p>
            <a:endParaRPr lang="en-US" dirty="0"/>
          </a:p>
        </p:txBody>
      </p:sp>
    </p:spTree>
    <p:extLst>
      <p:ext uri="{BB962C8B-B14F-4D97-AF65-F5344CB8AC3E}">
        <p14:creationId xmlns:p14="http://schemas.microsoft.com/office/powerpoint/2010/main" val="2229640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7" y="1564207"/>
            <a:ext cx="7919381" cy="4369465"/>
          </a:xfrm>
        </p:spPr>
        <p:txBody>
          <a:bodyPr>
            <a:noAutofit/>
          </a:bodyPr>
          <a:lstStyle/>
          <a:p>
            <a:pPr marL="0" indent="0">
              <a:buNone/>
            </a:pPr>
            <a:r>
              <a:rPr lang="en-US" dirty="0">
                <a:latin typeface="Arial"/>
                <a:cs typeface="Arial"/>
              </a:rPr>
              <a:t>“Through bells an individual was better able to apprehend the identity of the group to which he belonged.  They helped him locate himself in space and time.  They audibly proclaimed to him the order of the society within which his life unfolded, and made manifest the power of the constituted authorities” (p. 200)</a:t>
            </a:r>
          </a:p>
          <a:p>
            <a:endParaRPr lang="en-US" dirty="0">
              <a:latin typeface="Arial"/>
              <a:cs typeface="Arial"/>
            </a:endParaRPr>
          </a:p>
          <a:p>
            <a:endParaRPr lang="en-US" dirty="0"/>
          </a:p>
        </p:txBody>
      </p:sp>
    </p:spTree>
    <p:extLst>
      <p:ext uri="{BB962C8B-B14F-4D97-AF65-F5344CB8AC3E}">
        <p14:creationId xmlns:p14="http://schemas.microsoft.com/office/powerpoint/2010/main" val="257407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11662" y="4894000"/>
            <a:ext cx="8271606" cy="164343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2. Towards A Feminist Historiography of Electronic Music</a:t>
            </a:r>
          </a:p>
        </p:txBody>
      </p:sp>
      <p:pic>
        <p:nvPicPr>
          <p:cNvPr id="2" name="Picture 1" descr="AnneaLockwoo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9822" y="1279215"/>
            <a:ext cx="1478151" cy="1330336"/>
          </a:xfrm>
          <a:prstGeom prst="rect">
            <a:avLst/>
          </a:prstGeom>
        </p:spPr>
      </p:pic>
      <p:pic>
        <p:nvPicPr>
          <p:cNvPr id="5" name="Picture 4" descr="ClaraRockmor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2757" y="1279215"/>
            <a:ext cx="1764280" cy="1309568"/>
          </a:xfrm>
          <a:prstGeom prst="rect">
            <a:avLst/>
          </a:prstGeom>
        </p:spPr>
      </p:pic>
      <p:pic>
        <p:nvPicPr>
          <p:cNvPr id="6" name="Picture 5" descr="LeTigr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662" y="3253489"/>
            <a:ext cx="1001284" cy="1302876"/>
          </a:xfrm>
          <a:prstGeom prst="rect">
            <a:avLst/>
          </a:prstGeom>
        </p:spPr>
      </p:pic>
      <p:pic>
        <p:nvPicPr>
          <p:cNvPr id="8" name="Picture 7" descr="MariaChavez.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10175" y="3253489"/>
            <a:ext cx="1960344" cy="1302875"/>
          </a:xfrm>
          <a:prstGeom prst="rect">
            <a:avLst/>
          </a:prstGeom>
        </p:spPr>
      </p:pic>
      <p:pic>
        <p:nvPicPr>
          <p:cNvPr id="9" name="Picture 8" descr="PamelaZ.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43091" y="1279215"/>
            <a:ext cx="1816415" cy="1312193"/>
          </a:xfrm>
          <a:prstGeom prst="rect">
            <a:avLst/>
          </a:prstGeom>
        </p:spPr>
      </p:pic>
      <p:pic>
        <p:nvPicPr>
          <p:cNvPr id="10" name="Picture 9" descr="PaulineOliveros.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1662" y="1297358"/>
            <a:ext cx="2186988" cy="1312193"/>
          </a:xfrm>
          <a:prstGeom prst="rect">
            <a:avLst/>
          </a:prstGeom>
        </p:spPr>
      </p:pic>
      <p:pic>
        <p:nvPicPr>
          <p:cNvPr id="11" name="Picture 10" descr="SuzanneCiani.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83479" y="3253489"/>
            <a:ext cx="1634627" cy="1302876"/>
          </a:xfrm>
          <a:prstGeom prst="rect">
            <a:avLst/>
          </a:prstGeom>
        </p:spPr>
      </p:pic>
    </p:spTree>
    <p:extLst>
      <p:ext uri="{BB962C8B-B14F-4D97-AF65-F5344CB8AC3E}">
        <p14:creationId xmlns:p14="http://schemas.microsoft.com/office/powerpoint/2010/main" val="1985422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038134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Russolo’s </a:t>
            </a:r>
            <a:r>
              <a:rPr lang="en-US" sz="2800" i="1" dirty="0">
                <a:latin typeface="Arial"/>
                <a:cs typeface="Arial"/>
              </a:rPr>
              <a:t>Art of Noises</a:t>
            </a:r>
            <a:r>
              <a:rPr lang="en-US" sz="2800" dirty="0">
                <a:latin typeface="Arial"/>
                <a:cs typeface="Arial"/>
              </a:rPr>
              <a:t>) tend to normalize hegemonic cultural practices</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99024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Russolo’s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564531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Russolo’s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a:latin typeface="Arial"/>
                <a:cs typeface="Arial"/>
              </a:rPr>
              <a:t>Cagian silence</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615993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Russolo’s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a:latin typeface="Arial"/>
                <a:cs typeface="Arial"/>
              </a:rPr>
              <a:t>Cagian silence</a:t>
            </a:r>
          </a:p>
          <a:p>
            <a:pPr marL="1371600" lvl="2" indent="-457200" algn="l" fontAlgn="base">
              <a:buFont typeface="Arial"/>
              <a:buChar char="•"/>
            </a:pPr>
            <a:r>
              <a:rPr lang="en-US" sz="2800" dirty="0">
                <a:latin typeface="Arial"/>
                <a:cs typeface="Arial"/>
              </a:rPr>
              <a:t>The logic of reproduction</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434544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Russolo’s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a:latin typeface="Arial"/>
                <a:cs typeface="Arial"/>
              </a:rPr>
              <a:t>Cagian silence</a:t>
            </a:r>
          </a:p>
          <a:p>
            <a:pPr marL="1371600" lvl="2" indent="-457200" algn="l" fontAlgn="base">
              <a:buFont typeface="Arial"/>
              <a:buChar char="•"/>
            </a:pPr>
            <a:r>
              <a:rPr lang="en-US" sz="2800" dirty="0">
                <a:latin typeface="Arial"/>
                <a:cs typeface="Arial"/>
              </a:rPr>
              <a:t>The logic of reproduction</a:t>
            </a:r>
          </a:p>
          <a:p>
            <a:pPr marL="1371600" lvl="2" indent="-457200" algn="l" fontAlgn="base">
              <a:buFont typeface="Arial"/>
              <a:buChar char="•"/>
            </a:pPr>
            <a:r>
              <a:rPr lang="en-US" sz="2800" dirty="0">
                <a:latin typeface="Arial"/>
                <a:cs typeface="Arial"/>
              </a:rPr>
              <a:t>Works by women electronic musicians suggest different, more imaginative ways to navigate this history </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5519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7273" y="3169227"/>
            <a:ext cx="7966364" cy="1096818"/>
          </a:xfrm>
        </p:spPr>
        <p:txBody>
          <a:bodyPr>
            <a:normAutofit/>
          </a:bodyPr>
          <a:lstStyle/>
          <a:p>
            <a:r>
              <a:rPr lang="en-US" dirty="0">
                <a:solidFill>
                  <a:srgbClr val="CCFFCC"/>
                </a:solidFill>
                <a:latin typeface="Arial"/>
                <a:cs typeface="Arial"/>
              </a:rPr>
              <a:t>Let’s go listen and watch!</a:t>
            </a:r>
          </a:p>
          <a:p>
            <a:pPr lvl="2" algn="l" fontAlgn="base"/>
            <a:endParaRPr lang="en-US" sz="3200" dirty="0">
              <a:solidFill>
                <a:srgbClr val="CCFFCC"/>
              </a:solidFill>
              <a:latin typeface="Arial"/>
              <a:cs typeface="Arial"/>
            </a:endParaRP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268533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348401"/>
            <a:ext cx="8485137" cy="6239886"/>
          </a:xfrm>
        </p:spPr>
        <p:txBody>
          <a:bodyPr>
            <a:normAutofit/>
          </a:bodyPr>
          <a:lstStyle/>
          <a:p>
            <a:pPr marL="0" indent="0">
              <a:buNone/>
            </a:pPr>
            <a:r>
              <a:rPr lang="en-US" b="1" dirty="0">
                <a:latin typeface="Arial"/>
                <a:cs typeface="Arial"/>
              </a:rPr>
              <a:t>Discussion:  </a:t>
            </a:r>
          </a:p>
          <a:p>
            <a:pPr marL="0" indent="0">
              <a:buNone/>
            </a:pPr>
            <a:endParaRPr lang="en-US" dirty="0">
              <a:latin typeface="Arial"/>
              <a:cs typeface="Arial"/>
            </a:endParaRPr>
          </a:p>
          <a:p>
            <a:pPr marL="0" indent="0">
              <a:buNone/>
            </a:pPr>
            <a:r>
              <a:rPr lang="en-US" dirty="0">
                <a:latin typeface="Arial"/>
                <a:cs typeface="Arial"/>
              </a:rPr>
              <a:t>Link the listening practice, acoustic experience, or sound object you are writing about in your first essay to one of the historiographies we are studying this week</a:t>
            </a:r>
          </a:p>
          <a:p>
            <a:pPr marL="0" indent="0">
              <a:buNone/>
            </a:pPr>
            <a:endParaRPr lang="en-US" dirty="0">
              <a:latin typeface="Arial"/>
              <a:cs typeface="Arial"/>
            </a:endParaRPr>
          </a:p>
          <a:p>
            <a:pPr marL="0" indent="0">
              <a:buNone/>
            </a:pPr>
            <a:r>
              <a:rPr lang="en-US" dirty="0">
                <a:latin typeface="Arial"/>
                <a:cs typeface="Arial"/>
              </a:rPr>
              <a:t>Discuss + share with your partner, then with the class.</a:t>
            </a:r>
          </a:p>
          <a:p>
            <a:pPr marL="0" lvl="0" indent="0">
              <a:buNone/>
            </a:pPr>
            <a:endParaRPr lang="en-US" dirty="0">
              <a:latin typeface="Arial"/>
              <a:cs typeface="Arial"/>
            </a:endParaRPr>
          </a:p>
          <a:p>
            <a:pPr marL="0" indent="0">
              <a:buNone/>
            </a:pPr>
            <a:endParaRPr lang="en-US" dirty="0">
              <a:latin typeface="Arial"/>
              <a:cs typeface="Arial"/>
            </a:endParaRPr>
          </a:p>
        </p:txBody>
      </p:sp>
    </p:spTree>
    <p:extLst>
      <p:ext uri="{BB962C8B-B14F-4D97-AF65-F5344CB8AC3E}">
        <p14:creationId xmlns:p14="http://schemas.microsoft.com/office/powerpoint/2010/main" val="97566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 </a:t>
            </a:r>
          </a:p>
          <a:p>
            <a:pPr algn="l"/>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21762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 </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17867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algn="l"/>
            <a:endParaRPr lang="en-US" dirty="0">
              <a:latin typeface="Arial"/>
              <a:cs typeface="Arial"/>
            </a:endParaRPr>
          </a:p>
        </p:txBody>
      </p:sp>
    </p:spTree>
    <p:extLst>
      <p:ext uri="{BB962C8B-B14F-4D97-AF65-F5344CB8AC3E}">
        <p14:creationId xmlns:p14="http://schemas.microsoft.com/office/powerpoint/2010/main" val="426694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marL="1371600" lvl="4" indent="-457200" algn="l">
              <a:buFont typeface="Arial"/>
              <a:buChar char="•"/>
            </a:pPr>
            <a:r>
              <a:rPr lang="en-US" sz="3200" dirty="0">
                <a:latin typeface="Arial"/>
                <a:cs typeface="Arial"/>
              </a:rPr>
              <a:t>Histories of Listening</a:t>
            </a:r>
          </a:p>
          <a:p>
            <a:pPr algn="l"/>
            <a:endParaRPr lang="en-US" dirty="0">
              <a:latin typeface="Arial"/>
              <a:cs typeface="Arial"/>
            </a:endParaRPr>
          </a:p>
        </p:txBody>
      </p:sp>
    </p:spTree>
    <p:extLst>
      <p:ext uri="{BB962C8B-B14F-4D97-AF65-F5344CB8AC3E}">
        <p14:creationId xmlns:p14="http://schemas.microsoft.com/office/powerpoint/2010/main" val="1027336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marL="1371600" lvl="4" indent="-457200" algn="l">
              <a:buFont typeface="Arial"/>
              <a:buChar char="•"/>
            </a:pPr>
            <a:r>
              <a:rPr lang="en-US" sz="3200" dirty="0">
                <a:latin typeface="Arial"/>
                <a:cs typeface="Arial"/>
              </a:rPr>
              <a:t>Histories of Listening</a:t>
            </a:r>
          </a:p>
          <a:p>
            <a:pPr marL="1371600" lvl="4" indent="-457200" algn="l">
              <a:buFont typeface="Arial"/>
              <a:buChar char="•"/>
            </a:pPr>
            <a:r>
              <a:rPr lang="en-US" sz="3200" dirty="0">
                <a:latin typeface="Arial"/>
                <a:cs typeface="Arial"/>
              </a:rPr>
              <a:t>History of aurality</a:t>
            </a:r>
          </a:p>
          <a:p>
            <a:pPr algn="l"/>
            <a:endParaRPr lang="en-US" dirty="0">
              <a:latin typeface="Arial"/>
              <a:cs typeface="Arial"/>
            </a:endParaRPr>
          </a:p>
        </p:txBody>
      </p:sp>
    </p:spTree>
    <p:extLst>
      <p:ext uri="{BB962C8B-B14F-4D97-AF65-F5344CB8AC3E}">
        <p14:creationId xmlns:p14="http://schemas.microsoft.com/office/powerpoint/2010/main" val="3749079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4" y="635000"/>
            <a:ext cx="8147365" cy="1754909"/>
          </a:xfrm>
        </p:spPr>
        <p:txBody>
          <a:bodyPr>
            <a:noAutofit/>
          </a:bodyPr>
          <a:lstStyle/>
          <a:p>
            <a:pPr marL="0" indent="0">
              <a:buNone/>
            </a:pPr>
            <a:r>
              <a:rPr lang="en-US" sz="3600" b="1" dirty="0">
                <a:latin typeface="Arial"/>
                <a:cs typeface="Arial"/>
              </a:rPr>
              <a:t>Listening to History / Histories of Listening:</a:t>
            </a:r>
          </a:p>
        </p:txBody>
      </p:sp>
      <p:sp>
        <p:nvSpPr>
          <p:cNvPr id="4" name="Content Placeholder 2"/>
          <p:cNvSpPr txBox="1">
            <a:spLocks/>
          </p:cNvSpPr>
          <p:nvPr/>
        </p:nvSpPr>
        <p:spPr>
          <a:xfrm>
            <a:off x="961999" y="2170543"/>
            <a:ext cx="8012401" cy="42949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n-US" dirty="0">
                <a:latin typeface="Arial"/>
                <a:cs typeface="Arial"/>
              </a:rPr>
              <a:t>Bells, identity, 19</a:t>
            </a:r>
            <a:r>
              <a:rPr lang="en-US" baseline="30000" dirty="0">
                <a:latin typeface="Arial"/>
                <a:cs typeface="Arial"/>
              </a:rPr>
              <a:t>th</a:t>
            </a:r>
            <a:r>
              <a:rPr lang="en-US" dirty="0">
                <a:latin typeface="Arial"/>
                <a:cs typeface="Arial"/>
              </a:rPr>
              <a:t> Century French village (Corbin)</a:t>
            </a:r>
          </a:p>
          <a:p>
            <a:pPr marL="514350" indent="-514350">
              <a:buFont typeface="+mj-lt"/>
              <a:buAutoNum type="arabicPeriod"/>
            </a:pPr>
            <a:endParaRPr lang="en-US" dirty="0">
              <a:latin typeface="Arial"/>
              <a:cs typeface="Arial"/>
            </a:endParaRPr>
          </a:p>
          <a:p>
            <a:pPr marL="514350" indent="-514350">
              <a:buFont typeface="+mj-lt"/>
              <a:buAutoNum type="arabicPeriod"/>
            </a:pPr>
            <a:r>
              <a:rPr lang="en-US" dirty="0">
                <a:latin typeface="Arial"/>
                <a:cs typeface="Arial"/>
              </a:rPr>
              <a:t>Feminist historiography of electronic music (Rodgers + </a:t>
            </a:r>
            <a:r>
              <a:rPr lang="en-US" i="1" dirty="0">
                <a:latin typeface="Arial"/>
                <a:cs typeface="Arial"/>
              </a:rPr>
              <a:t>Sisters with Transistors</a:t>
            </a:r>
            <a:r>
              <a:rPr lang="en-US" dirty="0">
                <a:latin typeface="Arial"/>
                <a:cs typeface="Arial"/>
              </a:rPr>
              <a:t>, 2020, Dir. Lisa Rovner)</a:t>
            </a: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696268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7234</TotalTime>
  <Words>758</Words>
  <Application>Microsoft Macintosh PowerPoint</Application>
  <PresentationFormat>On-screen Show (4:3)</PresentationFormat>
  <Paragraphs>122</Paragraphs>
  <Slides>31</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156</cp:revision>
  <dcterms:created xsi:type="dcterms:W3CDTF">2010-12-29T21:54:42Z</dcterms:created>
  <dcterms:modified xsi:type="dcterms:W3CDTF">2022-09-26T22:12:49Z</dcterms:modified>
</cp:coreProperties>
</file>