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388" r:id="rId3"/>
    <p:sldId id="565" r:id="rId4"/>
    <p:sldId id="542" r:id="rId5"/>
    <p:sldId id="566" r:id="rId6"/>
    <p:sldId id="536" r:id="rId7"/>
    <p:sldId id="537" r:id="rId8"/>
    <p:sldId id="538" r:id="rId9"/>
    <p:sldId id="539" r:id="rId10"/>
    <p:sldId id="540" r:id="rId11"/>
    <p:sldId id="54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68" autoAdjust="0"/>
    <p:restoredTop sz="94694" autoAdjust="0"/>
  </p:normalViewPr>
  <p:slideViewPr>
    <p:cSldViewPr snapToGrid="0" snapToObjects="1">
      <p:cViewPr varScale="1">
        <p:scale>
          <a:sx n="121" d="100"/>
          <a:sy n="121" d="100"/>
        </p:scale>
        <p:origin x="44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20:07:30.36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60 0 24575,'91'5'0,"0"0"0,0-1 0,0 1 0,1 0 0,-1-1 0,0 1 0,0 0 0,0-1 0,-14 0 0,-16-1 0,16 1 0,9 0 0,29 0 0,15 0 0,4 1 0,-8 1 0,-21 0 0,-32 2 0,-45 1 0,-107 18 0,37-12 0,-33 4 0,-7 0 0,32-10 0,1-1 0,-10 1 0,-1 0 0,8-1 0,2 1 0,-38 7 0,6-3 0,23-3 0,1 1 0,-13 1 0,13-3 0,1-2 0,4-1 0,-17-1 0,13-5 0,12 0 0,-24 0 0,32 0 0,-21 0 0,33 0 0,-17-7 0,23 1 0,-2-2 0,10 4 0,3 1 0,-3 2 0,2-6 0,-2 6 0,3-2 0,1 0 0,-8-2 0,5 1 0,-9-3 0,11 6 0,-8-3 0,3 0 0,1 3 0,0-2 0,5 3 0,-4 0 0,3 0 0,-3 0 0,0-4 0,-1 3 0,0-2 0,0 0 0,1 2 0,2-2 0,-6-1 0,6 3 0,-2-6 0,3 6 0,1-2 0,32 3 0,-8 0 0,33 4 0,-9 2 0,0 4 0,12 1 0,-12-1 0,11 5 0,-11-4 0,5 4 0,-6-5 0,-6 0 0,-1 0 0,-5-1 0,-6-1 0,0-3 0,-10 3 0,0-8 0,-4 4 0,2-4 0,-1 0 0,2 0 0,0 0 0,-3 0 0,3 0 0,0 0 0,-3 0 0,3 0 0,5 0 0,-2 0 0,12-4 0,-3-1 0,4-9 0,0 4 0,1-3 0,5-1 0,-5 4 0,5-4 0,0 5 0,-4-1 0,4 1 0,-6 4 0,0-3 0,-4 3 0,3 0 0,-8-2 0,8 6 0,-8-3 0,8 0 0,-3 3 0,-1-3 0,5 4 0,-5 0 0,6 0 0,-6 0 0,0 0 0,-6 0 0,-3 0 0,-2-3 0,-3 2 0,3-3 0,-3 4 0,2 0 0,-3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20:07:36.85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1 201 24575,'43'0'0,"6"0"0,5 0 0,17 0 0,7 0 0,2 0 0,13 0-984,-4 0 886,-32-6 1,1-1 97,0 6 0,1-1 0,4-10 0,0-1 0,-4 11 0,0 1 0,3-8 0,-1-1 0,-7 6 0,0 1 0,3 0 0,0-2 0,-4 0 0,-1-1 0,1 2 0,0 0 0,5-2 0,-1-1 269,21-1-269,21-3 0,-33 9 0,13-8 0,-9 4 0,-3-1 0,-11-2 0,-2 8 0,-7-9 889,-1 9-889,-5-3 21,11-1-21,-10 4 0,4-4 0,0 0 0,-5 4 0,11-4 0,-10 5 0,9 0 0,-3 0 0,5 0 0,1 0 0,0 0 0,-6 0 0,4 0 0,-4 0 0,5 0 0,1 0 0,0 0 0,0 0 0,0 0 0,-1 5 0,16 2 0,-18 3 0,15 2 0,-18-2 0,6 1 0,-1 0 0,-5-1 0,-2 0 0,-6 0 0,-6 0 0,-1-1 0,-10-4 0,-6 3 0,-5-7 0,-5 2 0,1 0 0,2-2 0,26 2 0,8-3 0,33 0 0,2 0 0,8 0 0,-8 0-492,-25 0 0,3 0 484,-6 0 1,1 0 7,10 0 0,1 0 0,0 0 0,-2 0 0,-6 3 0,-2 0 0,5-2 0,-1 0 0,1 2 0,-1 0 0,42-3 0,-42 0 0,-1 0-76,17 0 76,27 0 0,-26 0 0,13 0 0,-3 0 0,-13 0 0,-1 0 0,-3-5 0,-11 3 0,4-8 983,-6 9-970,-6-8 66,-3 8-79,-10-4 0,-7 2 0,-7 2 0,-8-3 0,7 4 0,11 0 0,18 0 0,6 0 0,38 0 0,-9 12-492,-23-8 0,2 1 482,-5 7 1,0 2 9,5-4 0,0 1 0,-5 2 0,-1 1 0,5 0 0,0 0 0,-9-4 0,-1 0 0,7 3 0,-3 0 0,19 0 0,15 5 0,-24-12 0,12 5 0,-1-10 0,-14 4 0,-9-5 0,-8 0 0,-17 0 0,-2 0 983,1 0-963,15 0-20,13 0 0,21 0 0,2 0 0,15 0-492,-37 0 0,2 0 344,6 0 1,-1 0 147,-8 3 0,1-1-251,4-2 1,-2 2 250,30 9 0,-36-10 0,0-1 0,43 6 0,-8-6 0,-19 0 0,-8 0 0,-8 0 0,-6 0 983,-6 0-720,-13 0 271,-7-4-534,-8 0 0,-2-1 0,1 2 0,5 3 0,5 0 0,1 0 0,-2 0 0,-4-4 0,-4 0 0,2-4 0,-6 3 0,11-2 0,-4 6 0,6-7 0,1 7 0,0-11 0,-1 6 0,0-6 0,-6 3 0,1 1 0,-4 0 0,2 3 0,-6-1 0,7 5 0,-8-2 0,4 3 0,-5 0 0,4 0 0,-3 0 0,3 0 0,0 0 0,-3 0 0,3 0 0,0 0 0,-3 0 0,3 0 0,0 0 0,-3 0 0,3-4 0,-3 0 0,-1-3 0,5-1 0,1 0 0,0-4 0,-2 3 0,1-3 0,-3 4 0,3-4 0,-5 7 0,1-6 0,0 11 0,-1-7 0,4 6 0,-3-2 0,-32-2 0,7 4 0,-41-8 0,22 3 0,-16-4 0,-2-1 0,-2 0 0,-4 5 0,-1-4 0,6 4 0,-6 0 0,7 1 0,-22 5 0,28 0 0,-32 0 0,36 0 0,-17 0 0,1 0 0,11 0 0,-10 0 0,12 0 0,-1 0 0,8 0 0,2 0 0,9 0 0,-4 0 0,0 0 0,5 0 0,-11 0 0,11 0 0,-5 0 0,0 0 0,4 0 0,-4 0 0,6 0 0,-1 0 0,1 0 0,0 0 0,0-4 0,-1 3 0,-4-3 0,3 4 0,-9 0 0,9 0 0,-9-5 0,10 4 0,-11-3 0,11 4 0,-5 0 0,5 0 0,1-4 0,4 3 0,-3-3 0,3 4 0,1 0 0,-10 0 0,13 0 0,-13 0 0,9 0 0,-10 0 0,5 0 0,-5 0 0,5 0 0,1 0 0,0 0 0,-1 0 0,1 0 0,-1 0 0,6 0 0,-4 0 0,8 0 0,-9 0 0,10 0 0,-5 0 0,6 0 0,3 0 0,-2 0 0,2 0 0,0 0 0,-2 0 0,2 0 0,1 0 0,0 0 0,0 0 0,4 0 0,-4 0 0,5 0 0,-4 0 0,3 0 0,-3 0 0,0 0 0,4 0 0,-4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01BBD-767F-9340-9242-07A6D1415252}" type="datetimeFigureOut">
              <a:rPr lang="en-US" smtClean="0"/>
              <a:t>10/21/22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46C31-B08F-5E49-AC29-C5BC85950A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104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10/21/22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10/21/22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10/21/22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10/21/22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10/21/22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10/21/22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2E06-6383-CD41-A89C-C18DB2948F67}" type="datetimeFigureOut">
              <a:rPr lang="en-US" smtClean="0"/>
              <a:pPr/>
              <a:t>10/21/22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5637" y="2447636"/>
            <a:ext cx="8451272" cy="3567546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Arial"/>
                <a:cs typeface="Arial"/>
              </a:rPr>
              <a:t>III. Sound as Media</a:t>
            </a:r>
          </a:p>
          <a:p>
            <a:endParaRPr lang="en-US" sz="3600" dirty="0">
              <a:latin typeface="Arial"/>
              <a:cs typeface="Arial"/>
            </a:endParaRPr>
          </a:p>
          <a:p>
            <a:r>
              <a:rPr lang="en-US" sz="3600" b="1" dirty="0">
                <a:latin typeface="Arial"/>
                <a:cs typeface="Arial"/>
              </a:rPr>
              <a:t>2. Film Sound</a:t>
            </a:r>
          </a:p>
          <a:p>
            <a:endParaRPr lang="en-US" sz="44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4572" y="1950358"/>
            <a:ext cx="6504216" cy="4064000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Historical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Ontological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Reproduction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Nominalism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3858" y="912511"/>
            <a:ext cx="80191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Fallacies In Film Sound Theory:</a:t>
            </a:r>
          </a:p>
        </p:txBody>
      </p:sp>
    </p:spTree>
    <p:extLst>
      <p:ext uri="{BB962C8B-B14F-4D97-AF65-F5344CB8AC3E}">
        <p14:creationId xmlns:p14="http://schemas.microsoft.com/office/powerpoint/2010/main" val="2243296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4572" y="1950358"/>
            <a:ext cx="6504216" cy="4064000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Historical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Ontological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Reproduction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Nominalism</a:t>
            </a:r>
          </a:p>
          <a:p>
            <a:pPr algn="l"/>
            <a:r>
              <a:rPr lang="en-US" dirty="0">
                <a:latin typeface="Arial"/>
                <a:cs typeface="Arial"/>
              </a:rPr>
              <a:t>4.5 Cinema as index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3858" y="912511"/>
            <a:ext cx="80191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Fallacies In Film Sound Theory:</a:t>
            </a:r>
          </a:p>
        </p:txBody>
      </p:sp>
    </p:spTree>
    <p:extLst>
      <p:ext uri="{BB962C8B-B14F-4D97-AF65-F5344CB8AC3E}">
        <p14:creationId xmlns:p14="http://schemas.microsoft.com/office/powerpoint/2010/main" val="1214918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27181" y="1697179"/>
            <a:ext cx="8012401" cy="4306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Film sound theories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>
              <a:latin typeface="Arial"/>
              <a:cs typeface="Arial"/>
            </a:endParaRPr>
          </a:p>
          <a:p>
            <a:pPr marL="914400" lvl="1" indent="-514350">
              <a:buFont typeface="+mj-lt"/>
              <a:buAutoNum type="alphaLcPeriod"/>
            </a:pPr>
            <a:r>
              <a:rPr lang="en-US" sz="3200" dirty="0">
                <a:latin typeface="Arial"/>
                <a:cs typeface="Arial"/>
              </a:rPr>
              <a:t>Audio-Vision (Chion)</a:t>
            </a:r>
          </a:p>
          <a:p>
            <a:pPr marL="914400" lvl="1" indent="-514350">
              <a:buFont typeface="+mj-lt"/>
              <a:buAutoNum type="alphaLcPeriod"/>
            </a:pPr>
            <a:endParaRPr lang="en-US" sz="3200" dirty="0">
              <a:latin typeface="Arial"/>
              <a:cs typeface="Arial"/>
            </a:endParaRPr>
          </a:p>
          <a:p>
            <a:pPr marL="914400" lvl="1" indent="-514350">
              <a:buFont typeface="+mj-lt"/>
              <a:buAutoNum type="alphaLcPeriod"/>
            </a:pPr>
            <a:r>
              <a:rPr lang="en-US" sz="3200" dirty="0">
                <a:latin typeface="Arial"/>
                <a:cs typeface="Arial"/>
              </a:rPr>
              <a:t>4.5 Fallacies (Altman)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>
              <a:latin typeface="Arial"/>
              <a:cs typeface="Arial"/>
            </a:endParaRPr>
          </a:p>
          <a:p>
            <a:pPr marL="514350" lvl="0" indent="-514350">
              <a:buFont typeface="+mj-lt"/>
              <a:buAutoNum type="arabicPeriod"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6268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7D65A-A105-3D48-978C-E891D4309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644" y="5544152"/>
            <a:ext cx="8046156" cy="1143000"/>
          </a:xfrm>
        </p:spPr>
        <p:txBody>
          <a:bodyPr>
            <a:normAutofit/>
          </a:bodyPr>
          <a:lstStyle/>
          <a:p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Persona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(1966) Dir. Ingmar Bergman</a:t>
            </a:r>
          </a:p>
        </p:txBody>
      </p:sp>
      <p:pic>
        <p:nvPicPr>
          <p:cNvPr id="5" name="Content Placeholder 4" descr="A picture containing blur&#10;&#10;Description automatically generated">
            <a:extLst>
              <a:ext uri="{FF2B5EF4-FFF2-40B4-BE49-F238E27FC236}">
                <a16:creationId xmlns:a16="http://schemas.microsoft.com/office/drawing/2014/main" id="{47C7D98E-1D4A-9845-B36E-330CB6BA5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644" y="874986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443545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4341" y="2020656"/>
            <a:ext cx="8197273" cy="4681313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Added Value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Synchresis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Vococentrism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Verbocentrism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Music: empathetic / anempathetic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Spotting</a:t>
            </a:r>
          </a:p>
          <a:p>
            <a:pPr marL="457200" indent="-457200" algn="l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3769" y="1075261"/>
            <a:ext cx="85951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Chion’s Key Concepts:</a:t>
            </a:r>
          </a:p>
        </p:txBody>
      </p:sp>
    </p:spTree>
    <p:extLst>
      <p:ext uri="{BB962C8B-B14F-4D97-AF65-F5344CB8AC3E}">
        <p14:creationId xmlns:p14="http://schemas.microsoft.com/office/powerpoint/2010/main" val="1613819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3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person, wall, person, indoor&#10;&#10;Description automatically generated">
            <a:extLst>
              <a:ext uri="{FF2B5EF4-FFF2-40B4-BE49-F238E27FC236}">
                <a16:creationId xmlns:a16="http://schemas.microsoft.com/office/drawing/2014/main" id="{CF064EAB-20EB-D843-9506-502F5391B7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25" r="-2" b="3252"/>
          <a:stretch/>
        </p:blipFill>
        <p:spPr>
          <a:xfrm>
            <a:off x="3662268" y="10"/>
            <a:ext cx="5481732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9" name="Picture 8" descr="A person sitting in a car&#10;&#10;Description automatically generated with low confidence">
            <a:extLst>
              <a:ext uri="{FF2B5EF4-FFF2-40B4-BE49-F238E27FC236}">
                <a16:creationId xmlns:a16="http://schemas.microsoft.com/office/drawing/2014/main" id="{C7B0A0CB-FD33-8B4D-B4DC-EB2F96E8D5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31" r="2" b="2"/>
          <a:stretch/>
        </p:blipFill>
        <p:spPr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27D65A-A105-3D48-978C-E891D4309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02" y="1696175"/>
            <a:ext cx="4100475" cy="27740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b="1" i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 </a:t>
            </a:r>
            <a:r>
              <a:rPr lang="en-US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(1960) </a:t>
            </a:r>
            <a:br>
              <a:rPr lang="en-US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Dir. Alfred Hitchcock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7704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23" y="4461119"/>
            <a:ext cx="376430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B4DA822-062F-1A44-B69A-902A310B2537}"/>
                  </a:ext>
                </a:extLst>
              </p14:cNvPr>
              <p14:cNvContentPartPr/>
              <p14:nvPr/>
            </p14:nvContentPartPr>
            <p14:xfrm>
              <a:off x="334891" y="667332"/>
              <a:ext cx="681120" cy="130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B4DA822-062F-1A44-B69A-902A310B25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2251" y="604332"/>
                <a:ext cx="80676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D5586D6-827E-2945-BF1B-9015C58C826B}"/>
                  </a:ext>
                </a:extLst>
              </p14:cNvPr>
              <p14:cNvContentPartPr/>
              <p14:nvPr/>
            </p14:nvContentPartPr>
            <p14:xfrm>
              <a:off x="359011" y="4454892"/>
              <a:ext cx="3778200" cy="129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D5586D6-827E-2945-BF1B-9015C58C826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6371" y="4391892"/>
                <a:ext cx="3903840" cy="25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7656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4572" y="1950358"/>
            <a:ext cx="6504216" cy="4064000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endParaRPr lang="en-US" sz="28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3858" y="912511"/>
            <a:ext cx="80191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Fallacies In Film Sound Theory:</a:t>
            </a:r>
          </a:p>
        </p:txBody>
      </p:sp>
    </p:spTree>
    <p:extLst>
      <p:ext uri="{BB962C8B-B14F-4D97-AF65-F5344CB8AC3E}">
        <p14:creationId xmlns:p14="http://schemas.microsoft.com/office/powerpoint/2010/main" val="436325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4572" y="1950358"/>
            <a:ext cx="6504216" cy="4064000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Historical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3858" y="912511"/>
            <a:ext cx="80191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Fallacies In Film Sound Theory:</a:t>
            </a:r>
          </a:p>
        </p:txBody>
      </p:sp>
    </p:spTree>
    <p:extLst>
      <p:ext uri="{BB962C8B-B14F-4D97-AF65-F5344CB8AC3E}">
        <p14:creationId xmlns:p14="http://schemas.microsoft.com/office/powerpoint/2010/main" val="1389379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4572" y="1950358"/>
            <a:ext cx="6504216" cy="4064000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Historical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Ontological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3858" y="912511"/>
            <a:ext cx="80191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Fallacies In Film Sound Theory:</a:t>
            </a:r>
          </a:p>
        </p:txBody>
      </p:sp>
    </p:spTree>
    <p:extLst>
      <p:ext uri="{BB962C8B-B14F-4D97-AF65-F5344CB8AC3E}">
        <p14:creationId xmlns:p14="http://schemas.microsoft.com/office/powerpoint/2010/main" val="3412785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4572" y="1950358"/>
            <a:ext cx="6504216" cy="4064000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Historical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Ontological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Reproduction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3858" y="912511"/>
            <a:ext cx="80191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Fallacies In Film Sound Theory:</a:t>
            </a:r>
          </a:p>
        </p:txBody>
      </p:sp>
    </p:spTree>
    <p:extLst>
      <p:ext uri="{BB962C8B-B14F-4D97-AF65-F5344CB8AC3E}">
        <p14:creationId xmlns:p14="http://schemas.microsoft.com/office/powerpoint/2010/main" val="306638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8593</TotalTime>
  <Words>107</Words>
  <Application>Microsoft Macintosh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Avenir Next LT Pro</vt:lpstr>
      <vt:lpstr>Calibri</vt:lpstr>
      <vt:lpstr>Office Theme</vt:lpstr>
      <vt:lpstr>PowerPoint Presentation</vt:lpstr>
      <vt:lpstr>PowerPoint Presentation</vt:lpstr>
      <vt:lpstr>Persona (1966) Dir. Ingmar Bergman</vt:lpstr>
      <vt:lpstr>PowerPoint Presentation</vt:lpstr>
      <vt:lpstr>Psycho (1960)  Dir. Alfred Hitchcock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Pitzer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OFF-SCREEN</dc:title>
  <dc:creator>localuser</dc:creator>
  <cp:lastModifiedBy>Ming-Yuen Ma</cp:lastModifiedBy>
  <cp:revision>229</cp:revision>
  <dcterms:created xsi:type="dcterms:W3CDTF">2010-12-29T21:54:42Z</dcterms:created>
  <dcterms:modified xsi:type="dcterms:W3CDTF">2022-10-21T21:42:59Z</dcterms:modified>
</cp:coreProperties>
</file>