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99" r:id="rId3"/>
    <p:sldId id="401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388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7" r:id="rId21"/>
    <p:sldId id="518" r:id="rId22"/>
    <p:sldId id="519" r:id="rId23"/>
    <p:sldId id="520" r:id="rId24"/>
    <p:sldId id="522" r:id="rId25"/>
    <p:sldId id="493" r:id="rId26"/>
    <p:sldId id="524" r:id="rId27"/>
    <p:sldId id="525" r:id="rId28"/>
    <p:sldId id="526" r:id="rId29"/>
    <p:sldId id="527" r:id="rId30"/>
    <p:sldId id="528" r:id="rId31"/>
    <p:sldId id="529" r:id="rId32"/>
    <p:sldId id="523" r:id="rId33"/>
    <p:sldId id="494" r:id="rId34"/>
    <p:sldId id="496" r:id="rId35"/>
    <p:sldId id="497" r:id="rId36"/>
    <p:sldId id="498" r:id="rId37"/>
    <p:sldId id="530" r:id="rId38"/>
    <p:sldId id="535" r:id="rId39"/>
    <p:sldId id="533" r:id="rId40"/>
    <p:sldId id="534" r:id="rId41"/>
    <p:sldId id="405" r:id="rId42"/>
    <p:sldId id="404" r:id="rId43"/>
    <p:sldId id="403" r:id="rId44"/>
    <p:sldId id="482" r:id="rId45"/>
    <p:sldId id="483" r:id="rId46"/>
    <p:sldId id="487" r:id="rId47"/>
    <p:sldId id="484" r:id="rId48"/>
    <p:sldId id="485" r:id="rId49"/>
    <p:sldId id="333" r:id="rId50"/>
    <p:sldId id="461" r:id="rId51"/>
    <p:sldId id="531" r:id="rId52"/>
    <p:sldId id="537" r:id="rId53"/>
    <p:sldId id="538" r:id="rId54"/>
    <p:sldId id="539" r:id="rId55"/>
    <p:sldId id="536" r:id="rId56"/>
    <p:sldId id="540" r:id="rId57"/>
    <p:sldId id="54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10/19/22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6C31-B08F-5E49-AC29-C5BC85950A2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6C31-B08F-5E49-AC29-C5BC85950A2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19" y="3024909"/>
            <a:ext cx="8451272" cy="145472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III. Sound As Media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Acousmatic sound (Schaeffer)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Schizophonia (Schafer)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Recording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Fidelity and intelligibility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Agency and communication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00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4" y="654241"/>
            <a:ext cx="8147365" cy="1754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Arial"/>
                <a:cs typeface="Arial"/>
              </a:rPr>
              <a:t>Media Networks &amp; Communities: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1999" y="1783769"/>
            <a:ext cx="7373819" cy="435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Online Music Sites (Pinch &amp; Athanasiades)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latin typeface="Arial"/>
                <a:cs typeface="Arial"/>
              </a:rPr>
              <a:t>Radio (Hilmes)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Phonograph / Gramophone (Kittler)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876192"/>
            <a:ext cx="4042835" cy="372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James Clerk Maxwell showed in theoretical and mathematical form in 1864 that electromagnetic waves could propagate through free space. </a:t>
            </a:r>
          </a:p>
        </p:txBody>
      </p:sp>
      <p:pic>
        <p:nvPicPr>
          <p:cNvPr id="2" name="Picture 1" descr="James_clerk_maxwel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31" y="450849"/>
            <a:ext cx="4435569" cy="59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9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6273" y="4331526"/>
            <a:ext cx="8589851" cy="199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1879, David Edward Hughes performed an experiment in which a signal was transmitted by means of electromagnetic waves. (Image: Hughes wireless apparatus used in his experiments)</a:t>
            </a:r>
          </a:p>
        </p:txBody>
      </p:sp>
      <p:pic>
        <p:nvPicPr>
          <p:cNvPr id="3" name="Picture 2" descr="Hughes_wireless_appara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2" y="655493"/>
            <a:ext cx="6709835" cy="3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6273" y="3252025"/>
            <a:ext cx="8589851" cy="256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1888 Heinrich Rudolf Hertz was able to conclusively prove transmitted airborne electromagnetic waves in an experiment confirming Maxwell's theory of electromagnetism. (Image: Hertz’s first radio transmitter)</a:t>
            </a:r>
          </a:p>
        </p:txBody>
      </p:sp>
      <p:pic>
        <p:nvPicPr>
          <p:cNvPr id="3" name="Picture 2" descr="Hertz_first_oscil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8" y="1123738"/>
            <a:ext cx="8286750" cy="1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4934775"/>
            <a:ext cx="8541904" cy="2092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From as early as 1890, there was a system whereby news, music, live theatre, music hall, fiction readings, religious broadcasts, were transmitted to private homes. </a:t>
            </a:r>
          </a:p>
        </p:txBody>
      </p:sp>
      <p:pic>
        <p:nvPicPr>
          <p:cNvPr id="3" name="Picture 2" descr="Theatrop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60" y="285750"/>
            <a:ext cx="6314081" cy="45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008357"/>
            <a:ext cx="4308571" cy="5034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Britain this system was known as Electrophone, and was available as early as 1895 or 1899 and up until 1926.  In Hungary, it was called Telefon Hírmondó (1893-1920s), and in France, Théâtrophone 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(1890-1932).</a:t>
            </a:r>
          </a:p>
        </p:txBody>
      </p:sp>
      <p:pic>
        <p:nvPicPr>
          <p:cNvPr id="2" name="Picture 1" descr="electrophone receivers with 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2" y="984249"/>
            <a:ext cx="3780812" cy="50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5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lene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003300"/>
            <a:ext cx="6985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new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89000"/>
            <a:ext cx="7086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151466"/>
            <a:ext cx="3049153" cy="391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first broadcasting of a radio transmission (in Morse code) was made by Guglielmo Marconi in 1895.</a:t>
            </a:r>
          </a:p>
        </p:txBody>
      </p:sp>
      <p:pic>
        <p:nvPicPr>
          <p:cNvPr id="3" name="Picture 2" descr="Guglielmo_Marconi_1901_wireless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9" y="1151467"/>
            <a:ext cx="5307733" cy="3352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094" y="4631186"/>
            <a:ext cx="8356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This followed on from other pioneering work in the field by Alessandro Volta, André-Marie Ampère, and Georg Ohm. </a:t>
            </a:r>
          </a:p>
        </p:txBody>
      </p:sp>
    </p:spTree>
    <p:extLst>
      <p:ext uri="{BB962C8B-B14F-4D97-AF65-F5344CB8AC3E}">
        <p14:creationId xmlns:p14="http://schemas.microsoft.com/office/powerpoint/2010/main" val="27597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818" y="1492027"/>
            <a:ext cx="7296728" cy="5538563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Arial"/>
                <a:cs typeface="Arial"/>
              </a:rPr>
              <a:t>Media Networks and Communities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b="1" dirty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Arial"/>
                <a:cs typeface="Arial"/>
              </a:rPr>
              <a:t>Film Sound</a:t>
            </a:r>
          </a:p>
          <a:p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87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045632"/>
            <a:ext cx="3049153" cy="4447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Marconi Company was founded in England in 1897. 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broadcasting of music and talk via radio started experimentally around 1905-1906, </a:t>
            </a:r>
          </a:p>
        </p:txBody>
      </p:sp>
      <p:pic>
        <p:nvPicPr>
          <p:cNvPr id="6" name="Picture 5" descr="Donald_Manson_working_as_an_employee_of_the_Marconi_Compa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9" y="1151465"/>
            <a:ext cx="5392759" cy="4089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096" y="5397499"/>
            <a:ext cx="844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and commercially around 1920 to 1923. VHF (very high frequency) stations started 30 to 35 years later. </a:t>
            </a:r>
          </a:p>
        </p:txBody>
      </p:sp>
    </p:spTree>
    <p:extLst>
      <p:ext uri="{BB962C8B-B14F-4D97-AF65-F5344CB8AC3E}">
        <p14:creationId xmlns:p14="http://schemas.microsoft.com/office/powerpoint/2010/main" val="3292217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008357"/>
            <a:ext cx="4308571" cy="5034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beginning of regular, commercially licensed radio broadcasting in the United States in 1920. By 1928, the United States had three national radio networks: two owned by NBC (the National Broadcasting Company), and one by CBS (the Columbia Broadcasting System). </a:t>
            </a:r>
          </a:p>
        </p:txBody>
      </p:sp>
      <p:pic>
        <p:nvPicPr>
          <p:cNvPr id="5" name="Picture 4" descr="Doc_Herrold_is_shown_at_the_microphone_of_KQW,_early_1920s-_2013-10-17_07-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1230607"/>
            <a:ext cx="3930927" cy="46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096" y="1008357"/>
            <a:ext cx="4308571" cy="5034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Until 1943, there were four major national radio networks: two owned by NBC, one owned by CBS and one owned by Mutual Broadcasting System. NBC's second network became ABC, the American Broadcasting Company. </a:t>
            </a:r>
          </a:p>
        </p:txBody>
      </p:sp>
      <p:pic>
        <p:nvPicPr>
          <p:cNvPr id="2" name="Picture 1" descr="ABCradi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1008357"/>
            <a:ext cx="3735916" cy="50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3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DR-December-24-19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7" y="402167"/>
            <a:ext cx="7704666" cy="4883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917" y="5497666"/>
            <a:ext cx="7704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President Franklin D. Roosevelt delivering one of his nationwide radio 'Fireside chats’ in 1943. </a:t>
            </a:r>
          </a:p>
        </p:txBody>
      </p:sp>
    </p:spTree>
    <p:extLst>
      <p:ext uri="{BB962C8B-B14F-4D97-AF65-F5344CB8AC3E}">
        <p14:creationId xmlns:p14="http://schemas.microsoft.com/office/powerpoint/2010/main" val="96028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79be3e-1c13-423e-a7d0-e679ff642c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9" y="719665"/>
            <a:ext cx="6487583" cy="448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209" y="5323416"/>
            <a:ext cx="648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Listening to the radio in the 1920s</a:t>
            </a:r>
          </a:p>
        </p:txBody>
      </p:sp>
    </p:spTree>
    <p:extLst>
      <p:ext uri="{BB962C8B-B14F-4D97-AF65-F5344CB8AC3E}">
        <p14:creationId xmlns:p14="http://schemas.microsoft.com/office/powerpoint/2010/main" val="106280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66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23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r>
              <a:rPr lang="en-US" sz="2800" dirty="0">
                <a:latin typeface="Arial"/>
                <a:cs typeface="Arial"/>
              </a:rPr>
              <a:t>Exposure to the public – in the privacy of one’s home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79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r>
              <a:rPr lang="en-US" sz="2800" dirty="0">
                <a:latin typeface="Arial"/>
                <a:cs typeface="Arial"/>
              </a:rPr>
              <a:t>Exposure to the public – in the privacy of one’s home</a:t>
            </a:r>
          </a:p>
          <a:p>
            <a:r>
              <a:rPr lang="en-US" sz="2800" dirty="0">
                <a:latin typeface="Arial"/>
                <a:cs typeface="Arial"/>
              </a:rPr>
              <a:t>Vast audiences of women // telephone culture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52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r>
              <a:rPr lang="en-US" sz="2800" dirty="0">
                <a:latin typeface="Arial"/>
                <a:cs typeface="Arial"/>
              </a:rPr>
              <a:t>Exposure to the public – in the privacy of one’s home</a:t>
            </a:r>
          </a:p>
          <a:p>
            <a:r>
              <a:rPr lang="en-US" sz="2800" dirty="0">
                <a:latin typeface="Arial"/>
                <a:cs typeface="Arial"/>
              </a:rPr>
              <a:t>Vast audiences of women // telephone culture</a:t>
            </a:r>
          </a:p>
          <a:p>
            <a:r>
              <a:rPr lang="en-US" sz="2800" dirty="0">
                <a:latin typeface="Arial"/>
                <a:cs typeface="Arial"/>
              </a:rPr>
              <a:t>Linguistic unity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85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94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r>
              <a:rPr lang="en-US" sz="2800" dirty="0">
                <a:latin typeface="Arial"/>
                <a:cs typeface="Arial"/>
              </a:rPr>
              <a:t>Exposure to the public – in the privacy of one’s home</a:t>
            </a:r>
          </a:p>
          <a:p>
            <a:r>
              <a:rPr lang="en-US" sz="2800" dirty="0">
                <a:latin typeface="Arial"/>
                <a:cs typeface="Arial"/>
              </a:rPr>
              <a:t>Vast audiences of women // telephone culture</a:t>
            </a:r>
          </a:p>
          <a:p>
            <a:r>
              <a:rPr lang="en-US" sz="2800" dirty="0">
                <a:latin typeface="Arial"/>
                <a:cs typeface="Arial"/>
              </a:rPr>
              <a:t>Linguistic unity</a:t>
            </a:r>
          </a:p>
          <a:p>
            <a:r>
              <a:rPr lang="en-US" sz="2800" dirty="0">
                <a:latin typeface="Arial"/>
                <a:cs typeface="Arial"/>
              </a:rPr>
              <a:t>Enforcement of cultural norms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914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Radio as imagined community: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1688723"/>
            <a:ext cx="7379929" cy="51912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Simultaneity of experience – without direct contact</a:t>
            </a:r>
          </a:p>
          <a:p>
            <a:r>
              <a:rPr lang="en-US" sz="2800" dirty="0">
                <a:latin typeface="Arial"/>
                <a:cs typeface="Arial"/>
              </a:rPr>
              <a:t>Exposure to the public – in the privacy of one’s home</a:t>
            </a:r>
          </a:p>
          <a:p>
            <a:r>
              <a:rPr lang="en-US" sz="2800" dirty="0">
                <a:latin typeface="Arial"/>
                <a:cs typeface="Arial"/>
              </a:rPr>
              <a:t>Vast audiences of women // telephone culture</a:t>
            </a:r>
          </a:p>
          <a:p>
            <a:r>
              <a:rPr lang="en-US" sz="2800" dirty="0">
                <a:latin typeface="Arial"/>
                <a:cs typeface="Arial"/>
              </a:rPr>
              <a:t>Linguistic unity</a:t>
            </a:r>
          </a:p>
          <a:p>
            <a:r>
              <a:rPr lang="en-US" sz="2800" dirty="0">
                <a:latin typeface="Arial"/>
                <a:cs typeface="Arial"/>
              </a:rPr>
              <a:t>Enforcement of cultural norms</a:t>
            </a:r>
          </a:p>
          <a:p>
            <a:r>
              <a:rPr lang="en-US" sz="2800" dirty="0">
                <a:latin typeface="Arial"/>
                <a:cs typeface="Arial"/>
              </a:rPr>
              <a:t>“Unity, connection, and communication in its purest sense.” (</a:t>
            </a:r>
            <a:r>
              <a:rPr lang="en-US" sz="2800" i="1" dirty="0">
                <a:latin typeface="Arial"/>
                <a:cs typeface="Arial"/>
              </a:rPr>
              <a:t>TSR</a:t>
            </a:r>
            <a:r>
              <a:rPr lang="en-US" sz="2800" dirty="0">
                <a:latin typeface="Arial"/>
                <a:cs typeface="Arial"/>
              </a:rPr>
              <a:t>, p. 352)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06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8209" y="5323416"/>
            <a:ext cx="648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Listening to the radio in the 1950s</a:t>
            </a:r>
          </a:p>
        </p:txBody>
      </p:sp>
      <p:pic>
        <p:nvPicPr>
          <p:cNvPr id="4" name="Picture 3" descr="0d2e0a6e22bd4bd6beeff29c1aef18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7" y="719665"/>
            <a:ext cx="4818467" cy="44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5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6798" y="903632"/>
            <a:ext cx="7379929" cy="5191267"/>
          </a:xfrm>
        </p:spPr>
        <p:txBody>
          <a:bodyPr>
            <a:noAutofit/>
          </a:bodyPr>
          <a:lstStyle/>
          <a:p>
            <a:pPr lvl="0"/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“Radio’s ‘immateriality’ allowed it to cross these boundaries: allowed ‘race’ music to invade the white middle-class home, vaudeville to compete with opera in the living room, risqué city humor to raise rural eyebrows, salesmen and entertainers to find a place in the family circle.” (</a:t>
            </a:r>
            <a:r>
              <a:rPr lang="en-US" sz="2800" i="1" dirty="0">
                <a:latin typeface="Arial"/>
                <a:cs typeface="Arial"/>
              </a:rPr>
              <a:t>TSR</a:t>
            </a:r>
            <a:r>
              <a:rPr lang="en-US" sz="2800" dirty="0">
                <a:latin typeface="Arial"/>
                <a:cs typeface="Arial"/>
              </a:rPr>
              <a:t>, p. 355)</a:t>
            </a:r>
          </a:p>
          <a:p>
            <a:pPr marL="0" lv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840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104909" cy="161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Online Music Sites 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(sonic technosocial communities):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4414" y="2000450"/>
            <a:ext cx="7379929" cy="5191267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Arial"/>
                <a:cs typeface="Arial"/>
              </a:rPr>
              <a:t>An ethnographic study of ACIDplanet.com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r>
              <a:rPr lang="en-US" sz="2800" dirty="0">
                <a:latin typeface="Arial"/>
                <a:cs typeface="Arial"/>
              </a:rPr>
              <a:t>ACID turns the computer into a recording studio and enables users to make music, post/share, and review each other’s music </a:t>
            </a:r>
          </a:p>
          <a:p>
            <a:pPr marL="0" lvl="0" indent="0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lvl="0"/>
            <a:r>
              <a:rPr lang="en-US" sz="2800" dirty="0">
                <a:latin typeface="Arial"/>
                <a:cs typeface="Arial"/>
              </a:rPr>
              <a:t>Review system (comments and star-rating; a “translation mode”) and contests (remixes and mash-ups)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417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4414" y="626541"/>
            <a:ext cx="7379929" cy="5838914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Arial"/>
                <a:cs typeface="Arial"/>
              </a:rPr>
              <a:t>Users: provide most of the content, form a devoted community; more organic than regular file-sharing systems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Public interaction – visible to all users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lvl="0"/>
            <a:r>
              <a:rPr lang="en-US" sz="2800" dirty="0">
                <a:latin typeface="Arial"/>
                <a:cs typeface="Arial"/>
              </a:rPr>
              <a:t>Special sociotechnical instruments / scopic focusing technologies: allow users to focus on certain selected pieces of content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r>
              <a:rPr lang="en-US" sz="2800" dirty="0">
                <a:latin typeface="Arial"/>
                <a:cs typeface="Arial"/>
              </a:rPr>
              <a:t>Double sociality – economies of reputation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9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4414" y="626541"/>
            <a:ext cx="7379929" cy="5838914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New and old identities and systems - possibilities, problems, and contradictions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819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9924" y="456776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071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9924" y="456776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Does the online music site you listen to “made you feel like part of a community”?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931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9924" y="456776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How does Athanasiades and Pinch’s ethnography of ACIDPlanet compare to other online music platforms (e.g. SoundCloud, Spotify, etc.)?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67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894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9924" y="456776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Do you hear any echoes or see any connections between analog radio networks and today’s online music sites? 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97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4589" y="5582284"/>
            <a:ext cx="8271606" cy="1279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phonograph was invented by Thomas Edison in 1877. This photograph was taken in 1878.</a:t>
            </a:r>
          </a:p>
        </p:txBody>
      </p:sp>
      <p:pic>
        <p:nvPicPr>
          <p:cNvPr id="5" name="Picture 4" descr="Edison&amp;phono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27" y="409737"/>
            <a:ext cx="5088247" cy="5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861327"/>
            <a:ext cx="9144000" cy="286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51" y="4283803"/>
            <a:ext cx="828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Charles Cros, a French poet and inventor, actually conceived of a phonograph-like device before Edison.  On April 30, 1877, he submitted a letter to the Academy of Sciences in Paris describing a method of reproducing sound using a diaphragm.</a:t>
            </a:r>
            <a:endParaRPr lang="en-US" sz="2800" dirty="0"/>
          </a:p>
        </p:txBody>
      </p:sp>
      <p:pic>
        <p:nvPicPr>
          <p:cNvPr id="5" name="Picture 4" descr="cros-compo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" y="459510"/>
            <a:ext cx="8280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4517" y="230356"/>
            <a:ext cx="3808783" cy="639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530" y="1797307"/>
            <a:ext cx="3883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Edison announced his invention on November 21, 1877, and demonstrated the device for the first-time on Nov. 29.  The Edison Phonograph was patented on February 19, 1878.</a:t>
            </a:r>
          </a:p>
        </p:txBody>
      </p:sp>
      <p:pic>
        <p:nvPicPr>
          <p:cNvPr id="3" name="Picture 2" descr="Edison-Pa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78" y="230356"/>
            <a:ext cx="4177457" cy="63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3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4517" y="458956"/>
            <a:ext cx="3808783" cy="639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517" y="5574146"/>
            <a:ext cx="821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The Edison Speaking Phonograph Company was formed in April, 1878.</a:t>
            </a:r>
          </a:p>
        </p:txBody>
      </p:sp>
      <p:pic>
        <p:nvPicPr>
          <p:cNvPr id="2" name="Picture 1" descr="EdisonSpeakingPhonograph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91" y="458957"/>
            <a:ext cx="5207319" cy="48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37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4517" y="458956"/>
            <a:ext cx="3808783" cy="639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608" y="759138"/>
            <a:ext cx="4300665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One of the first requests  for the phonograph, made by the American Philological Society, was “to preserve the accents of the Onondagas and Tuscaroras, who are dying out.” (p. 288)</a:t>
            </a:r>
            <a:r>
              <a:rPr lang="en-US" sz="2800" dirty="0"/>
              <a:t> </a:t>
            </a:r>
            <a:r>
              <a:rPr lang="en-US" sz="2800" dirty="0">
                <a:latin typeface="Arial"/>
                <a:cs typeface="Arial"/>
              </a:rPr>
              <a:t>The company organized a series of lectures to demonstrate and promote Edison’s new invention.</a:t>
            </a:r>
          </a:p>
        </p:txBody>
      </p:sp>
      <p:pic>
        <p:nvPicPr>
          <p:cNvPr id="3" name="Picture 2" descr="EdisonDemoHandbi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5" y="458956"/>
            <a:ext cx="3797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8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47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Edison phonograph display at the 1889 Paris International Exposition</a:t>
            </a:r>
          </a:p>
        </p:txBody>
      </p:sp>
      <p:pic>
        <p:nvPicPr>
          <p:cNvPr id="4" name="Picture 3" descr="EdisonDisplayPa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44" y="451861"/>
            <a:ext cx="6554387" cy="49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2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4517" y="458956"/>
            <a:ext cx="3808783" cy="639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517" y="5642865"/>
            <a:ext cx="8249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Emile Berliner, a German inventor, was granted a patent for what he called the Gramophone in 1887.</a:t>
            </a:r>
          </a:p>
        </p:txBody>
      </p:sp>
      <p:pic>
        <p:nvPicPr>
          <p:cNvPr id="2" name="Picture 1" descr="Emile_Berliner_with_phonogr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3" y="262683"/>
            <a:ext cx="6909225" cy="52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8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4517" y="1001593"/>
            <a:ext cx="3808783" cy="500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latin typeface="Arial"/>
                <a:cs typeface="Arial"/>
              </a:rPr>
              <a:t>In 1888, Berlin’s recording method was to use a stylus to trace a line through a thin coating of wax on a zinc disc, which was then etched in acid to form playable grooves.  He formed the US Berliner Gramophone Company in 1895</a:t>
            </a:r>
          </a:p>
        </p:txBody>
      </p:sp>
      <p:pic>
        <p:nvPicPr>
          <p:cNvPr id="3" name="Picture 2" descr="BerlinerDisc18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1" y="1001593"/>
            <a:ext cx="4098636" cy="4132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5091" y="5485026"/>
            <a:ext cx="409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1897 Berliner Gramophone Record</a:t>
            </a:r>
          </a:p>
        </p:txBody>
      </p:sp>
    </p:spTree>
    <p:extLst>
      <p:ext uri="{BB962C8B-B14F-4D97-AF65-F5344CB8AC3E}">
        <p14:creationId xmlns:p14="http://schemas.microsoft.com/office/powerpoint/2010/main" val="2310388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23" y="2243046"/>
            <a:ext cx="7379929" cy="4735762"/>
          </a:xfrm>
        </p:spPr>
        <p:txBody>
          <a:bodyPr>
            <a:no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Berlin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45" y="720436"/>
            <a:ext cx="406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337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24" y="1677319"/>
            <a:ext cx="7211350" cy="47357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Technological media </a:t>
            </a:r>
            <a:r>
              <a:rPr lang="en-US" sz="2800" i="1" dirty="0">
                <a:latin typeface="Arial"/>
                <a:cs typeface="Arial"/>
              </a:rPr>
              <a:t>a priori</a:t>
            </a:r>
          </a:p>
          <a:p>
            <a:r>
              <a:rPr lang="en-US" sz="2800" dirty="0">
                <a:latin typeface="Arial"/>
                <a:cs typeface="Arial"/>
              </a:rPr>
              <a:t>Gramophone / phonograph “records acoustic events as such” (p. 235)</a:t>
            </a:r>
          </a:p>
          <a:p>
            <a:r>
              <a:rPr lang="en-US" sz="2800" dirty="0">
                <a:latin typeface="Arial"/>
                <a:cs typeface="Arial"/>
              </a:rPr>
              <a:t>All concepts of trace are based on Edison’s idea.</a:t>
            </a:r>
          </a:p>
          <a:p>
            <a:r>
              <a:rPr lang="en-US" sz="2800" dirty="0">
                <a:latin typeface="Arial"/>
                <a:cs typeface="Arial"/>
              </a:rPr>
              <a:t>A writing machine (relationship to deafness and education) within a continuum with other technologies, such as computers using silicon memory chips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8439" y="430902"/>
            <a:ext cx="7735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What is the significance of the Gramophone for Kittler?</a:t>
            </a:r>
          </a:p>
        </p:txBody>
      </p:sp>
    </p:spTree>
    <p:extLst>
      <p:ext uri="{BB962C8B-B14F-4D97-AF65-F5344CB8AC3E}">
        <p14:creationId xmlns:p14="http://schemas.microsoft.com/office/powerpoint/2010/main" val="1080726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3200" b="1" dirty="0">
              <a:effectLst/>
              <a:latin typeface="Arial"/>
              <a:ea typeface="Times" pitchFamily="2" charset="0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648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32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What is the use of making the audible visible? 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35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32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What is the use of making the audible visible? Might the concept of the phonautograph be rooted in ocularcentrism? 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24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32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What is the use of making the audible visible? Might the concept of the phonautograph be rooted in ocularcentrism? </a:t>
            </a:r>
            <a:r>
              <a:rPr lang="en-US" dirty="0"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How does </a:t>
            </a:r>
            <a:r>
              <a:rPr lang="en-US" sz="3200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transduction</a:t>
            </a:r>
            <a:r>
              <a:rPr lang="en-US" dirty="0"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 figure into its function?</a:t>
            </a:r>
            <a:endParaRPr lang="en-US" sz="3200" dirty="0">
              <a:effectLst/>
              <a:latin typeface="Arial" panose="020B0604020202020204" pitchFamily="34" charset="0"/>
              <a:ea typeface="Time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726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40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Media a priori: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024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40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Media a priori: do you see evidence of this in other media forms and histories?  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80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9434" y="540435"/>
            <a:ext cx="8264152" cy="594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Discussion Questions:</a:t>
            </a:r>
          </a:p>
          <a:p>
            <a:pPr marL="0" indent="0">
              <a:buNone/>
            </a:pPr>
            <a:endParaRPr lang="en-US" sz="4000" b="1" dirty="0">
              <a:effectLst/>
              <a:latin typeface="Arial"/>
              <a:ea typeface="Times" pitchFamily="2" charset="0"/>
              <a:cs typeface="Arial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" pitchFamily="2" charset="0"/>
                <a:cs typeface="Arial" panose="020B0604020202020204" pitchFamily="34" charset="0"/>
              </a:rPr>
              <a:t>Media a priori: do you see evidence of this in other media forms and histories? Name them. 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22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Acousmatic sound (Schaeffer)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2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Acousmatic sound (Schaeffer)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Schizophonia (Schafer)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69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Acousmatic sound (Schaeffer)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Schizophonia (Schafer)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Recording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43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66" y="822139"/>
            <a:ext cx="8087833" cy="516995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Key words for this section: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Reproducibility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Acousmatic sound (Schaeffer)</a:t>
            </a:r>
          </a:p>
          <a:p>
            <a:pPr marL="2628900" lvl="5" indent="-3429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Schizophonia (Schafer)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Recording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Fidelity and intelligibility</a:t>
            </a:r>
          </a:p>
        </p:txBody>
      </p:sp>
    </p:spTree>
    <p:extLst>
      <p:ext uri="{BB962C8B-B14F-4D97-AF65-F5344CB8AC3E}">
        <p14:creationId xmlns:p14="http://schemas.microsoft.com/office/powerpoint/2010/main" val="312590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1389</Words>
  <Application>Microsoft Macintosh PowerPoint</Application>
  <PresentationFormat>On-screen Show (4:3)</PresentationFormat>
  <Paragraphs>184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Edison phonograph display at the 1889 Paris International Exposition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194</cp:revision>
  <dcterms:created xsi:type="dcterms:W3CDTF">2010-12-29T21:54:42Z</dcterms:created>
  <dcterms:modified xsi:type="dcterms:W3CDTF">2022-10-20T05:49:09Z</dcterms:modified>
</cp:coreProperties>
</file>