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88" r:id="rId3"/>
    <p:sldId id="565" r:id="rId4"/>
    <p:sldId id="563" r:id="rId5"/>
    <p:sldId id="564" r:id="rId6"/>
    <p:sldId id="566" r:id="rId7"/>
    <p:sldId id="543" r:id="rId8"/>
    <p:sldId id="555" r:id="rId9"/>
    <p:sldId id="556" r:id="rId10"/>
    <p:sldId id="544" r:id="rId11"/>
    <p:sldId id="557" r:id="rId12"/>
    <p:sldId id="558" r:id="rId13"/>
    <p:sldId id="545" r:id="rId14"/>
    <p:sldId id="549" r:id="rId15"/>
    <p:sldId id="559" r:id="rId16"/>
    <p:sldId id="560" r:id="rId17"/>
    <p:sldId id="540" r:id="rId18"/>
    <p:sldId id="561" r:id="rId19"/>
    <p:sldId id="550" r:id="rId20"/>
    <p:sldId id="551" r:id="rId21"/>
    <p:sldId id="541" r:id="rId22"/>
    <p:sldId id="552" r:id="rId23"/>
    <p:sldId id="509" r:id="rId24"/>
    <p:sldId id="535" r:id="rId25"/>
    <p:sldId id="511" r:id="rId26"/>
    <p:sldId id="512" r:id="rId27"/>
    <p:sldId id="513" r:id="rId28"/>
    <p:sldId id="514" r:id="rId29"/>
    <p:sldId id="515" r:id="rId30"/>
    <p:sldId id="516" r:id="rId31"/>
    <p:sldId id="536" r:id="rId32"/>
    <p:sldId id="518" r:id="rId33"/>
    <p:sldId id="519" r:id="rId34"/>
    <p:sldId id="521" r:id="rId35"/>
    <p:sldId id="537" r:id="rId36"/>
    <p:sldId id="850" r:id="rId37"/>
    <p:sldId id="851" r:id="rId38"/>
    <p:sldId id="853" r:id="rId39"/>
    <p:sldId id="85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1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4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01BBD-767F-9340-9242-07A6D1415252}" type="datetimeFigureOut">
              <a:rPr lang="en-US" smtClean="0"/>
              <a:t>11/9/22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6C31-B08F-5E49-AC29-C5BC85950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6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04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58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4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82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4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02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4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19" y="1996209"/>
            <a:ext cx="8451272" cy="293139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/>
                <a:cs typeface="Arial"/>
              </a:rPr>
              <a:t>IV. Sound Space</a:t>
            </a:r>
          </a:p>
          <a:p>
            <a:endParaRPr lang="en-US" sz="4400" b="1" dirty="0">
              <a:latin typeface="Arial"/>
              <a:cs typeface="Arial"/>
            </a:endParaRPr>
          </a:p>
          <a:p>
            <a:r>
              <a:rPr lang="en-US" sz="3600" b="1" dirty="0">
                <a:latin typeface="Arial"/>
                <a:cs typeface="Arial"/>
              </a:rPr>
              <a:t>2. Acoustemology &amp; Representation</a:t>
            </a:r>
          </a:p>
          <a:p>
            <a:endParaRPr lang="en-US" sz="4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Helmreich: “...inquiry motivated not by the visual rhetoric of self-examination and self-correcting perspectivalism but by auditorily inspired, lateral attention to the modulating relations that produce insides and outsides, subjects and objects, sensation and sense data...”  (p. 169)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96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Helmreich: “...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inquiry motivated not by the visual rhetoric of self-examination and self-correcting perspectivalism </a:t>
            </a:r>
            <a:r>
              <a:rPr lang="en-US" sz="2800" dirty="0">
                <a:latin typeface="Arial"/>
                <a:cs typeface="Arial"/>
              </a:rPr>
              <a:t>but by auditorily inspired, lateral attention to the modulating relations that produce insides and outsides, subjects and objects, sensation and sense data...”  (p. 169)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28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Helmreich: “...inquiry motivated not by the visual rhetoric of self-examination and self-correcting perspectivalism but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by auditorily inspired, lateral attention to the modulating relations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that produce insides and outsides, subjects and objects, sensation and sense data...</a:t>
            </a:r>
            <a:r>
              <a:rPr lang="en-US" sz="2800" dirty="0">
                <a:latin typeface="Arial"/>
                <a:cs typeface="Arial"/>
              </a:rPr>
              <a:t>”  (p. 169)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41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“Rather than seeing from a point of view, I suggest tuning in to surroundings and to circumstances that allow resonance, reverberation, echo—senses of presence and distance, at scales ranging from individual to collective.”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32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“Rather than seeing from a point of view, I suggest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tuning in to surroundings and to circumstances that allow resonance, reverberation, echo</a:t>
            </a:r>
            <a:r>
              <a:rPr lang="en-US" sz="2800" dirty="0">
                <a:latin typeface="Arial"/>
                <a:cs typeface="Arial"/>
              </a:rPr>
              <a:t>—senses of presence and distance, at scales ranging from individual to collective.”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66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“Rather than seeing from a point of view, I suggest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tuning in to surroundings and to circumstances that allow resonance, reverberation, echo</a:t>
            </a:r>
            <a:r>
              <a:rPr lang="en-US" sz="2800" dirty="0">
                <a:latin typeface="Arial"/>
                <a:cs typeface="Arial"/>
              </a:rPr>
              <a:t>—senses of presence and distance, at scales ranging from individual to collective.”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“a model of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anthropologists as transducers </a:t>
            </a:r>
            <a:r>
              <a:rPr lang="en-US" sz="2800" dirty="0">
                <a:latin typeface="Arial"/>
                <a:cs typeface="Arial"/>
              </a:rPr>
              <a:t>in circuits of social relations.”(all p. 169-170)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32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“Rather than seeing from a point of view, I suggest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tuning in to surroundings and to circumstances that allow resonance, reverberation, echo</a:t>
            </a:r>
            <a:r>
              <a:rPr lang="en-US" sz="2800" dirty="0">
                <a:latin typeface="Arial"/>
                <a:cs typeface="Arial"/>
              </a:rPr>
              <a:t>—senses of presence and distance, at scales ranging from individual to collective.”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“a model of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anthropologists as transducers</a:t>
            </a:r>
            <a:r>
              <a:rPr lang="en-US" sz="2800" dirty="0">
                <a:latin typeface="Arial"/>
                <a:cs typeface="Arial"/>
              </a:rPr>
              <a:t> in circuits of social relations.”(all p. 169-170)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73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79091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Acoustemology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317910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Acoustemology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Poetic cartography: </a:t>
            </a:r>
          </a:p>
          <a:p>
            <a:pPr lvl="3" algn="l"/>
            <a:r>
              <a:rPr lang="en-US" sz="2800" dirty="0">
                <a:latin typeface="Arial"/>
                <a:cs typeface="Arial"/>
              </a:rPr>
              <a:t>Lift-up-over-sounding” (dulugu ganalan)</a:t>
            </a:r>
          </a:p>
          <a:p>
            <a:pPr lvl="3" algn="l"/>
            <a:r>
              <a:rPr lang="en-US" sz="2800" dirty="0">
                <a:latin typeface="Arial"/>
                <a:cs typeface="Arial"/>
              </a:rPr>
              <a:t>“flowing” (a:ba:lan)  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130874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3476" y="488806"/>
            <a:ext cx="8124495" cy="596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Anthropology of sound: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268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Acoustemology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Poetic cartography: </a:t>
            </a:r>
          </a:p>
          <a:p>
            <a:pPr lvl="3" algn="l"/>
            <a:r>
              <a:rPr lang="en-US" sz="2800" dirty="0">
                <a:latin typeface="Arial"/>
                <a:cs typeface="Arial"/>
              </a:rPr>
              <a:t>Lift-up-over-sounding” (dulugu ganalan)</a:t>
            </a:r>
          </a:p>
          <a:p>
            <a:pPr lvl="3" algn="l"/>
            <a:r>
              <a:rPr lang="en-US" sz="2800" dirty="0">
                <a:latin typeface="Arial"/>
                <a:cs typeface="Arial"/>
              </a:rPr>
              <a:t>“flowing” (a:ba:lan) 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Sound worlds as embodied histories (histories lived musically)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226872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Transductive ethnography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296862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Transductive ethnography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Immersion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3346566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19" y="2185259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Comparative Analysis Between the Sound World of the Kaluli and Alvin </a:t>
            </a:r>
          </a:p>
        </p:txBody>
      </p:sp>
    </p:spTree>
    <p:extLst>
      <p:ext uri="{BB962C8B-B14F-4D97-AF65-F5344CB8AC3E}">
        <p14:creationId xmlns:p14="http://schemas.microsoft.com/office/powerpoint/2010/main" val="1342193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luli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109986"/>
            <a:ext cx="6350000" cy="425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326" y="5670756"/>
            <a:ext cx="8306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Visual World of the Kaluli, Papua New Guinea </a:t>
            </a:r>
          </a:p>
        </p:txBody>
      </p:sp>
    </p:spTree>
    <p:extLst>
      <p:ext uri="{BB962C8B-B14F-4D97-AF65-F5344CB8AC3E}">
        <p14:creationId xmlns:p14="http://schemas.microsoft.com/office/powerpoint/2010/main" val="738320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uli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889000"/>
            <a:ext cx="6807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7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luli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723900"/>
            <a:ext cx="71913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27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uli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" y="991965"/>
            <a:ext cx="7438956" cy="490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2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luli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59" y="1110741"/>
            <a:ext cx="6756083" cy="45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4395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Visual World of Alvin (DVS-2)</a:t>
            </a:r>
          </a:p>
        </p:txBody>
      </p:sp>
      <p:pic>
        <p:nvPicPr>
          <p:cNvPr id="5" name="Picture 4" descr="Alvi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10049"/>
            <a:ext cx="8204200" cy="37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3476" y="488806"/>
            <a:ext cx="8124495" cy="596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Anthropology of sound: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role does anthropological inquiry have in shaping the discourse of acoustic ecology and soundscape studies?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151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vin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84375"/>
            <a:ext cx="3975100" cy="2981325"/>
          </a:xfrm>
          <a:prstGeom prst="rect">
            <a:avLst/>
          </a:prstGeom>
        </p:spPr>
      </p:pic>
      <p:pic>
        <p:nvPicPr>
          <p:cNvPr id="4" name="Picture 3" descr="Alvin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1984728"/>
            <a:ext cx="4127500" cy="29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05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vin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969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vin-insid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57321"/>
            <a:ext cx="7251700" cy="58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9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andeFucaRidg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1905000"/>
            <a:ext cx="4114800" cy="2717800"/>
          </a:xfrm>
          <a:prstGeom prst="rect">
            <a:avLst/>
          </a:prstGeom>
        </p:spPr>
      </p:pic>
      <p:pic>
        <p:nvPicPr>
          <p:cNvPr id="5" name="Picture 4" descr="JuandeFucaRidge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905000"/>
            <a:ext cx="41148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06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181" y="2052624"/>
            <a:ext cx="8197273" cy="4028956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How are the soundscapes of the Kaluli and deep sea environments similar and different from ours?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18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181" y="2052624"/>
            <a:ext cx="8197273" cy="4028956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How are the soundscapes of the Kaluli and deep sea environments similar and different from ours?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How are these soundscapes similar and different from each other?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751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38B587-51A7-9345-B660-B261CC7D7E42}"/>
              </a:ext>
            </a:extLst>
          </p:cNvPr>
          <p:cNvSpPr txBox="1">
            <a:spLocks/>
          </p:cNvSpPr>
          <p:nvPr/>
        </p:nvSpPr>
        <p:spPr>
          <a:xfrm>
            <a:off x="513443" y="277630"/>
            <a:ext cx="8128000" cy="72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Soundscape Discussion: 3 Case Studies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ign in the woods&#10;&#10;Description automatically generated with low confidence">
            <a:extLst>
              <a:ext uri="{FF2B5EF4-FFF2-40B4-BE49-F238E27FC236}">
                <a16:creationId xmlns:a16="http://schemas.microsoft.com/office/drawing/2014/main" id="{748C8E09-66E6-9C44-936E-4C8DBDA3D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31" y="1174531"/>
            <a:ext cx="4508938" cy="45089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85BA78-F9F5-3446-94CC-D92284640F02}"/>
              </a:ext>
            </a:extLst>
          </p:cNvPr>
          <p:cNvSpPr txBox="1">
            <a:spLocks/>
          </p:cNvSpPr>
          <p:nvPr/>
        </p:nvSpPr>
        <p:spPr>
          <a:xfrm>
            <a:off x="0" y="5854065"/>
            <a:ext cx="9144000" cy="72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Francisco López 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La Selva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1998</a:t>
            </a:r>
          </a:p>
          <a:p>
            <a:pPr marL="0" indent="0">
              <a:buFont typeface="Arial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06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38B587-51A7-9345-B660-B261CC7D7E42}"/>
              </a:ext>
            </a:extLst>
          </p:cNvPr>
          <p:cNvSpPr txBox="1">
            <a:spLocks/>
          </p:cNvSpPr>
          <p:nvPr/>
        </p:nvSpPr>
        <p:spPr>
          <a:xfrm>
            <a:off x="513443" y="277630"/>
            <a:ext cx="8128000" cy="72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Soundscape Discussion: 3 Case Studies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85BA78-F9F5-3446-94CC-D92284640F02}"/>
              </a:ext>
            </a:extLst>
          </p:cNvPr>
          <p:cNvSpPr txBox="1">
            <a:spLocks/>
          </p:cNvSpPr>
          <p:nvPr/>
        </p:nvSpPr>
        <p:spPr>
          <a:xfrm>
            <a:off x="0" y="5991791"/>
            <a:ext cx="9144000" cy="588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Arial"/>
                <a:cs typeface="Arial"/>
              </a:rPr>
              <a:t>Bill Fontana, </a:t>
            </a:r>
            <a:r>
              <a:rPr lang="en-US" sz="2800" i="1" dirty="0">
                <a:latin typeface="Arial"/>
                <a:cs typeface="Arial"/>
              </a:rPr>
              <a:t>White Sound – An Urban Seascape, </a:t>
            </a:r>
            <a:r>
              <a:rPr lang="en-US" sz="2800" dirty="0">
                <a:latin typeface="Arial"/>
                <a:cs typeface="Arial"/>
              </a:rPr>
              <a:t>2011</a:t>
            </a:r>
          </a:p>
          <a:p>
            <a:pPr marL="0" indent="0">
              <a:buFont typeface="Arial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sky, outdoor, water, beach&#10;&#10;Description automatically generated">
            <a:extLst>
              <a:ext uri="{FF2B5EF4-FFF2-40B4-BE49-F238E27FC236}">
                <a16:creationId xmlns:a16="http://schemas.microsoft.com/office/drawing/2014/main" id="{BCAEB540-BDC9-0A4C-A7D0-431B7C3A1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672" y="1075371"/>
            <a:ext cx="5874656" cy="47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81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38B587-51A7-9345-B660-B261CC7D7E42}"/>
              </a:ext>
            </a:extLst>
          </p:cNvPr>
          <p:cNvSpPr txBox="1">
            <a:spLocks/>
          </p:cNvSpPr>
          <p:nvPr/>
        </p:nvSpPr>
        <p:spPr>
          <a:xfrm>
            <a:off x="513443" y="277630"/>
            <a:ext cx="8128000" cy="72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Soundscape Discussion: 3 Case Studies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85BA78-F9F5-3446-94CC-D92284640F02}"/>
              </a:ext>
            </a:extLst>
          </p:cNvPr>
          <p:cNvSpPr txBox="1">
            <a:spLocks/>
          </p:cNvSpPr>
          <p:nvPr/>
        </p:nvSpPr>
        <p:spPr>
          <a:xfrm>
            <a:off x="0" y="5991791"/>
            <a:ext cx="9144000" cy="588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Arial"/>
                <a:cs typeface="Arial"/>
              </a:rPr>
              <a:t>Bill Fontana, </a:t>
            </a:r>
            <a:r>
              <a:rPr lang="en-US" sz="2800" i="1" dirty="0">
                <a:latin typeface="Arial"/>
                <a:cs typeface="Arial"/>
              </a:rPr>
              <a:t>White Sound – An Urban Seascape, </a:t>
            </a:r>
            <a:r>
              <a:rPr lang="en-US" sz="2800" dirty="0">
                <a:latin typeface="Arial"/>
                <a:cs typeface="Arial"/>
              </a:rPr>
              <a:t>2011</a:t>
            </a:r>
          </a:p>
          <a:p>
            <a:pPr marL="0" indent="0">
              <a:buFont typeface="Arial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FA0557E8-4798-2F65-A794-8FD6AF5C5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37" y="939082"/>
            <a:ext cx="7030126" cy="467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37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38B587-51A7-9345-B660-B261CC7D7E42}"/>
              </a:ext>
            </a:extLst>
          </p:cNvPr>
          <p:cNvSpPr txBox="1">
            <a:spLocks/>
          </p:cNvSpPr>
          <p:nvPr/>
        </p:nvSpPr>
        <p:spPr>
          <a:xfrm>
            <a:off x="513443" y="277630"/>
            <a:ext cx="8128000" cy="72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Soundscape Discussion: 3 Case Studies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85BA78-F9F5-3446-94CC-D92284640F02}"/>
              </a:ext>
            </a:extLst>
          </p:cNvPr>
          <p:cNvSpPr txBox="1">
            <a:spLocks/>
          </p:cNvSpPr>
          <p:nvPr/>
        </p:nvSpPr>
        <p:spPr>
          <a:xfrm>
            <a:off x="0" y="5475891"/>
            <a:ext cx="9144000" cy="110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Janet Cardiff &amp; George Bures Miller, </a:t>
            </a:r>
          </a:p>
          <a:p>
            <a:pPr marL="0" lvl="0" indent="0" algn="ctr">
              <a:buNone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Alter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Bahnhof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Video Walk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</a:p>
          <a:p>
            <a:pPr marL="0" indent="0">
              <a:buFont typeface="Arial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hand holding a phone&#10;&#10;Description automatically generated with low confidence">
            <a:extLst>
              <a:ext uri="{FF2B5EF4-FFF2-40B4-BE49-F238E27FC236}">
                <a16:creationId xmlns:a16="http://schemas.microsoft.com/office/drawing/2014/main" id="{5D724D2A-F332-586B-559C-4447CB99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42" y="1138155"/>
            <a:ext cx="7472915" cy="42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1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3476" y="488806"/>
            <a:ext cx="8124495" cy="596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Anthropology of sound: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And how does acoustic phenomena and technological mediation shape and influence these inquiries?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42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3476" y="488806"/>
            <a:ext cx="8124495" cy="596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Anthropology of sound: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How might anthropology/ethnography help us imagine auditory culture(s) as historical formations of distinct sensibilities, as sonic geographies of difference?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94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3476" y="488806"/>
            <a:ext cx="8124495" cy="596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Anthropology of sound: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Rainforest Acoustemology (Feld)</a:t>
            </a:r>
          </a:p>
          <a:p>
            <a:pPr marL="914400" lvl="1" indent="-514350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 An Anthropologist Underwater (Helmreich)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79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Feld: “Deep down the hope is that by giving marginalized voices places to speak and shout and sing from, anthropology can in some measure counter the long-standing arrogance of colonial and imperial authority, of history written in one language, in one voice, as one narrative.”  (p. 223)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74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Feld: “Deep down the hope is that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by giving marginalized voices places to speak and shout and sing from</a:t>
            </a:r>
            <a:r>
              <a:rPr lang="en-US" sz="2800" dirty="0">
                <a:latin typeface="Arial"/>
                <a:cs typeface="Arial"/>
              </a:rPr>
              <a:t>, anthropology can in some measure counter the long-standing arrogance of colonial and imperial authority, of history written in one language, in one voice, as one narrative.”  (p. 223)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58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Feld: “Deep down the hope is that by giving marginalized voices places to speak and shout and sing from, anthropology can in some measure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counter the long-standing arrogance of colonial and imperial authority, of history written in one language, in one voice, as one narrative</a:t>
            </a:r>
            <a:r>
              <a:rPr lang="en-US" sz="2800" dirty="0">
                <a:latin typeface="Arial"/>
                <a:cs typeface="Arial"/>
              </a:rPr>
              <a:t>.”  (p. 223)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90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7571</TotalTime>
  <Words>872</Words>
  <Application>Microsoft Macintosh PowerPoint</Application>
  <PresentationFormat>On-screen Show (4:3)</PresentationFormat>
  <Paragraphs>123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209</cp:revision>
  <dcterms:created xsi:type="dcterms:W3CDTF">2010-12-29T21:54:42Z</dcterms:created>
  <dcterms:modified xsi:type="dcterms:W3CDTF">2022-11-09T21:30:57Z</dcterms:modified>
</cp:coreProperties>
</file>