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256" r:id="rId2"/>
    <p:sldId id="399" r:id="rId3"/>
    <p:sldId id="481" r:id="rId4"/>
    <p:sldId id="590" r:id="rId5"/>
    <p:sldId id="554" r:id="rId6"/>
    <p:sldId id="555" r:id="rId7"/>
    <p:sldId id="556" r:id="rId8"/>
    <p:sldId id="557" r:id="rId9"/>
    <p:sldId id="494" r:id="rId10"/>
    <p:sldId id="558" r:id="rId11"/>
    <p:sldId id="559" r:id="rId12"/>
    <p:sldId id="560" r:id="rId13"/>
    <p:sldId id="561" r:id="rId14"/>
    <p:sldId id="562" r:id="rId15"/>
    <p:sldId id="563" r:id="rId16"/>
    <p:sldId id="564" r:id="rId17"/>
    <p:sldId id="388" r:id="rId18"/>
    <p:sldId id="495" r:id="rId19"/>
    <p:sldId id="565" r:id="rId20"/>
    <p:sldId id="566" r:id="rId21"/>
    <p:sldId id="567" r:id="rId22"/>
    <p:sldId id="568" r:id="rId23"/>
    <p:sldId id="569" r:id="rId24"/>
    <p:sldId id="570" r:id="rId25"/>
    <p:sldId id="496" r:id="rId26"/>
    <p:sldId id="497" r:id="rId27"/>
    <p:sldId id="498" r:id="rId28"/>
    <p:sldId id="500" r:id="rId29"/>
    <p:sldId id="571" r:id="rId30"/>
    <p:sldId id="573" r:id="rId31"/>
    <p:sldId id="572" r:id="rId32"/>
    <p:sldId id="577" r:id="rId33"/>
    <p:sldId id="574" r:id="rId34"/>
    <p:sldId id="575" r:id="rId35"/>
    <p:sldId id="578" r:id="rId36"/>
    <p:sldId id="579" r:id="rId37"/>
    <p:sldId id="580" r:id="rId38"/>
    <p:sldId id="509" r:id="rId39"/>
    <p:sldId id="581" r:id="rId40"/>
    <p:sldId id="584" r:id="rId41"/>
    <p:sldId id="583" r:id="rId42"/>
    <p:sldId id="510" r:id="rId43"/>
    <p:sldId id="511"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10/18/22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10/18/22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10/18/22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10/18/22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10/18/22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10/18/22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10/18/22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10/18/22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10/18/22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10/18/22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819" y="3024909"/>
            <a:ext cx="8451272" cy="1454727"/>
          </a:xfrm>
        </p:spPr>
        <p:txBody>
          <a:bodyPr>
            <a:normAutofit/>
          </a:bodyPr>
          <a:lstStyle/>
          <a:p>
            <a:r>
              <a:rPr lang="en-US" sz="4400" b="1" dirty="0">
                <a:latin typeface="Arial"/>
                <a:cs typeface="Arial"/>
              </a:rPr>
              <a:t>IV. Sound Space</a:t>
            </a:r>
          </a:p>
          <a:p>
            <a:endParaRPr lang="en-US" sz="4400" b="1"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774968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151678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2628900" lvl="5" indent="-342900" algn="l">
              <a:buFont typeface="Arial"/>
              <a:buChar char="•"/>
            </a:pPr>
            <a:r>
              <a:rPr lang="en-US" sz="2800" dirty="0">
                <a:latin typeface="Arial"/>
                <a:cs typeface="Arial"/>
              </a:rPr>
              <a:t>Anthropology of sound</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608833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2628900" lvl="5" indent="-342900" algn="l">
              <a:buFont typeface="Arial"/>
              <a:buChar char="•"/>
            </a:pPr>
            <a:r>
              <a:rPr lang="en-US" sz="2800" dirty="0">
                <a:latin typeface="Arial"/>
                <a:cs typeface="Arial"/>
              </a:rPr>
              <a:t>Anthropology of sound</a:t>
            </a:r>
          </a:p>
          <a:p>
            <a:pPr marL="2628900" lvl="5" indent="-342900" algn="l">
              <a:buFont typeface="Arial"/>
              <a:buChar char="•"/>
            </a:pPr>
            <a:r>
              <a:rPr lang="en-US" sz="2800" dirty="0">
                <a:latin typeface="Arial"/>
                <a:cs typeface="Arial"/>
              </a:rPr>
              <a:t>Aural architecture </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940301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2628900" lvl="5" indent="-342900" algn="l">
              <a:buFont typeface="Arial"/>
              <a:buChar char="•"/>
            </a:pPr>
            <a:r>
              <a:rPr lang="en-US" sz="2800" dirty="0">
                <a:latin typeface="Arial"/>
                <a:cs typeface="Arial"/>
              </a:rPr>
              <a:t>Anthropology of sound</a:t>
            </a:r>
          </a:p>
          <a:p>
            <a:pPr marL="2628900" lvl="5" indent="-342900" algn="l">
              <a:buFont typeface="Arial"/>
              <a:buChar char="•"/>
            </a:pPr>
            <a:r>
              <a:rPr lang="en-US" sz="2800" dirty="0">
                <a:latin typeface="Arial"/>
                <a:cs typeface="Arial"/>
              </a:rPr>
              <a:t>Aural architecture </a:t>
            </a:r>
          </a:p>
          <a:p>
            <a:pPr marL="2628900" lvl="5" indent="-342900" algn="l">
              <a:buFont typeface="Arial"/>
              <a:buChar char="•"/>
            </a:pPr>
            <a:r>
              <a:rPr lang="en-US" sz="2800" dirty="0">
                <a:latin typeface="Arial"/>
                <a:cs typeface="Arial"/>
              </a:rPr>
              <a:t>Urban space and mobile </a:t>
            </a:r>
          </a:p>
          <a:p>
            <a:pPr lvl="5" algn="l"/>
            <a:r>
              <a:rPr lang="en-US" sz="2800" dirty="0">
                <a:latin typeface="Arial"/>
                <a:cs typeface="Arial"/>
              </a:rPr>
              <a:t>technologies </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148113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2628900" lvl="5" indent="-342900" algn="l">
              <a:buFont typeface="Arial"/>
              <a:buChar char="•"/>
            </a:pPr>
            <a:r>
              <a:rPr lang="en-US" sz="2800" dirty="0">
                <a:latin typeface="Arial"/>
                <a:cs typeface="Arial"/>
              </a:rPr>
              <a:t>Anthropology of sound</a:t>
            </a:r>
          </a:p>
          <a:p>
            <a:pPr marL="2628900" lvl="5" indent="-342900" algn="l">
              <a:buFont typeface="Arial"/>
              <a:buChar char="•"/>
            </a:pPr>
            <a:r>
              <a:rPr lang="en-US" sz="2800" dirty="0">
                <a:latin typeface="Arial"/>
                <a:cs typeface="Arial"/>
              </a:rPr>
              <a:t>Aural architecture </a:t>
            </a:r>
          </a:p>
          <a:p>
            <a:pPr marL="2628900" lvl="5" indent="-342900" algn="l">
              <a:buFont typeface="Arial"/>
              <a:buChar char="•"/>
            </a:pPr>
            <a:r>
              <a:rPr lang="en-US" sz="2800" dirty="0">
                <a:latin typeface="Arial"/>
                <a:cs typeface="Arial"/>
              </a:rPr>
              <a:t>Urban space and mobile </a:t>
            </a:r>
          </a:p>
          <a:p>
            <a:pPr lvl="5" algn="l"/>
            <a:r>
              <a:rPr lang="en-US" sz="2800" dirty="0">
                <a:latin typeface="Arial"/>
                <a:cs typeface="Arial"/>
              </a:rPr>
              <a:t>technologies </a:t>
            </a:r>
          </a:p>
          <a:p>
            <a:pPr marL="2628900" lvl="5" indent="-342900" algn="l">
              <a:buFont typeface="Arial"/>
              <a:buChar char="•"/>
            </a:pPr>
            <a:r>
              <a:rPr lang="en-US" sz="2800" dirty="0">
                <a:latin typeface="Arial"/>
                <a:cs typeface="Arial"/>
              </a:rPr>
              <a:t>History</a:t>
            </a:r>
          </a:p>
          <a:p>
            <a:pPr lvl="5" algn="l"/>
            <a:endParaRPr lang="en-US" sz="2800" dirty="0">
              <a:latin typeface="Arial"/>
              <a:cs typeface="Arial"/>
            </a:endParaRP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1346712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2628900" lvl="5" indent="-342900" algn="l">
              <a:buFont typeface="Arial"/>
              <a:buChar char="•"/>
            </a:pPr>
            <a:r>
              <a:rPr lang="en-US" sz="2800" dirty="0">
                <a:latin typeface="Arial"/>
                <a:cs typeface="Arial"/>
              </a:rPr>
              <a:t>Soundscape</a:t>
            </a:r>
          </a:p>
          <a:p>
            <a:pPr marL="2628900" lvl="5" indent="-342900" algn="l">
              <a:buFont typeface="Arial"/>
              <a:buChar char="•"/>
            </a:pPr>
            <a:r>
              <a:rPr lang="en-US" sz="2800" dirty="0">
                <a:latin typeface="Arial"/>
                <a:cs typeface="Arial"/>
              </a:rPr>
              <a:t>Acoustic ecology</a:t>
            </a:r>
          </a:p>
          <a:p>
            <a:pPr marL="2628900" lvl="5" indent="-342900" algn="l">
              <a:buFont typeface="Arial"/>
              <a:buChar char="•"/>
            </a:pPr>
            <a:r>
              <a:rPr lang="en-US" sz="2800" dirty="0">
                <a:latin typeface="Arial"/>
                <a:cs typeface="Arial"/>
              </a:rPr>
              <a:t>Anthropology of sound</a:t>
            </a:r>
          </a:p>
          <a:p>
            <a:pPr marL="2628900" lvl="5" indent="-342900" algn="l">
              <a:buFont typeface="Arial"/>
              <a:buChar char="•"/>
            </a:pPr>
            <a:r>
              <a:rPr lang="en-US" sz="2800" dirty="0">
                <a:latin typeface="Arial"/>
                <a:cs typeface="Arial"/>
              </a:rPr>
              <a:t>Aural architecture </a:t>
            </a:r>
          </a:p>
          <a:p>
            <a:pPr marL="2628900" lvl="5" indent="-342900" algn="l">
              <a:buFont typeface="Arial"/>
              <a:buChar char="•"/>
            </a:pPr>
            <a:r>
              <a:rPr lang="en-US" sz="2800" dirty="0">
                <a:latin typeface="Arial"/>
                <a:cs typeface="Arial"/>
              </a:rPr>
              <a:t>Urban space and mobile </a:t>
            </a:r>
          </a:p>
          <a:p>
            <a:pPr lvl="5" algn="l"/>
            <a:r>
              <a:rPr lang="en-US" sz="2800" dirty="0">
                <a:latin typeface="Arial"/>
                <a:cs typeface="Arial"/>
              </a:rPr>
              <a:t>technologies </a:t>
            </a:r>
          </a:p>
          <a:p>
            <a:pPr marL="2628900" lvl="5" indent="-342900" algn="l">
              <a:buFont typeface="Arial"/>
              <a:buChar char="•"/>
            </a:pPr>
            <a:r>
              <a:rPr lang="en-US" sz="2800" dirty="0">
                <a:latin typeface="Arial"/>
                <a:cs typeface="Arial"/>
              </a:rPr>
              <a:t>History</a:t>
            </a:r>
          </a:p>
          <a:p>
            <a:pPr marL="2628900" lvl="5" indent="-342900" algn="l">
              <a:buFont typeface="Arial"/>
              <a:buChar char="•"/>
            </a:pPr>
            <a:r>
              <a:rPr lang="en-US" sz="2800" dirty="0">
                <a:latin typeface="Arial"/>
                <a:cs typeface="Arial"/>
              </a:rPr>
              <a:t>Noise</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11494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910166" y="1275768"/>
            <a:ext cx="7302501" cy="59949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 (Schafer)</a:t>
            </a:r>
          </a:p>
          <a:p>
            <a:pPr marL="514350" indent="-514350">
              <a:buFont typeface="+mj-lt"/>
              <a:buAutoNum type="alphaUcPeriod"/>
            </a:pPr>
            <a:endParaRPr lang="en-US" dirty="0">
              <a:latin typeface="Arial"/>
              <a:cs typeface="Arial"/>
            </a:endParaRPr>
          </a:p>
          <a:p>
            <a:pPr marL="514350" indent="-514350">
              <a:buFont typeface="+mj-lt"/>
              <a:buAutoNum type="alphaUcPeriod"/>
            </a:pPr>
            <a:r>
              <a:rPr lang="en-US" dirty="0">
                <a:latin typeface="Arial"/>
                <a:cs typeface="Arial"/>
              </a:rPr>
              <a:t>Mobile technology (Bull)</a:t>
            </a:r>
          </a:p>
          <a:p>
            <a:pPr marL="0" indent="0">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696268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031291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920690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23818" y="2243443"/>
            <a:ext cx="7296728" cy="5538563"/>
          </a:xfrm>
        </p:spPr>
        <p:txBody>
          <a:bodyPr>
            <a:normAutofit/>
          </a:bodyPr>
          <a:lstStyle/>
          <a:p>
            <a:pPr marL="742950" indent="-742950" algn="l">
              <a:buFont typeface="+mj-lt"/>
              <a:buAutoNum type="arabicPeriod"/>
            </a:pPr>
            <a:r>
              <a:rPr lang="en-US" b="1" dirty="0">
                <a:latin typeface="Arial"/>
                <a:cs typeface="Arial"/>
              </a:rPr>
              <a:t>Soundscape</a:t>
            </a:r>
          </a:p>
          <a:p>
            <a:pPr marL="742950" indent="-742950" algn="l">
              <a:buFont typeface="+mj-lt"/>
              <a:buAutoNum type="arabicPeriod"/>
            </a:pPr>
            <a:endParaRPr lang="en-US" b="1" dirty="0">
              <a:latin typeface="Arial"/>
              <a:cs typeface="Arial"/>
            </a:endParaRPr>
          </a:p>
          <a:p>
            <a:pPr marL="742950" indent="-742950" algn="l">
              <a:buFont typeface="+mj-lt"/>
              <a:buAutoNum type="arabicPeriod"/>
            </a:pPr>
            <a:r>
              <a:rPr lang="en-US" b="1" dirty="0">
                <a:latin typeface="Arial"/>
                <a:cs typeface="Arial"/>
              </a:rPr>
              <a:t>Ethnography, Field Recordings, Site Specificity</a:t>
            </a:r>
          </a:p>
          <a:p>
            <a:endParaRPr lang="en-US" sz="4000" b="1" dirty="0">
              <a:latin typeface="Arial"/>
              <a:cs typeface="Arial"/>
            </a:endParaRPr>
          </a:p>
        </p:txBody>
      </p:sp>
    </p:spTree>
    <p:extLst>
      <p:ext uri="{BB962C8B-B14F-4D97-AF65-F5344CB8AC3E}">
        <p14:creationId xmlns:p14="http://schemas.microsoft.com/office/powerpoint/2010/main" val="455872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lvl="0"/>
            <a:r>
              <a:rPr lang="en-US" sz="2800" dirty="0">
                <a:latin typeface="Arial"/>
                <a:cs typeface="Arial"/>
              </a:rPr>
              <a:t>The soundscape of the world is changing (p. 95)</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373006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lvl="0"/>
            <a:r>
              <a:rPr lang="en-US" sz="2800" dirty="0">
                <a:latin typeface="Arial"/>
                <a:cs typeface="Arial"/>
              </a:rPr>
              <a:t>The soundscape of the world is changing (p. 95)</a:t>
            </a:r>
          </a:p>
          <a:p>
            <a:pPr lvl="0"/>
            <a:r>
              <a:rPr lang="en-US" sz="2800" dirty="0">
                <a:latin typeface="Arial"/>
                <a:cs typeface="Arial"/>
              </a:rPr>
              <a:t>Industrialization = noise</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069162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lvl="0"/>
            <a:r>
              <a:rPr lang="en-US" sz="2800" dirty="0">
                <a:latin typeface="Arial"/>
                <a:cs typeface="Arial"/>
              </a:rPr>
              <a:t>The soundscape of the world is changing (p. 95)</a:t>
            </a:r>
          </a:p>
          <a:p>
            <a:pPr lvl="0"/>
            <a:r>
              <a:rPr lang="en-US" sz="2800" dirty="0">
                <a:latin typeface="Arial"/>
                <a:cs typeface="Arial"/>
              </a:rPr>
              <a:t>Industrialization = noise</a:t>
            </a:r>
          </a:p>
          <a:p>
            <a:pPr lvl="0"/>
            <a:r>
              <a:rPr lang="en-US" sz="2800" dirty="0">
                <a:latin typeface="Arial"/>
                <a:cs typeface="Arial"/>
              </a:rPr>
              <a:t>Noise abatement (negative) vs. acoustic design (positive) </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899620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lvl="0"/>
            <a:r>
              <a:rPr lang="en-US" sz="2800" dirty="0">
                <a:latin typeface="Arial"/>
                <a:cs typeface="Arial"/>
              </a:rPr>
              <a:t>The soundscape of the world is changing (p. 95)</a:t>
            </a:r>
          </a:p>
          <a:p>
            <a:pPr lvl="0"/>
            <a:r>
              <a:rPr lang="en-US" sz="2800" dirty="0">
                <a:latin typeface="Arial"/>
                <a:cs typeface="Arial"/>
              </a:rPr>
              <a:t>Industrialization = noise</a:t>
            </a:r>
          </a:p>
          <a:p>
            <a:pPr lvl="0"/>
            <a:r>
              <a:rPr lang="en-US" sz="2800" dirty="0">
                <a:latin typeface="Arial"/>
                <a:cs typeface="Arial"/>
              </a:rPr>
              <a:t>Noise abatement (negative) vs. acoustic design (positive) </a:t>
            </a:r>
          </a:p>
          <a:p>
            <a:pPr lvl="0"/>
            <a:r>
              <a:rPr lang="en-US" sz="2800" dirty="0">
                <a:latin typeface="Arial"/>
                <a:cs typeface="Arial"/>
              </a:rPr>
              <a:t>Ear cleaning</a:t>
            </a:r>
          </a:p>
        </p:txBody>
      </p:sp>
    </p:spTree>
    <p:extLst>
      <p:ext uri="{BB962C8B-B14F-4D97-AF65-F5344CB8AC3E}">
        <p14:creationId xmlns:p14="http://schemas.microsoft.com/office/powerpoint/2010/main" val="2160400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UcPeriod"/>
            </a:pPr>
            <a:r>
              <a:rPr lang="en-US" dirty="0">
                <a:latin typeface="Arial"/>
                <a:cs typeface="Arial"/>
              </a:rPr>
              <a:t>The Soundscape</a:t>
            </a:r>
          </a:p>
          <a:p>
            <a:pPr marL="514350" indent="-514350">
              <a:buFont typeface="+mj-lt"/>
              <a:buAutoNum type="alphaUcPeriod"/>
            </a:pPr>
            <a:endParaRPr lang="en-US"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What is the relationship between man and the sounds of his environment and what happens when those sounds change? </a:t>
            </a:r>
          </a:p>
          <a:p>
            <a:pPr lvl="0"/>
            <a:r>
              <a:rPr lang="en-US" sz="2800" dirty="0">
                <a:latin typeface="Arial"/>
                <a:cs typeface="Arial"/>
              </a:rPr>
              <a:t>The soundscape of the world is changing (p. 95)</a:t>
            </a:r>
          </a:p>
          <a:p>
            <a:pPr lvl="0"/>
            <a:r>
              <a:rPr lang="en-US" sz="2800" dirty="0">
                <a:latin typeface="Arial"/>
                <a:cs typeface="Arial"/>
              </a:rPr>
              <a:t>Industrialization = noise</a:t>
            </a:r>
          </a:p>
          <a:p>
            <a:pPr lvl="0"/>
            <a:r>
              <a:rPr lang="en-US" sz="2800" dirty="0">
                <a:latin typeface="Arial"/>
                <a:cs typeface="Arial"/>
              </a:rPr>
              <a:t>Noise abatement (negative) vs. acoustic design (positive) </a:t>
            </a:r>
          </a:p>
          <a:p>
            <a:pPr lvl="0"/>
            <a:r>
              <a:rPr lang="en-US" sz="2800" dirty="0">
                <a:latin typeface="Arial"/>
                <a:cs typeface="Arial"/>
              </a:rPr>
              <a:t>Ear cleaning</a:t>
            </a:r>
          </a:p>
          <a:p>
            <a:pPr lvl="0"/>
            <a:r>
              <a:rPr lang="en-US" sz="2800" dirty="0">
                <a:latin typeface="Arial"/>
                <a:cs typeface="Arial"/>
              </a:rPr>
              <a:t>The world as a “macrocosmic composition”</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730333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476250"/>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What is acoustic design?</a:t>
            </a:r>
          </a:p>
          <a:p>
            <a:pPr lvl="0"/>
            <a:endParaRPr lang="en-US" sz="2800" dirty="0">
              <a:latin typeface="Arial"/>
              <a:cs typeface="Arial"/>
            </a:endParaRPr>
          </a:p>
          <a:p>
            <a:pPr lvl="0"/>
            <a:endParaRPr lang="en-US" sz="2800" dirty="0">
              <a:latin typeface="Arial"/>
              <a:cs typeface="Arial"/>
            </a:endParaRPr>
          </a:p>
          <a:p>
            <a:pPr lvl="1"/>
            <a:endParaRPr lang="en-US" sz="2400"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617571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476250"/>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What is acoustic design?</a:t>
            </a:r>
          </a:p>
          <a:p>
            <a:pPr lvl="0"/>
            <a:endParaRPr lang="en-US" sz="2800" dirty="0">
              <a:latin typeface="Arial"/>
              <a:cs typeface="Arial"/>
            </a:endParaRPr>
          </a:p>
          <a:p>
            <a:pPr lvl="0"/>
            <a:r>
              <a:rPr lang="en-US" sz="2800" dirty="0">
                <a:latin typeface="Arial"/>
                <a:cs typeface="Arial"/>
              </a:rPr>
              <a:t>What are the sonic features of the landscape?</a:t>
            </a:r>
          </a:p>
          <a:p>
            <a:pPr lvl="0"/>
            <a:endParaRPr lang="en-US" sz="2800" dirty="0">
              <a:latin typeface="Arial"/>
              <a:cs typeface="Arial"/>
            </a:endParaRPr>
          </a:p>
          <a:p>
            <a:pPr lvl="0"/>
            <a:endParaRPr lang="en-US" sz="2800" dirty="0">
              <a:latin typeface="Arial"/>
              <a:cs typeface="Arial"/>
            </a:endParaRPr>
          </a:p>
          <a:p>
            <a:pPr lvl="1"/>
            <a:endParaRPr lang="en-US" sz="2400"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551509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476250"/>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What is acoustic design?</a:t>
            </a:r>
          </a:p>
          <a:p>
            <a:pPr lvl="0"/>
            <a:endParaRPr lang="en-US" sz="2800" dirty="0">
              <a:latin typeface="Arial"/>
              <a:cs typeface="Arial"/>
            </a:endParaRPr>
          </a:p>
          <a:p>
            <a:pPr lvl="0"/>
            <a:r>
              <a:rPr lang="en-US" sz="2800" dirty="0">
                <a:latin typeface="Arial"/>
                <a:cs typeface="Arial"/>
              </a:rPr>
              <a:t>What are the sonic features of the landscape?</a:t>
            </a:r>
          </a:p>
          <a:p>
            <a:pPr lvl="0"/>
            <a:endParaRPr lang="en-US" sz="2800" dirty="0">
              <a:latin typeface="Arial"/>
              <a:cs typeface="Arial"/>
            </a:endParaRPr>
          </a:p>
          <a:p>
            <a:pPr lvl="0"/>
            <a:r>
              <a:rPr lang="en-US" sz="2800" dirty="0">
                <a:latin typeface="Arial"/>
                <a:cs typeface="Arial"/>
              </a:rPr>
              <a:t>What does Schafer say about hearing and the senses in different cultures? </a:t>
            </a:r>
          </a:p>
          <a:p>
            <a:pPr lvl="0"/>
            <a:endParaRPr lang="en-US" sz="2800" dirty="0">
              <a:latin typeface="Arial"/>
              <a:cs typeface="Arial"/>
            </a:endParaRPr>
          </a:p>
          <a:p>
            <a:pPr lvl="1"/>
            <a:endParaRPr lang="en-US" sz="2400" dirty="0">
              <a:latin typeface="Arial"/>
              <a:cs typeface="Arial"/>
            </a:endParaRP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38208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dirty="0">
              <a:latin typeface="Arial"/>
              <a:cs typeface="Arial"/>
            </a:endParaRPr>
          </a:p>
        </p:txBody>
      </p:sp>
    </p:spTree>
    <p:extLst>
      <p:ext uri="{BB962C8B-B14F-4D97-AF65-F5344CB8AC3E}">
        <p14:creationId xmlns:p14="http://schemas.microsoft.com/office/powerpoint/2010/main" val="3211367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a:t>
            </a:r>
          </a:p>
        </p:txBody>
      </p:sp>
    </p:spTree>
    <p:extLst>
      <p:ext uri="{BB962C8B-B14F-4D97-AF65-F5344CB8AC3E}">
        <p14:creationId xmlns:p14="http://schemas.microsoft.com/office/powerpoint/2010/main" val="191360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050000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endParaRPr lang="en-US" sz="2800" dirty="0">
              <a:latin typeface="Arial"/>
              <a:cs typeface="Arial"/>
            </a:endParaRPr>
          </a:p>
        </p:txBody>
      </p:sp>
    </p:spTree>
    <p:extLst>
      <p:ext uri="{BB962C8B-B14F-4D97-AF65-F5344CB8AC3E}">
        <p14:creationId xmlns:p14="http://schemas.microsoft.com/office/powerpoint/2010/main" val="1959444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latin typeface="Arial"/>
                <a:cs typeface="Arial"/>
              </a:rPr>
              <a:t>iPod – most totalizing of these mobile individualizing technologies</a:t>
            </a:r>
          </a:p>
          <a:p>
            <a:endParaRPr lang="en-US" sz="2800" dirty="0">
              <a:latin typeface="Arial"/>
              <a:cs typeface="Arial"/>
            </a:endParaRPr>
          </a:p>
        </p:txBody>
      </p:sp>
    </p:spTree>
    <p:extLst>
      <p:ext uri="{BB962C8B-B14F-4D97-AF65-F5344CB8AC3E}">
        <p14:creationId xmlns:p14="http://schemas.microsoft.com/office/powerpoint/2010/main" val="3993943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endParaRPr lang="en-US" sz="2800" dirty="0">
              <a:latin typeface="Arial"/>
              <a:cs typeface="Arial"/>
            </a:endParaRPr>
          </a:p>
        </p:txBody>
      </p:sp>
    </p:spTree>
    <p:extLst>
      <p:ext uri="{BB962C8B-B14F-4D97-AF65-F5344CB8AC3E}">
        <p14:creationId xmlns:p14="http://schemas.microsoft.com/office/powerpoint/2010/main" val="79535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pPr lvl="0"/>
            <a:r>
              <a:rPr lang="en-US" sz="2800" dirty="0">
                <a:latin typeface="Arial"/>
                <a:cs typeface="Arial"/>
              </a:rPr>
              <a:t>The use of an iPod enables users to create a satisfying aestheticized reality for themselves as they move through daily life. (p. 198)</a:t>
            </a:r>
          </a:p>
          <a:p>
            <a:endParaRPr lang="en-US" sz="2800" dirty="0">
              <a:latin typeface="Arial"/>
              <a:cs typeface="Arial"/>
            </a:endParaRPr>
          </a:p>
        </p:txBody>
      </p:sp>
    </p:spTree>
    <p:extLst>
      <p:ext uri="{BB962C8B-B14F-4D97-AF65-F5344CB8AC3E}">
        <p14:creationId xmlns:p14="http://schemas.microsoft.com/office/powerpoint/2010/main" val="1876029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pPr lvl="0"/>
            <a:r>
              <a:rPr lang="en-US" sz="2800" dirty="0">
                <a:latin typeface="Arial"/>
                <a:cs typeface="Arial"/>
              </a:rPr>
              <a:t>The use of an iPod enables users to create a satisfying aestheticized reality for themselves as they move through daily life. (p. 198)</a:t>
            </a:r>
          </a:p>
          <a:p>
            <a:r>
              <a:rPr lang="en-US" sz="2800" dirty="0">
                <a:solidFill>
                  <a:srgbClr val="FFC000"/>
                </a:solidFill>
                <a:latin typeface="Arial"/>
                <a:cs typeface="Arial"/>
              </a:rPr>
              <a:t>Aesthetic colonization</a:t>
            </a:r>
            <a:r>
              <a:rPr lang="en-US" sz="2800" dirty="0">
                <a:latin typeface="Arial"/>
                <a:cs typeface="Arial"/>
              </a:rPr>
              <a:t> </a:t>
            </a:r>
          </a:p>
          <a:p>
            <a:endParaRPr lang="en-US" sz="2800" dirty="0">
              <a:latin typeface="Arial"/>
              <a:cs typeface="Arial"/>
            </a:endParaRPr>
          </a:p>
        </p:txBody>
      </p:sp>
    </p:spTree>
    <p:extLst>
      <p:ext uri="{BB962C8B-B14F-4D97-AF65-F5344CB8AC3E}">
        <p14:creationId xmlns:p14="http://schemas.microsoft.com/office/powerpoint/2010/main" val="3847878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pPr lvl="0"/>
            <a:r>
              <a:rPr lang="en-US" sz="2800" dirty="0">
                <a:latin typeface="Arial"/>
                <a:cs typeface="Arial"/>
              </a:rPr>
              <a:t>The use of an iPod enables users to create a satisfying aestheticized reality for themselves as they move through daily life. (p. 198)</a:t>
            </a:r>
          </a:p>
          <a:p>
            <a:r>
              <a:rPr lang="en-US" sz="2800" dirty="0">
                <a:solidFill>
                  <a:srgbClr val="FFC000"/>
                </a:solidFill>
                <a:latin typeface="Arial"/>
                <a:cs typeface="Arial"/>
              </a:rPr>
              <a:t>Aesthetic colonization</a:t>
            </a:r>
            <a:r>
              <a:rPr lang="en-US" sz="2800" dirty="0">
                <a:latin typeface="Arial"/>
                <a:cs typeface="Arial"/>
              </a:rPr>
              <a:t> </a:t>
            </a:r>
          </a:p>
          <a:p>
            <a:pPr lvl="1"/>
            <a:r>
              <a:rPr lang="en-US" dirty="0">
                <a:latin typeface="Arial"/>
                <a:cs typeface="Arial"/>
              </a:rPr>
              <a:t>An auditory attentiveness </a:t>
            </a:r>
          </a:p>
          <a:p>
            <a:endParaRPr lang="en-US" sz="2800" dirty="0">
              <a:latin typeface="Arial"/>
              <a:cs typeface="Arial"/>
            </a:endParaRPr>
          </a:p>
          <a:p>
            <a:endParaRPr lang="en-US" sz="2800" dirty="0">
              <a:latin typeface="Arial"/>
              <a:cs typeface="Arial"/>
            </a:endParaRPr>
          </a:p>
        </p:txBody>
      </p:sp>
    </p:spTree>
    <p:extLst>
      <p:ext uri="{BB962C8B-B14F-4D97-AF65-F5344CB8AC3E}">
        <p14:creationId xmlns:p14="http://schemas.microsoft.com/office/powerpoint/2010/main" val="2587922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pPr lvl="0"/>
            <a:r>
              <a:rPr lang="en-US" sz="2800" dirty="0">
                <a:latin typeface="Arial"/>
                <a:cs typeface="Arial"/>
              </a:rPr>
              <a:t>The use of an iPod enables users to create a satisfying aestheticized reality for themselves as they move through daily life. (p. 198)</a:t>
            </a:r>
          </a:p>
          <a:p>
            <a:r>
              <a:rPr lang="en-US" sz="2800" dirty="0">
                <a:solidFill>
                  <a:srgbClr val="FFC000"/>
                </a:solidFill>
                <a:latin typeface="Arial"/>
                <a:cs typeface="Arial"/>
              </a:rPr>
              <a:t>Aesthetic colonization</a:t>
            </a:r>
            <a:r>
              <a:rPr lang="en-US" sz="2800" dirty="0">
                <a:latin typeface="Arial"/>
                <a:cs typeface="Arial"/>
              </a:rPr>
              <a:t> </a:t>
            </a:r>
          </a:p>
          <a:p>
            <a:pPr lvl="1"/>
            <a:r>
              <a:rPr lang="en-US" dirty="0">
                <a:latin typeface="Arial"/>
                <a:cs typeface="Arial"/>
              </a:rPr>
              <a:t>An auditory attentiveness </a:t>
            </a:r>
          </a:p>
          <a:p>
            <a:pPr lvl="1"/>
            <a:r>
              <a:rPr lang="en-US" dirty="0">
                <a:latin typeface="Arial"/>
                <a:cs typeface="Arial"/>
              </a:rPr>
              <a:t>A solipsistic viewer</a:t>
            </a:r>
          </a:p>
          <a:p>
            <a:endParaRPr lang="en-US" sz="2800" dirty="0">
              <a:latin typeface="Arial"/>
              <a:cs typeface="Arial"/>
            </a:endParaRPr>
          </a:p>
          <a:p>
            <a:endParaRPr lang="en-US" sz="2800" dirty="0">
              <a:latin typeface="Arial"/>
              <a:cs typeface="Arial"/>
            </a:endParaRPr>
          </a:p>
        </p:txBody>
      </p:sp>
    </p:spTree>
    <p:extLst>
      <p:ext uri="{BB962C8B-B14F-4D97-AF65-F5344CB8AC3E}">
        <p14:creationId xmlns:p14="http://schemas.microsoft.com/office/powerpoint/2010/main" val="929647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05832" y="355018"/>
            <a:ext cx="8266668" cy="80914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B. Mobile technology</a:t>
            </a:r>
          </a:p>
          <a:p>
            <a:pPr marL="514350" indent="-514350">
              <a:buFont typeface="+mj-lt"/>
              <a:buAutoNum type="alphaUcPeriod"/>
            </a:pPr>
            <a:endParaRPr lang="en-US" dirty="0">
              <a:latin typeface="Arial"/>
              <a:cs typeface="Arial"/>
            </a:endParaRPr>
          </a:p>
          <a:p>
            <a:pPr marL="0" indent="0" algn="ctr">
              <a:buFont typeface="Arial"/>
              <a:buNone/>
            </a:pPr>
            <a:endParaRPr lang="en-US" dirty="0">
              <a:latin typeface="Arial"/>
              <a:cs typeface="Arial"/>
            </a:endParaRPr>
          </a:p>
        </p:txBody>
      </p:sp>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n-US" sz="2800" dirty="0">
                <a:latin typeface="Arial"/>
                <a:cs typeface="Arial"/>
              </a:rPr>
              <a:t>Urban experience becomes synonymous with technological experience </a:t>
            </a:r>
            <a:r>
              <a:rPr lang="en-US" sz="2800" dirty="0">
                <a:solidFill>
                  <a:srgbClr val="FFFF00"/>
                </a:solidFill>
                <a:latin typeface="Arial"/>
                <a:cs typeface="Arial"/>
              </a:rPr>
              <a:t>(consumerism)</a:t>
            </a:r>
          </a:p>
          <a:p>
            <a:pPr lvl="0"/>
            <a:r>
              <a:rPr lang="en-US" sz="2800" dirty="0">
                <a:solidFill>
                  <a:srgbClr val="92D050"/>
                </a:solidFill>
                <a:latin typeface="Arial"/>
                <a:cs typeface="Arial"/>
              </a:rPr>
              <a:t>iPod</a:t>
            </a:r>
            <a:r>
              <a:rPr lang="en-US" sz="2800" dirty="0">
                <a:latin typeface="Arial"/>
                <a:cs typeface="Arial"/>
              </a:rPr>
              <a:t> – most totalizing of these mobile individualizing technologies</a:t>
            </a:r>
          </a:p>
          <a:p>
            <a:pPr lvl="0"/>
            <a:r>
              <a:rPr lang="en-US" sz="2800" dirty="0">
                <a:latin typeface="Arial"/>
                <a:cs typeface="Arial"/>
              </a:rPr>
              <a:t>The use of an iPod enables users to create a satisfying aestheticized reality for themselves as they move through daily life. (p. 198)</a:t>
            </a:r>
          </a:p>
          <a:p>
            <a:r>
              <a:rPr lang="en-US" sz="2800" dirty="0">
                <a:solidFill>
                  <a:srgbClr val="FFC000"/>
                </a:solidFill>
                <a:latin typeface="Arial"/>
                <a:cs typeface="Arial"/>
              </a:rPr>
              <a:t>Aesthetic colonization</a:t>
            </a:r>
            <a:r>
              <a:rPr lang="en-US" sz="2800" dirty="0">
                <a:latin typeface="Arial"/>
                <a:cs typeface="Arial"/>
              </a:rPr>
              <a:t> </a:t>
            </a:r>
          </a:p>
          <a:p>
            <a:pPr lvl="1"/>
            <a:r>
              <a:rPr lang="en-US" dirty="0">
                <a:latin typeface="Arial"/>
                <a:cs typeface="Arial"/>
              </a:rPr>
              <a:t>An auditory attentiveness </a:t>
            </a:r>
          </a:p>
          <a:p>
            <a:pPr lvl="1"/>
            <a:r>
              <a:rPr lang="en-US" dirty="0">
                <a:latin typeface="Arial"/>
                <a:cs typeface="Arial"/>
              </a:rPr>
              <a:t>A solipsistic viewer</a:t>
            </a:r>
          </a:p>
          <a:p>
            <a:pPr lvl="1"/>
            <a:r>
              <a:rPr lang="en-US" dirty="0">
                <a:latin typeface="Arial"/>
                <a:cs typeface="Arial"/>
              </a:rPr>
              <a:t>Non-interactive fantasies</a:t>
            </a:r>
          </a:p>
          <a:p>
            <a:endParaRPr lang="en-US" sz="2800" dirty="0">
              <a:latin typeface="Arial"/>
              <a:cs typeface="Arial"/>
            </a:endParaRPr>
          </a:p>
          <a:p>
            <a:endParaRPr lang="en-US" sz="2800" dirty="0">
              <a:latin typeface="Arial"/>
              <a:cs typeface="Arial"/>
            </a:endParaRPr>
          </a:p>
        </p:txBody>
      </p:sp>
    </p:spTree>
    <p:extLst>
      <p:ext uri="{BB962C8B-B14F-4D97-AF65-F5344CB8AC3E}">
        <p14:creationId xmlns:p14="http://schemas.microsoft.com/office/powerpoint/2010/main" val="3808370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iPod users and </a:t>
            </a:r>
            <a:r>
              <a:rPr lang="en-US" sz="2800" dirty="0" err="1">
                <a:latin typeface="Arial"/>
                <a:cs typeface="Arial"/>
              </a:rPr>
              <a:t>flâneurism</a:t>
            </a:r>
            <a:r>
              <a:rPr lang="en-US" sz="2800" dirty="0"/>
              <a:t> </a:t>
            </a:r>
          </a:p>
          <a:p>
            <a:endParaRPr lang="en-US" sz="2800" dirty="0">
              <a:latin typeface="Arial"/>
              <a:cs typeface="Arial"/>
            </a:endParaRPr>
          </a:p>
        </p:txBody>
      </p:sp>
    </p:spTree>
    <p:extLst>
      <p:ext uri="{BB962C8B-B14F-4D97-AF65-F5344CB8AC3E}">
        <p14:creationId xmlns:p14="http://schemas.microsoft.com/office/powerpoint/2010/main" val="1520186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iPod users and </a:t>
            </a:r>
            <a:r>
              <a:rPr lang="en-US" sz="2800" dirty="0" err="1">
                <a:latin typeface="Arial"/>
                <a:cs typeface="Arial"/>
              </a:rPr>
              <a:t>flâneurism</a:t>
            </a:r>
            <a:r>
              <a:rPr lang="en-US" sz="2800" dirty="0"/>
              <a:t> </a:t>
            </a:r>
          </a:p>
          <a:p>
            <a:r>
              <a:rPr lang="en-US" sz="2800" dirty="0" err="1">
                <a:latin typeface="Arial"/>
                <a:cs typeface="Arial"/>
              </a:rPr>
              <a:t>Kracauer</a:t>
            </a:r>
            <a:r>
              <a:rPr lang="en-US" sz="2800" dirty="0">
                <a:latin typeface="Arial"/>
                <a:cs typeface="Arial"/>
              </a:rPr>
              <a:t> – urban colonization</a:t>
            </a:r>
          </a:p>
          <a:p>
            <a:endParaRPr lang="en-US" sz="2800" dirty="0">
              <a:latin typeface="Arial"/>
              <a:cs typeface="Arial"/>
            </a:endParaRPr>
          </a:p>
        </p:txBody>
      </p:sp>
    </p:spTree>
    <p:extLst>
      <p:ext uri="{BB962C8B-B14F-4D97-AF65-F5344CB8AC3E}">
        <p14:creationId xmlns:p14="http://schemas.microsoft.com/office/powerpoint/2010/main" val="2181189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371600" lvl="2" indent="-457200" algn="l">
              <a:buFont typeface="Arial"/>
              <a:buChar char="•"/>
            </a:pPr>
            <a:r>
              <a:rPr lang="en-US" sz="2800" dirty="0">
                <a:latin typeface="Arial"/>
                <a:cs typeface="Arial"/>
              </a:rPr>
              <a:t>“Space is the grain of sound.” (John </a:t>
            </a:r>
            <a:r>
              <a:rPr lang="en-US" sz="2800" dirty="0" err="1">
                <a:latin typeface="Arial"/>
                <a:cs typeface="Arial"/>
              </a:rPr>
              <a:t>Mowitt</a:t>
            </a:r>
            <a:r>
              <a:rPr lang="en-US" sz="2800" dirty="0">
                <a:latin typeface="Arial"/>
                <a:cs typeface="Arial"/>
              </a:rPr>
              <a:t>)</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17755541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iPod users and </a:t>
            </a:r>
            <a:r>
              <a:rPr lang="en-US" sz="2800" dirty="0" err="1">
                <a:latin typeface="Arial"/>
                <a:cs typeface="Arial"/>
              </a:rPr>
              <a:t>flâneurism</a:t>
            </a:r>
            <a:r>
              <a:rPr lang="en-US" sz="2800" dirty="0"/>
              <a:t> </a:t>
            </a:r>
          </a:p>
          <a:p>
            <a:r>
              <a:rPr lang="en-US" sz="2800" dirty="0" err="1">
                <a:solidFill>
                  <a:srgbClr val="00B0F0"/>
                </a:solidFill>
                <a:latin typeface="Arial"/>
                <a:cs typeface="Arial"/>
              </a:rPr>
              <a:t>Kracauer</a:t>
            </a:r>
            <a:r>
              <a:rPr lang="en-US" sz="2800" dirty="0">
                <a:latin typeface="Arial"/>
                <a:cs typeface="Arial"/>
              </a:rPr>
              <a:t> – urban colonization</a:t>
            </a:r>
          </a:p>
          <a:p>
            <a:endParaRPr lang="en-US" sz="2800" dirty="0">
              <a:latin typeface="Arial"/>
              <a:cs typeface="Arial"/>
            </a:endParaRPr>
          </a:p>
        </p:txBody>
      </p:sp>
    </p:spTree>
    <p:extLst>
      <p:ext uri="{BB962C8B-B14F-4D97-AF65-F5344CB8AC3E}">
        <p14:creationId xmlns:p14="http://schemas.microsoft.com/office/powerpoint/2010/main" val="229068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latin typeface="Arial"/>
                <a:cs typeface="Arial"/>
              </a:rPr>
              <a:t>iPod users and </a:t>
            </a:r>
            <a:r>
              <a:rPr lang="en-US" sz="2800" dirty="0" err="1">
                <a:latin typeface="Arial"/>
                <a:cs typeface="Arial"/>
              </a:rPr>
              <a:t>flâneurism</a:t>
            </a:r>
            <a:r>
              <a:rPr lang="en-US" sz="2800" dirty="0"/>
              <a:t> </a:t>
            </a:r>
          </a:p>
          <a:p>
            <a:r>
              <a:rPr lang="en-US" sz="2800" dirty="0" err="1">
                <a:solidFill>
                  <a:srgbClr val="00B0F0"/>
                </a:solidFill>
                <a:latin typeface="Arial"/>
                <a:cs typeface="Arial"/>
              </a:rPr>
              <a:t>Kracauer</a:t>
            </a:r>
            <a:r>
              <a:rPr lang="en-US" sz="2800" dirty="0">
                <a:latin typeface="Arial"/>
                <a:cs typeface="Arial"/>
              </a:rPr>
              <a:t> – urban colonization</a:t>
            </a:r>
          </a:p>
          <a:p>
            <a:r>
              <a:rPr lang="en-US" sz="2800" dirty="0">
                <a:latin typeface="Arial"/>
                <a:cs typeface="Arial"/>
              </a:rPr>
              <a:t>The world becomes a mimetic fantasy in which the “otherness” of the world in its various guises is negated</a:t>
            </a:r>
          </a:p>
          <a:p>
            <a:endParaRPr lang="en-US" sz="2800" dirty="0">
              <a:latin typeface="Arial"/>
              <a:cs typeface="Arial"/>
            </a:endParaRPr>
          </a:p>
        </p:txBody>
      </p:sp>
    </p:spTree>
    <p:extLst>
      <p:ext uri="{BB962C8B-B14F-4D97-AF65-F5344CB8AC3E}">
        <p14:creationId xmlns:p14="http://schemas.microsoft.com/office/powerpoint/2010/main" val="1146760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dirty="0">
                <a:latin typeface="Arial"/>
                <a:cs typeface="Arial"/>
              </a:rPr>
              <a:t>“Sound both colonizes the listener and actively recreates and reconfigures the spaces of experience.  Through the power of a privatized sound world the world becomes intimate, known and possessed.  Imagination is the mediated by the sounds of the iPod becoming an essential component in the ability of users to imagine at all.  Users are often unable to aestheticize experience without the existence of their own individual soundtrack acting as a spur to the imagination.” (p. 205)</a:t>
            </a:r>
          </a:p>
          <a:p>
            <a:endParaRPr lang="en-US" sz="2800" dirty="0">
              <a:latin typeface="Arial"/>
              <a:cs typeface="Arial"/>
            </a:endParaRPr>
          </a:p>
        </p:txBody>
      </p:sp>
    </p:spTree>
    <p:extLst>
      <p:ext uri="{BB962C8B-B14F-4D97-AF65-F5344CB8AC3E}">
        <p14:creationId xmlns:p14="http://schemas.microsoft.com/office/powerpoint/2010/main" val="3875685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889000" y="1164167"/>
            <a:ext cx="7835900" cy="5365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dirty="0">
                <a:latin typeface="Arial"/>
                <a:cs typeface="Arial"/>
              </a:rPr>
              <a:t>“Sound both </a:t>
            </a:r>
            <a:r>
              <a:rPr lang="en-US" sz="2800" dirty="0">
                <a:solidFill>
                  <a:srgbClr val="FFFF00"/>
                </a:solidFill>
                <a:latin typeface="Arial"/>
                <a:cs typeface="Arial"/>
              </a:rPr>
              <a:t>colonizes the listener</a:t>
            </a:r>
            <a:r>
              <a:rPr lang="en-US" sz="2800" dirty="0">
                <a:latin typeface="Arial"/>
                <a:cs typeface="Arial"/>
              </a:rPr>
              <a:t> and </a:t>
            </a:r>
            <a:r>
              <a:rPr lang="en-US" sz="2800" dirty="0">
                <a:solidFill>
                  <a:srgbClr val="CCFFCC"/>
                </a:solidFill>
                <a:latin typeface="Arial"/>
                <a:cs typeface="Arial"/>
              </a:rPr>
              <a:t>actively recreates and reconfigures the spaces of experience</a:t>
            </a:r>
            <a:r>
              <a:rPr lang="en-US" sz="2800" dirty="0">
                <a:latin typeface="Arial"/>
                <a:cs typeface="Arial"/>
              </a:rPr>
              <a:t>.  Through the power of </a:t>
            </a:r>
            <a:r>
              <a:rPr lang="en-US" sz="2800" dirty="0">
                <a:solidFill>
                  <a:srgbClr val="FFFF00"/>
                </a:solidFill>
                <a:latin typeface="Arial"/>
                <a:cs typeface="Arial"/>
              </a:rPr>
              <a:t>a privatized sound world</a:t>
            </a:r>
            <a:r>
              <a:rPr lang="en-US" sz="2800" dirty="0">
                <a:latin typeface="Arial"/>
                <a:cs typeface="Arial"/>
              </a:rPr>
              <a:t> the world becomes intimate, </a:t>
            </a:r>
            <a:r>
              <a:rPr lang="en-US" sz="2800" dirty="0">
                <a:solidFill>
                  <a:srgbClr val="CCFFCC"/>
                </a:solidFill>
                <a:latin typeface="Arial"/>
                <a:cs typeface="Arial"/>
              </a:rPr>
              <a:t>known and possessed</a:t>
            </a:r>
            <a:r>
              <a:rPr lang="en-US" sz="2800" dirty="0">
                <a:latin typeface="Arial"/>
                <a:cs typeface="Arial"/>
              </a:rPr>
              <a:t>.  Imagination is the mediated by the sounds of the iPod becoming an essential component in the ability of users to imagine at all.  Users are often unable to aestheticize experience without </a:t>
            </a:r>
            <a:r>
              <a:rPr lang="en-US" sz="2800" dirty="0">
                <a:solidFill>
                  <a:srgbClr val="FFFF00"/>
                </a:solidFill>
                <a:latin typeface="Arial"/>
                <a:cs typeface="Arial"/>
              </a:rPr>
              <a:t>the existence of their own individual soundtrack</a:t>
            </a:r>
            <a:r>
              <a:rPr lang="en-US" sz="2800" dirty="0">
                <a:latin typeface="Arial"/>
                <a:cs typeface="Arial"/>
              </a:rPr>
              <a:t> acting as a spur to the </a:t>
            </a:r>
            <a:r>
              <a:rPr lang="en-US" sz="2800" dirty="0">
                <a:solidFill>
                  <a:srgbClr val="CCFFCC"/>
                </a:solidFill>
                <a:latin typeface="Arial"/>
                <a:cs typeface="Arial"/>
              </a:rPr>
              <a:t>imagination</a:t>
            </a:r>
            <a:r>
              <a:rPr lang="en-US" sz="2800" dirty="0">
                <a:latin typeface="Arial"/>
                <a:cs typeface="Arial"/>
              </a:rPr>
              <a:t>.” (p. 205)</a:t>
            </a:r>
          </a:p>
          <a:p>
            <a:endParaRPr lang="en-US" sz="2800" dirty="0">
              <a:latin typeface="Arial"/>
              <a:cs typeface="Arial"/>
            </a:endParaRPr>
          </a:p>
        </p:txBody>
      </p:sp>
      <p:sp>
        <p:nvSpPr>
          <p:cNvPr id="4" name="TextBox 3"/>
          <p:cNvSpPr txBox="1"/>
          <p:nvPr/>
        </p:nvSpPr>
        <p:spPr>
          <a:xfrm>
            <a:off x="3492500" y="419100"/>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930832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371600" lvl="2" indent="-457200" algn="l">
              <a:buFont typeface="Arial"/>
              <a:buChar char="•"/>
            </a:pPr>
            <a:r>
              <a:rPr lang="en-US" sz="2800" dirty="0">
                <a:latin typeface="Arial"/>
                <a:cs typeface="Arial"/>
              </a:rPr>
              <a:t>“Space is the grain of sound.” (John </a:t>
            </a:r>
            <a:r>
              <a:rPr lang="en-US" sz="2800" dirty="0" err="1">
                <a:latin typeface="Arial"/>
                <a:cs typeface="Arial"/>
              </a:rPr>
              <a:t>Mowitt</a:t>
            </a:r>
            <a:r>
              <a:rPr lang="en-US" sz="2800" dirty="0">
                <a:latin typeface="Arial"/>
                <a:cs typeface="Arial"/>
              </a:rPr>
              <a:t>)</a:t>
            </a:r>
          </a:p>
          <a:p>
            <a:pPr marL="1371600" lvl="2" indent="-457200" algn="l">
              <a:buFont typeface="Arial"/>
              <a:buChar char="•"/>
            </a:pPr>
            <a:r>
              <a:rPr lang="en-US" sz="2800" dirty="0">
                <a:latin typeface="Arial"/>
                <a:cs typeface="Arial"/>
              </a:rPr>
              <a:t>Space is the register where sound can happen and have meaning</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38744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371600" lvl="2" indent="-457200" algn="l">
              <a:buFont typeface="Arial"/>
              <a:buChar char="•"/>
            </a:pPr>
            <a:r>
              <a:rPr lang="en-US" sz="2800" dirty="0">
                <a:latin typeface="Arial"/>
                <a:cs typeface="Arial"/>
              </a:rPr>
              <a:t>“Space is the grain of sound.” (John </a:t>
            </a:r>
            <a:r>
              <a:rPr lang="en-US" sz="2800" dirty="0" err="1">
                <a:latin typeface="Arial"/>
                <a:cs typeface="Arial"/>
              </a:rPr>
              <a:t>Mowitt</a:t>
            </a:r>
            <a:r>
              <a:rPr lang="en-US" sz="2800" dirty="0">
                <a:latin typeface="Arial"/>
                <a:cs typeface="Arial"/>
              </a:rPr>
              <a:t>)</a:t>
            </a:r>
          </a:p>
          <a:p>
            <a:pPr marL="1371600" lvl="2" indent="-457200" algn="l">
              <a:buFont typeface="Arial"/>
              <a:buChar char="•"/>
            </a:pPr>
            <a:r>
              <a:rPr lang="en-US" sz="2800" dirty="0">
                <a:latin typeface="Arial"/>
                <a:cs typeface="Arial"/>
              </a:rPr>
              <a:t>Space is the register where sound can happen and have meaning</a:t>
            </a:r>
          </a:p>
          <a:p>
            <a:pPr marL="2628900" lvl="5" indent="-342900" algn="l">
              <a:buFont typeface="Arial"/>
              <a:buChar char="•"/>
            </a:pPr>
            <a:r>
              <a:rPr lang="en-US" sz="2800" dirty="0">
                <a:latin typeface="Arial"/>
                <a:cs typeface="Arial"/>
              </a:rPr>
              <a:t>Sound space = social space</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183979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371600" lvl="2" indent="-457200" algn="l">
              <a:buFont typeface="Arial"/>
              <a:buChar char="•"/>
            </a:pPr>
            <a:r>
              <a:rPr lang="en-US" sz="2800" dirty="0">
                <a:latin typeface="Arial"/>
                <a:cs typeface="Arial"/>
              </a:rPr>
              <a:t>“Space is the grain of sound.” (John </a:t>
            </a:r>
            <a:r>
              <a:rPr lang="en-US" sz="2800" dirty="0" err="1">
                <a:latin typeface="Arial"/>
                <a:cs typeface="Arial"/>
              </a:rPr>
              <a:t>Mowitt</a:t>
            </a:r>
            <a:r>
              <a:rPr lang="en-US" sz="2800" dirty="0">
                <a:latin typeface="Arial"/>
                <a:cs typeface="Arial"/>
              </a:rPr>
              <a:t>)</a:t>
            </a:r>
          </a:p>
          <a:p>
            <a:pPr marL="1371600" lvl="2" indent="-457200" algn="l">
              <a:buFont typeface="Arial"/>
              <a:buChar char="•"/>
            </a:pPr>
            <a:r>
              <a:rPr lang="en-US" sz="2800" dirty="0">
                <a:latin typeface="Arial"/>
                <a:cs typeface="Arial"/>
              </a:rPr>
              <a:t>Space is the register where sound can happen and have meaning</a:t>
            </a:r>
          </a:p>
          <a:p>
            <a:pPr marL="2628900" lvl="5" indent="-342900" algn="l">
              <a:buFont typeface="Arial"/>
              <a:buChar char="•"/>
            </a:pPr>
            <a:r>
              <a:rPr lang="en-US" sz="2800" dirty="0">
                <a:latin typeface="Arial"/>
                <a:cs typeface="Arial"/>
              </a:rPr>
              <a:t>Sound space = social space</a:t>
            </a:r>
          </a:p>
          <a:p>
            <a:pPr marL="2628900" lvl="5" indent="-342900" algn="l">
              <a:buFont typeface="Arial"/>
              <a:buChar char="•"/>
            </a:pPr>
            <a:r>
              <a:rPr lang="en-US" sz="2800" dirty="0">
                <a:latin typeface="Arial"/>
                <a:cs typeface="Arial"/>
              </a:rPr>
              <a:t>Space is in constant formation, dissolution, reformation</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368291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8166" y="663388"/>
            <a:ext cx="8087833" cy="5580777"/>
          </a:xfrm>
        </p:spPr>
        <p:txBody>
          <a:bodyPr>
            <a:normAutofit/>
          </a:bodyPr>
          <a:lstStyle/>
          <a:p>
            <a:pPr algn="l"/>
            <a:r>
              <a:rPr lang="en-US" dirty="0">
                <a:latin typeface="Arial"/>
                <a:cs typeface="Arial"/>
              </a:rPr>
              <a:t>Key concepts for this section:</a:t>
            </a:r>
          </a:p>
          <a:p>
            <a:pPr algn="l"/>
            <a:endParaRPr lang="en-US" dirty="0">
              <a:latin typeface="Arial"/>
              <a:cs typeface="Arial"/>
            </a:endParaRPr>
          </a:p>
          <a:p>
            <a:pPr marL="1371600" lvl="2" indent="-457200" algn="l">
              <a:buFont typeface="Arial"/>
              <a:buChar char="•"/>
            </a:pPr>
            <a:r>
              <a:rPr lang="en-US" sz="2800" dirty="0">
                <a:latin typeface="Arial"/>
                <a:cs typeface="Arial"/>
              </a:rPr>
              <a:t>“Space is the grain of sound.” (John </a:t>
            </a:r>
            <a:r>
              <a:rPr lang="en-US" sz="2800" dirty="0" err="1">
                <a:latin typeface="Arial"/>
                <a:cs typeface="Arial"/>
              </a:rPr>
              <a:t>Mowitt</a:t>
            </a:r>
            <a:r>
              <a:rPr lang="en-US" sz="2800" dirty="0">
                <a:latin typeface="Arial"/>
                <a:cs typeface="Arial"/>
              </a:rPr>
              <a:t>)</a:t>
            </a:r>
          </a:p>
          <a:p>
            <a:pPr marL="1371600" lvl="2" indent="-457200" algn="l">
              <a:buFont typeface="Arial"/>
              <a:buChar char="•"/>
            </a:pPr>
            <a:r>
              <a:rPr lang="en-US" sz="2800" dirty="0">
                <a:latin typeface="Arial"/>
                <a:cs typeface="Arial"/>
              </a:rPr>
              <a:t>Space is the register where sound can happen and have meaning</a:t>
            </a:r>
          </a:p>
          <a:p>
            <a:pPr marL="2628900" lvl="5" indent="-342900" algn="l">
              <a:buFont typeface="Arial"/>
              <a:buChar char="•"/>
            </a:pPr>
            <a:r>
              <a:rPr lang="en-US" sz="2800" dirty="0">
                <a:latin typeface="Arial"/>
                <a:cs typeface="Arial"/>
              </a:rPr>
              <a:t>Sound space = social space</a:t>
            </a:r>
          </a:p>
          <a:p>
            <a:pPr marL="2628900" lvl="5" indent="-342900" algn="l">
              <a:buFont typeface="Arial"/>
              <a:buChar char="•"/>
            </a:pPr>
            <a:r>
              <a:rPr lang="en-US" sz="2800" dirty="0">
                <a:latin typeface="Arial"/>
                <a:cs typeface="Arial"/>
              </a:rPr>
              <a:t>Space is in constant formation, dissolution, reformation</a:t>
            </a:r>
          </a:p>
          <a:p>
            <a:pPr marL="2628900" lvl="5" indent="-342900" algn="l">
              <a:buFont typeface="Arial"/>
              <a:buChar char="•"/>
            </a:pPr>
            <a:r>
              <a:rPr lang="en-US" sz="2800" dirty="0">
                <a:latin typeface="Arial"/>
                <a:cs typeface="Arial"/>
              </a:rPr>
              <a:t>Power relationships – a politics of space</a:t>
            </a: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788839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750" y="712946"/>
            <a:ext cx="7969250" cy="6205194"/>
          </a:xfrm>
        </p:spPr>
        <p:txBody>
          <a:bodyPr>
            <a:normAutofit/>
          </a:bodyPr>
          <a:lstStyle/>
          <a:p>
            <a:pPr algn="l"/>
            <a:r>
              <a:rPr lang="en-US" dirty="0">
                <a:latin typeface="Arial"/>
                <a:cs typeface="Arial"/>
              </a:rPr>
              <a:t>Areas of study:</a:t>
            </a:r>
          </a:p>
          <a:p>
            <a:pPr algn="l"/>
            <a:endParaRPr lang="en-US" dirty="0">
              <a:latin typeface="Arial"/>
              <a:cs typeface="Arial"/>
            </a:endParaRPr>
          </a:p>
          <a:p>
            <a:pPr marL="1257300" lvl="2" indent="-342900" algn="l">
              <a:buFont typeface="Arial"/>
              <a:buChar char="•"/>
            </a:pP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888299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6814</TotalTime>
  <Words>1163</Words>
  <Application>Microsoft Macintosh PowerPoint</Application>
  <PresentationFormat>On-screen Show (4:3)</PresentationFormat>
  <Paragraphs>185</Paragraphs>
  <Slides>43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190</cp:revision>
  <dcterms:created xsi:type="dcterms:W3CDTF">2010-12-29T21:54:42Z</dcterms:created>
  <dcterms:modified xsi:type="dcterms:W3CDTF">2022-10-18T21:42:07Z</dcterms:modified>
</cp:coreProperties>
</file>