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388" r:id="rId3"/>
    <p:sldId id="567" r:id="rId4"/>
    <p:sldId id="568" r:id="rId5"/>
    <p:sldId id="561" r:id="rId6"/>
    <p:sldId id="546" r:id="rId7"/>
    <p:sldId id="562" r:id="rId8"/>
    <p:sldId id="563" r:id="rId9"/>
    <p:sldId id="569" r:id="rId10"/>
    <p:sldId id="548" r:id="rId11"/>
    <p:sldId id="549" r:id="rId12"/>
    <p:sldId id="460" r:id="rId13"/>
    <p:sldId id="574" r:id="rId14"/>
    <p:sldId id="575" r:id="rId15"/>
    <p:sldId id="576" r:id="rId16"/>
    <p:sldId id="577" r:id="rId17"/>
    <p:sldId id="578" r:id="rId18"/>
    <p:sldId id="579" r:id="rId19"/>
    <p:sldId id="580" r:id="rId20"/>
    <p:sldId id="581" r:id="rId21"/>
    <p:sldId id="582" r:id="rId22"/>
    <p:sldId id="583" r:id="rId23"/>
    <p:sldId id="58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68" autoAdjust="0"/>
    <p:restoredTop sz="94694" autoAdjust="0"/>
  </p:normalViewPr>
  <p:slideViewPr>
    <p:cSldViewPr snapToGrid="0" snapToObjects="1">
      <p:cViewPr varScale="1">
        <p:scale>
          <a:sx n="121" d="100"/>
          <a:sy n="121" d="100"/>
        </p:scale>
        <p:origin x="440" y="176"/>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5T20:07:30.362"/>
    </inkml:context>
    <inkml:brush xml:id="br0">
      <inkml:brushProperty name="width" value="0.35" units="cm"/>
      <inkml:brushProperty name="height" value="0.35" units="cm"/>
    </inkml:brush>
  </inkml:definitions>
  <inkml:trace contextRef="#ctx0" brushRef="#br0">60 0 24575,'91'5'0,"0"0"0,0-1 0,0 1 0,1 0 0,-1-1 0,0 1 0,0 0 0,0-1 0,-14 0 0,-16-1 0,16 1 0,9 0 0,29 0 0,15 0 0,4 1 0,-8 1 0,-21 0 0,-32 2 0,-45 1 0,-107 18 0,37-12 0,-33 4 0,-7 0 0,32-10 0,1-1 0,-10 1 0,-1 0 0,8-1 0,2 1 0,-38 7 0,6-3 0,23-3 0,1 1 0,-13 1 0,13-3 0,1-2 0,4-1 0,-17-1 0,13-5 0,12 0 0,-24 0 0,32 0 0,-21 0 0,33 0 0,-17-7 0,23 1 0,-2-2 0,10 4 0,3 1 0,-3 2 0,2-6 0,-2 6 0,3-2 0,1 0 0,-8-2 0,5 1 0,-9-3 0,11 6 0,-8-3 0,3 0 0,1 3 0,0-2 0,5 3 0,-4 0 0,3 0 0,-3 0 0,0-4 0,-1 3 0,0-2 0,0 0 0,1 2 0,2-2 0,-6-1 0,6 3 0,-2-6 0,3 6 0,1-2 0,32 3 0,-8 0 0,33 4 0,-9 2 0,0 4 0,12 1 0,-12-1 0,11 5 0,-11-4 0,5 4 0,-6-5 0,-6 0 0,-1 0 0,-5-1 0,-6-1 0,0-3 0,-10 3 0,0-8 0,-4 4 0,2-4 0,-1 0 0,2 0 0,0 0 0,-3 0 0,3 0 0,0 0 0,-3 0 0,3 0 0,5 0 0,-2 0 0,12-4 0,-3-1 0,4-9 0,0 4 0,1-3 0,5-1 0,-5 4 0,5-4 0,0 5 0,-4-1 0,4 1 0,-6 4 0,0-3 0,-4 3 0,3 0 0,-8-2 0,8 6 0,-8-3 0,8 0 0,-3 3 0,-1-3 0,5 4 0,-5 0 0,6 0 0,-6 0 0,0 0 0,-6 0 0,-3 0 0,-2-3 0,-3 2 0,3-3 0,-3 4 0,2 0 0,-3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5T20:07:36.855"/>
    </inkml:context>
    <inkml:brush xml:id="br0">
      <inkml:brushProperty name="width" value="0.35" units="cm"/>
      <inkml:brushProperty name="height" value="0.35" units="cm"/>
    </inkml:brush>
  </inkml:definitions>
  <inkml:trace contextRef="#ctx0" brushRef="#br0">1 201 24575,'43'0'0,"6"0"0,5 0 0,17 0 0,7 0 0,2 0 0,13 0-984,-4 0 886,-32-6 1,1-1 97,0 6 0,1-1 0,4-10 0,0-1 0,-4 11 0,0 1 0,3-8 0,-1-1 0,-7 6 0,0 1 0,3 0 0,0-2 0,-4 0 0,-1-1 0,1 2 0,0 0 0,5-2 0,-1-1 269,21-1-269,21-3 0,-33 9 0,13-8 0,-9 4 0,-3-1 0,-11-2 0,-2 8 0,-7-9 889,-1 9-889,-5-3 21,11-1-21,-10 4 0,4-4 0,0 0 0,-5 4 0,11-4 0,-10 5 0,9 0 0,-3 0 0,5 0 0,1 0 0,0 0 0,-6 0 0,4 0 0,-4 0 0,5 0 0,1 0 0,0 0 0,0 0 0,0 0 0,-1 5 0,16 2 0,-18 3 0,15 2 0,-18-2 0,6 1 0,-1 0 0,-5-1 0,-2 0 0,-6 0 0,-6 0 0,-1-1 0,-10-4 0,-6 3 0,-5-7 0,-5 2 0,1 0 0,2-2 0,26 2 0,8-3 0,33 0 0,2 0 0,8 0 0,-8 0-492,-25 0 0,3 0 484,-6 0 1,1 0 7,10 0 0,1 0 0,0 0 0,-2 0 0,-6 3 0,-2 0 0,5-2 0,-1 0 0,1 2 0,-1 0 0,42-3 0,-42 0 0,-1 0-76,17 0 76,27 0 0,-26 0 0,13 0 0,-3 0 0,-13 0 0,-1 0 0,-3-5 0,-11 3 0,4-8 983,-6 9-970,-6-8 66,-3 8-79,-10-4 0,-7 2 0,-7 2 0,-8-3 0,7 4 0,11 0 0,18 0 0,6 0 0,38 0 0,-9 12-492,-23-8 0,2 1 482,-5 7 1,0 2 9,5-4 0,0 1 0,-5 2 0,-1 1 0,5 0 0,0 0 0,-9-4 0,-1 0 0,7 3 0,-3 0 0,19 0 0,15 5 0,-24-12 0,12 5 0,-1-10 0,-14 4 0,-9-5 0,-8 0 0,-17 0 0,-2 0 983,1 0-963,15 0-20,13 0 0,21 0 0,2 0 0,15 0-492,-37 0 0,2 0 344,6 0 1,-1 0 147,-8 3 0,1-1-251,4-2 1,-2 2 250,30 9 0,-36-10 0,0-1 0,43 6 0,-8-6 0,-19 0 0,-8 0 0,-8 0 0,-6 0 983,-6 0-720,-13 0 271,-7-4-534,-8 0 0,-2-1 0,1 2 0,5 3 0,5 0 0,1 0 0,-2 0 0,-4-4 0,-4 0 0,2-4 0,-6 3 0,11-2 0,-4 6 0,6-7 0,1 7 0,0-11 0,-1 6 0,0-6 0,-6 3 0,1 1 0,-4 0 0,2 3 0,-6-1 0,7 5 0,-8-2 0,4 3 0,-5 0 0,4 0 0,-3 0 0,3 0 0,0 0 0,-3 0 0,3 0 0,0 0 0,-3 0 0,3 0 0,0 0 0,-3 0 0,3-4 0,-3 0 0,-1-3 0,5-1 0,1 0 0,0-4 0,-2 3 0,1-3 0,-3 4 0,3-4 0,-5 7 0,1-6 0,0 11 0,-1-7 0,4 6 0,-3-2 0,-32-2 0,7 4 0,-41-8 0,22 3 0,-16-4 0,-2-1 0,-2 0 0,-4 5 0,-1-4 0,6 4 0,-6 0 0,7 1 0,-22 5 0,28 0 0,-32 0 0,36 0 0,-17 0 0,1 0 0,11 0 0,-10 0 0,12 0 0,-1 0 0,8 0 0,2 0 0,9 0 0,-4 0 0,0 0 0,5 0 0,-11 0 0,11 0 0,-5 0 0,0 0 0,4 0 0,-4 0 0,6 0 0,-1 0 0,1 0 0,0 0 0,0-4 0,-1 3 0,-4-3 0,3 4 0,-9 0 0,9 0 0,-9-5 0,10 4 0,-11-3 0,11 4 0,-5 0 0,5 0 0,1-4 0,4 3 0,-3-3 0,3 4 0,1 0 0,-10 0 0,13 0 0,-13 0 0,9 0 0,-10 0 0,5 0 0,-5 0 0,5 0 0,1 0 0,0 0 0,-1 0 0,1 0 0,-1 0 0,6 0 0,-4 0 0,8 0 0,-9 0 0,10 0 0,-5 0 0,6 0 0,3 0 0,-2 0 0,2 0 0,0 0 0,-2 0 0,2 0 0,1 0 0,0 0 0,0 0 0,4 0 0,-4 0 0,5 0 0,-4 0 0,3 0 0,-3 0 0,0 0 0,4 0 0,-4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601BBD-767F-9340-9242-07A6D1415252}" type="datetimeFigureOut">
              <a:rPr lang="en-US" smtClean="0"/>
              <a:t>11/12/22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446C31-B08F-5E49-AC29-C5BC85950A2B}" type="slidenum">
              <a:rPr lang="en-US" smtClean="0"/>
              <a:t>‹#›</a:t>
            </a:fld>
            <a:endParaRPr lang="en-US" dirty="0"/>
          </a:p>
        </p:txBody>
      </p:sp>
    </p:spTree>
    <p:extLst>
      <p:ext uri="{BB962C8B-B14F-4D97-AF65-F5344CB8AC3E}">
        <p14:creationId xmlns:p14="http://schemas.microsoft.com/office/powerpoint/2010/main" val="40641047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602E06-6383-CD41-A89C-C18DB2948F67}" type="datetimeFigureOut">
              <a:rPr lang="en-US" smtClean="0"/>
              <a:pPr/>
              <a:t>11/12/22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11/12/22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11/12/22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11/12/22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602E06-6383-CD41-A89C-C18DB2948F67}" type="datetimeFigureOut">
              <a:rPr lang="en-US" smtClean="0"/>
              <a:pPr/>
              <a:t>11/12/22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602E06-6383-CD41-A89C-C18DB2948F67}" type="datetimeFigureOut">
              <a:rPr lang="en-US" smtClean="0"/>
              <a:pPr/>
              <a:t>11/12/22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602E06-6383-CD41-A89C-C18DB2948F67}" type="datetimeFigureOut">
              <a:rPr lang="en-US" smtClean="0"/>
              <a:pPr/>
              <a:t>11/12/22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602E06-6383-CD41-A89C-C18DB2948F67}" type="datetimeFigureOut">
              <a:rPr lang="en-US" smtClean="0"/>
              <a:pPr/>
              <a:t>11/12/22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2E06-6383-CD41-A89C-C18DB2948F67}" type="datetimeFigureOut">
              <a:rPr lang="en-US" smtClean="0"/>
              <a:pPr/>
              <a:t>11/12/22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11/12/22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11/12/22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2E06-6383-CD41-A89C-C18DB2948F67}" type="datetimeFigureOut">
              <a:rPr lang="en-US" smtClean="0"/>
              <a:pPr/>
              <a:t>11/12/22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AD372-DC91-424A-9BC0-BEF46D0A27C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4.png"/><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5637" y="2447636"/>
            <a:ext cx="8451272" cy="3567546"/>
          </a:xfrm>
        </p:spPr>
        <p:txBody>
          <a:bodyPr>
            <a:normAutofit/>
          </a:bodyPr>
          <a:lstStyle/>
          <a:p>
            <a:r>
              <a:rPr lang="en-US" sz="4400" b="1" dirty="0">
                <a:latin typeface="Arial"/>
                <a:cs typeface="Arial"/>
              </a:rPr>
              <a:t>V. Open Topic Class</a:t>
            </a:r>
          </a:p>
          <a:p>
            <a:endParaRPr lang="en-US" sz="3600" dirty="0">
              <a:latin typeface="Arial"/>
              <a:cs typeface="Arial"/>
            </a:endParaRPr>
          </a:p>
          <a:p>
            <a:r>
              <a:rPr lang="en-US" sz="3600" b="1" dirty="0">
                <a:latin typeface="Arial"/>
                <a:cs typeface="Arial"/>
              </a:rPr>
              <a:t>(More) Film Sound</a:t>
            </a:r>
          </a:p>
          <a:p>
            <a:endParaRPr lang="en-US" sz="4400" b="1"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4572" y="1684813"/>
            <a:ext cx="6504216" cy="4064000"/>
          </a:xfrm>
        </p:spPr>
        <p:txBody>
          <a:bodyPr>
            <a:noAutofit/>
          </a:bodyPr>
          <a:lstStyle/>
          <a:p>
            <a:pPr marL="514350" indent="-514350" algn="l">
              <a:buFont typeface="Arial"/>
              <a:buChar char="•"/>
            </a:pPr>
            <a:r>
              <a:rPr lang="en-US" sz="2800" dirty="0">
                <a:latin typeface="Arial"/>
                <a:cs typeface="Arial"/>
              </a:rPr>
              <a:t>Voice-off and Voiceover</a:t>
            </a:r>
          </a:p>
          <a:p>
            <a:pPr marL="1885950" lvl="3" indent="-514350" algn="l">
              <a:buFont typeface="Arial"/>
              <a:buChar char="•"/>
            </a:pPr>
            <a:r>
              <a:rPr lang="en-US" sz="2400" dirty="0">
                <a:latin typeface="Arial"/>
                <a:cs typeface="Arial"/>
              </a:rPr>
              <a:t>Visibility and audibility</a:t>
            </a:r>
          </a:p>
          <a:p>
            <a:pPr marL="1885950" lvl="3" indent="-514350" algn="l">
              <a:buFont typeface="Arial"/>
              <a:buChar char="•"/>
            </a:pPr>
            <a:r>
              <a:rPr lang="en-US" sz="2400" dirty="0">
                <a:latin typeface="Arial"/>
                <a:cs typeface="Arial"/>
              </a:rPr>
              <a:t>Cinematic spaces: 3 types</a:t>
            </a:r>
          </a:p>
          <a:p>
            <a:pPr marL="1885950" lvl="3" indent="-514350" algn="l">
              <a:buFont typeface="Arial"/>
              <a:buChar char="•"/>
            </a:pPr>
            <a:r>
              <a:rPr lang="en-US" sz="2400" dirty="0">
                <a:latin typeface="Arial"/>
                <a:cs typeface="Arial"/>
              </a:rPr>
              <a:t>Silence</a:t>
            </a:r>
          </a:p>
          <a:p>
            <a:pPr marL="1885950" lvl="3" indent="-514350" algn="l">
              <a:buFont typeface="Arial"/>
              <a:buChar char="•"/>
            </a:pPr>
            <a:r>
              <a:rPr lang="en-US" sz="2400" dirty="0">
                <a:latin typeface="Arial"/>
                <a:cs typeface="Arial"/>
              </a:rPr>
              <a:t>Uncanny</a:t>
            </a:r>
          </a:p>
          <a:p>
            <a:pPr marL="1885950" lvl="3" indent="-514350" algn="l">
              <a:buFont typeface="Arial"/>
              <a:buChar char="•"/>
            </a:pPr>
            <a:r>
              <a:rPr lang="en-US" sz="2400" dirty="0">
                <a:latin typeface="Arial"/>
                <a:cs typeface="Arial"/>
              </a:rPr>
              <a:t>Power</a:t>
            </a:r>
          </a:p>
          <a:p>
            <a:pPr marL="514350" indent="-514350" algn="l">
              <a:buFont typeface="Arial"/>
              <a:buChar char="•"/>
            </a:pPr>
            <a:r>
              <a:rPr lang="en-US" sz="2800" dirty="0">
                <a:latin typeface="Arial"/>
                <a:cs typeface="Arial"/>
              </a:rPr>
              <a:t>Pleasure of hearing</a:t>
            </a:r>
          </a:p>
          <a:p>
            <a:pPr marL="1885950" lvl="3" indent="-514350" algn="l">
              <a:buFont typeface="Arial"/>
              <a:buChar char="•"/>
            </a:pPr>
            <a:r>
              <a:rPr lang="en-US" sz="2400" dirty="0">
                <a:latin typeface="Arial"/>
                <a:cs typeface="Arial"/>
              </a:rPr>
              <a:t>Overhearing and voyeurism</a:t>
            </a:r>
          </a:p>
          <a:p>
            <a:pPr marL="1885950" lvl="3" indent="-514350" algn="l">
              <a:buFont typeface="Arial"/>
              <a:buChar char="•"/>
            </a:pPr>
            <a:r>
              <a:rPr lang="en-US" sz="2400" dirty="0">
                <a:latin typeface="Arial"/>
                <a:cs typeface="Arial"/>
              </a:rPr>
              <a:t>Psychoanalytic theories of unity and separation</a:t>
            </a:r>
          </a:p>
          <a:p>
            <a:pPr marL="1885950" lvl="3" indent="-514350" algn="l">
              <a:buFont typeface="Arial"/>
              <a:buChar char="•"/>
            </a:pPr>
            <a:r>
              <a:rPr lang="en-US" sz="2400" dirty="0">
                <a:latin typeface="Arial"/>
                <a:cs typeface="Arial"/>
              </a:rPr>
              <a:t>The “sonorous envelope”</a:t>
            </a:r>
          </a:p>
        </p:txBody>
      </p:sp>
      <p:sp>
        <p:nvSpPr>
          <p:cNvPr id="2" name="TextBox 1"/>
          <p:cNvSpPr txBox="1"/>
          <p:nvPr/>
        </p:nvSpPr>
        <p:spPr>
          <a:xfrm>
            <a:off x="743858" y="346784"/>
            <a:ext cx="8019142" cy="1077218"/>
          </a:xfrm>
          <a:prstGeom prst="rect">
            <a:avLst/>
          </a:prstGeom>
          <a:noFill/>
        </p:spPr>
        <p:txBody>
          <a:bodyPr wrap="square" rtlCol="0">
            <a:spAutoFit/>
          </a:bodyPr>
          <a:lstStyle/>
          <a:p>
            <a:r>
              <a:rPr lang="en-US" sz="3200" b="1" dirty="0">
                <a:latin typeface="Arial"/>
                <a:cs typeface="Arial"/>
              </a:rPr>
              <a:t>Doane’s main points in her discussion of cinematic voice and space :</a:t>
            </a:r>
          </a:p>
        </p:txBody>
      </p:sp>
    </p:spTree>
    <p:extLst>
      <p:ext uri="{BB962C8B-B14F-4D97-AF65-F5344CB8AC3E}">
        <p14:creationId xmlns:p14="http://schemas.microsoft.com/office/powerpoint/2010/main" val="2333707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4572" y="1684813"/>
            <a:ext cx="6504216" cy="4064000"/>
          </a:xfrm>
        </p:spPr>
        <p:txBody>
          <a:bodyPr>
            <a:noAutofit/>
          </a:bodyPr>
          <a:lstStyle/>
          <a:p>
            <a:pPr marL="514350" indent="-514350" algn="l">
              <a:buFont typeface="Arial"/>
              <a:buChar char="•"/>
            </a:pPr>
            <a:r>
              <a:rPr lang="en-US" sz="2800" dirty="0">
                <a:latin typeface="Arial"/>
                <a:cs typeface="Arial"/>
              </a:rPr>
              <a:t>Politics of the voice</a:t>
            </a:r>
          </a:p>
          <a:p>
            <a:pPr marL="1885950" lvl="3" indent="-514350" algn="l">
              <a:buFont typeface="Arial"/>
              <a:buChar char="•"/>
            </a:pPr>
            <a:r>
              <a:rPr lang="en-US" sz="2400" dirty="0">
                <a:latin typeface="Arial"/>
                <a:cs typeface="Arial"/>
              </a:rPr>
              <a:t>Feminism</a:t>
            </a:r>
          </a:p>
          <a:p>
            <a:pPr marL="1885950" lvl="3" indent="-514350" algn="l">
              <a:buFont typeface="Arial"/>
              <a:buChar char="•"/>
            </a:pPr>
            <a:r>
              <a:rPr lang="en-US" sz="2400" dirty="0">
                <a:latin typeface="Arial"/>
                <a:cs typeface="Arial"/>
              </a:rPr>
              <a:t>Voice of the mother in psychoanalysis</a:t>
            </a:r>
          </a:p>
          <a:p>
            <a:pPr marL="1885950" lvl="3" indent="-514350" algn="l">
              <a:buFont typeface="Arial"/>
              <a:buChar char="•"/>
            </a:pPr>
            <a:r>
              <a:rPr lang="en-US" sz="2400" dirty="0">
                <a:latin typeface="Arial"/>
                <a:cs typeface="Arial"/>
              </a:rPr>
              <a:t>Voice of the patriarchal order</a:t>
            </a:r>
          </a:p>
          <a:p>
            <a:pPr marL="1885950" lvl="3" indent="-514350" algn="l">
              <a:buFont typeface="Arial"/>
              <a:buChar char="•"/>
            </a:pPr>
            <a:r>
              <a:rPr lang="en-US" sz="2400" dirty="0">
                <a:latin typeface="Arial"/>
                <a:cs typeface="Arial"/>
              </a:rPr>
              <a:t>Voice as other</a:t>
            </a:r>
          </a:p>
        </p:txBody>
      </p:sp>
    </p:spTree>
    <p:extLst>
      <p:ext uri="{BB962C8B-B14F-4D97-AF65-F5344CB8AC3E}">
        <p14:creationId xmlns:p14="http://schemas.microsoft.com/office/powerpoint/2010/main" val="1622717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727" y="5320255"/>
            <a:ext cx="8520545" cy="1077218"/>
          </a:xfrm>
          <a:prstGeom prst="rect">
            <a:avLst/>
          </a:prstGeom>
          <a:noFill/>
        </p:spPr>
        <p:txBody>
          <a:bodyPr wrap="square" rtlCol="0">
            <a:spAutoFit/>
          </a:bodyPr>
          <a:lstStyle/>
          <a:p>
            <a:pPr algn="ctr"/>
            <a:r>
              <a:rPr lang="en-US" sz="3200" b="1" i="1" dirty="0">
                <a:latin typeface="Arial" panose="020B0604020202020204" pitchFamily="34" charset="0"/>
                <a:cs typeface="Arial" panose="020B0604020202020204" pitchFamily="34" charset="0"/>
              </a:rPr>
              <a:t>News from Home </a:t>
            </a:r>
            <a:r>
              <a:rPr lang="en-US" sz="3200" b="1" dirty="0">
                <a:latin typeface="Arial" panose="020B0604020202020204" pitchFamily="34" charset="0"/>
                <a:cs typeface="Arial" panose="020B0604020202020204" pitchFamily="34" charset="0"/>
              </a:rPr>
              <a:t>(1976) </a:t>
            </a:r>
          </a:p>
          <a:p>
            <a:pPr algn="ctr"/>
            <a:r>
              <a:rPr lang="en-US" sz="3200" b="1" dirty="0">
                <a:latin typeface="Arial" panose="020B0604020202020204" pitchFamily="34" charset="0"/>
                <a:cs typeface="Arial" panose="020B0604020202020204" pitchFamily="34" charset="0"/>
              </a:rPr>
              <a:t>Dir. Chantal Akerman</a:t>
            </a:r>
          </a:p>
        </p:txBody>
      </p:sp>
      <p:pic>
        <p:nvPicPr>
          <p:cNvPr id="5" name="Picture 4" descr="A picture containing text, road, building, outdoor&#10;&#10;Description automatically generated">
            <a:extLst>
              <a:ext uri="{FF2B5EF4-FFF2-40B4-BE49-F238E27FC236}">
                <a16:creationId xmlns:a16="http://schemas.microsoft.com/office/drawing/2014/main" id="{90397563-F9C5-4E45-ACFD-5AD91BD50E1D}"/>
              </a:ext>
            </a:extLst>
          </p:cNvPr>
          <p:cNvPicPr>
            <a:picLocks noChangeAspect="1"/>
          </p:cNvPicPr>
          <p:nvPr/>
        </p:nvPicPr>
        <p:blipFill>
          <a:blip r:embed="rId2"/>
          <a:stretch>
            <a:fillRect/>
          </a:stretch>
        </p:blipFill>
        <p:spPr>
          <a:xfrm>
            <a:off x="1384754" y="630662"/>
            <a:ext cx="6374492" cy="4355903"/>
          </a:xfrm>
          <a:prstGeom prst="rect">
            <a:avLst/>
          </a:prstGeom>
        </p:spPr>
      </p:pic>
    </p:spTree>
    <p:extLst>
      <p:ext uri="{BB962C8B-B14F-4D97-AF65-F5344CB8AC3E}">
        <p14:creationId xmlns:p14="http://schemas.microsoft.com/office/powerpoint/2010/main" val="873745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4571" y="1684812"/>
            <a:ext cx="7783911" cy="4894663"/>
          </a:xfrm>
        </p:spPr>
        <p:txBody>
          <a:bodyPr>
            <a:noAutofit/>
          </a:bodyPr>
          <a:lstStyle/>
          <a:p>
            <a:pPr marL="514350" indent="-514350" algn="l">
              <a:buFont typeface="Arial"/>
              <a:buChar char="•"/>
            </a:pPr>
            <a:r>
              <a:rPr lang="en-US" sz="2800" dirty="0">
                <a:latin typeface="Arial"/>
                <a:cs typeface="Arial"/>
              </a:rPr>
              <a:t>“Radical otherness”</a:t>
            </a:r>
          </a:p>
          <a:p>
            <a:pPr marL="514350" indent="-514350" algn="l">
              <a:buFont typeface="Arial"/>
              <a:buChar char="•"/>
            </a:pPr>
            <a:endParaRPr lang="en-US" sz="2800" dirty="0">
              <a:latin typeface="Arial"/>
              <a:cs typeface="Arial"/>
            </a:endParaRPr>
          </a:p>
          <a:p>
            <a:pPr marL="514350" indent="-514350" algn="l">
              <a:buFont typeface="Arial"/>
              <a:buChar char="•"/>
            </a:pPr>
            <a:endParaRPr lang="en-US" sz="2800" dirty="0">
              <a:latin typeface="Arial"/>
              <a:cs typeface="Arial"/>
            </a:endParaRPr>
          </a:p>
        </p:txBody>
      </p:sp>
    </p:spTree>
    <p:extLst>
      <p:ext uri="{BB962C8B-B14F-4D97-AF65-F5344CB8AC3E}">
        <p14:creationId xmlns:p14="http://schemas.microsoft.com/office/powerpoint/2010/main" val="71753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4571" y="1684812"/>
            <a:ext cx="7783911" cy="4894663"/>
          </a:xfrm>
        </p:spPr>
        <p:txBody>
          <a:bodyPr>
            <a:noAutofit/>
          </a:bodyPr>
          <a:lstStyle/>
          <a:p>
            <a:pPr marL="514350" indent="-514350" algn="l">
              <a:buFont typeface="Arial"/>
              <a:buChar char="•"/>
            </a:pPr>
            <a:r>
              <a:rPr lang="en-US" sz="2800" dirty="0">
                <a:latin typeface="Arial"/>
                <a:cs typeface="Arial"/>
              </a:rPr>
              <a:t>“Radical otherness”</a:t>
            </a:r>
          </a:p>
          <a:p>
            <a:pPr marL="514350" indent="-514350" algn="l">
              <a:buFont typeface="Arial"/>
              <a:buChar char="•"/>
            </a:pPr>
            <a:endParaRPr lang="en-US" sz="2800" dirty="0">
              <a:latin typeface="Arial"/>
              <a:cs typeface="Arial"/>
            </a:endParaRPr>
          </a:p>
          <a:p>
            <a:pPr algn="l"/>
            <a:r>
              <a:rPr lang="en-US" sz="2800" dirty="0">
                <a:latin typeface="Arial" panose="020B0604020202020204" pitchFamily="34" charset="0"/>
                <a:cs typeface="Arial" panose="020B0604020202020204" pitchFamily="34" charset="0"/>
              </a:rPr>
              <a:t>“As soon as the sound is detached from its source, no longer anchored by a represented body, its potential work as a signifier is revealed.  There is always something uncanny about a voice which emanates from a source outside the frame.” (p. 166)</a:t>
            </a:r>
            <a:endParaRPr lang="en-US" sz="2800" dirty="0">
              <a:latin typeface="Arial" panose="020B0604020202020204" pitchFamily="34" charset="0"/>
              <a:ea typeface="Arial" charset="0"/>
              <a:cs typeface="Arial" panose="020B0604020202020204" pitchFamily="34" charset="0"/>
            </a:endParaRPr>
          </a:p>
          <a:p>
            <a:pPr marL="514350" indent="-514350" algn="l">
              <a:buFont typeface="Arial"/>
              <a:buChar char="•"/>
            </a:pPr>
            <a:endParaRPr lang="en-US" sz="2800" dirty="0">
              <a:latin typeface="Arial"/>
              <a:cs typeface="Arial"/>
            </a:endParaRPr>
          </a:p>
        </p:txBody>
      </p:sp>
    </p:spTree>
    <p:extLst>
      <p:ext uri="{BB962C8B-B14F-4D97-AF65-F5344CB8AC3E}">
        <p14:creationId xmlns:p14="http://schemas.microsoft.com/office/powerpoint/2010/main" val="1975175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4571" y="1684812"/>
            <a:ext cx="7783911" cy="4894663"/>
          </a:xfrm>
        </p:spPr>
        <p:txBody>
          <a:bodyPr>
            <a:noAutofit/>
          </a:bodyPr>
          <a:lstStyle/>
          <a:p>
            <a:pPr marL="514350" indent="-514350" algn="l">
              <a:buFont typeface="Arial"/>
              <a:buChar char="•"/>
            </a:pPr>
            <a:r>
              <a:rPr lang="en-US" sz="2800" dirty="0">
                <a:latin typeface="Arial"/>
                <a:cs typeface="Arial"/>
              </a:rPr>
              <a:t>“Radical otherness”</a:t>
            </a:r>
          </a:p>
          <a:p>
            <a:pPr marL="514350" indent="-514350" algn="l">
              <a:buFont typeface="Arial"/>
              <a:buChar char="•"/>
            </a:pPr>
            <a:endParaRPr lang="en-US" sz="2800" dirty="0">
              <a:latin typeface="Arial"/>
              <a:cs typeface="Arial"/>
            </a:endParaRPr>
          </a:p>
          <a:p>
            <a:pPr marL="0" indent="0" algn="l">
              <a:buNone/>
            </a:pPr>
            <a:r>
              <a:rPr lang="en-US" sz="2800" dirty="0">
                <a:latin typeface="Arial" panose="020B0604020202020204" pitchFamily="34" charset="0"/>
                <a:cs typeface="Arial" panose="020B0604020202020204" pitchFamily="34" charset="0"/>
              </a:rPr>
              <a:t>“As soon as the sound is detached from its source, no longer anchored by a represented body, its potential work as a signifier is revealed.  </a:t>
            </a:r>
            <a:r>
              <a:rPr lang="en-US" sz="2800" dirty="0">
                <a:solidFill>
                  <a:srgbClr val="FFFF00"/>
                </a:solidFill>
                <a:latin typeface="Arial" panose="020B0604020202020204" pitchFamily="34" charset="0"/>
                <a:cs typeface="Arial" panose="020B0604020202020204" pitchFamily="34" charset="0"/>
              </a:rPr>
              <a:t>There is always something uncanny about a voice which emanates from a source outside the frame</a:t>
            </a:r>
            <a:r>
              <a:rPr lang="en-US" sz="2800" dirty="0">
                <a:latin typeface="Arial" panose="020B0604020202020204" pitchFamily="34" charset="0"/>
                <a:cs typeface="Arial" panose="020B0604020202020204" pitchFamily="34" charset="0"/>
              </a:rPr>
              <a:t>.” (p. 166)</a:t>
            </a:r>
            <a:endParaRPr lang="en-US" sz="2800" dirty="0">
              <a:latin typeface="Arial" panose="020B0604020202020204" pitchFamily="34" charset="0"/>
              <a:ea typeface="Arial" charset="0"/>
              <a:cs typeface="Arial" panose="020B0604020202020204" pitchFamily="34" charset="0"/>
            </a:endParaRPr>
          </a:p>
          <a:p>
            <a:pPr marL="514350" indent="-514350" algn="l">
              <a:buFont typeface="Arial"/>
              <a:buChar char="•"/>
            </a:pPr>
            <a:endParaRPr lang="en-US" sz="2800" dirty="0">
              <a:latin typeface="Arial"/>
              <a:cs typeface="Arial"/>
            </a:endParaRPr>
          </a:p>
        </p:txBody>
      </p:sp>
    </p:spTree>
    <p:extLst>
      <p:ext uri="{BB962C8B-B14F-4D97-AF65-F5344CB8AC3E}">
        <p14:creationId xmlns:p14="http://schemas.microsoft.com/office/powerpoint/2010/main" val="361403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4571" y="1684812"/>
            <a:ext cx="7783911" cy="4894663"/>
          </a:xfrm>
        </p:spPr>
        <p:txBody>
          <a:bodyPr>
            <a:noAutofit/>
          </a:bodyPr>
          <a:lstStyle/>
          <a:p>
            <a:pPr marL="514350" indent="-514350" algn="l">
              <a:buFont typeface="Arial"/>
              <a:buChar char="•"/>
            </a:pPr>
            <a:r>
              <a:rPr lang="en-US" sz="2800" dirty="0">
                <a:latin typeface="Arial"/>
                <a:cs typeface="Arial"/>
              </a:rPr>
              <a:t>“Radical otherness”</a:t>
            </a:r>
          </a:p>
          <a:p>
            <a:pPr marL="514350" indent="-514350" algn="l">
              <a:buFont typeface="Arial"/>
              <a:buChar char="•"/>
            </a:pPr>
            <a:endParaRPr lang="en-US" sz="2800" dirty="0">
              <a:latin typeface="Arial"/>
              <a:cs typeface="Arial"/>
            </a:endParaRPr>
          </a:p>
          <a:p>
            <a:pPr marL="0" indent="0" algn="l">
              <a:buNone/>
            </a:pPr>
            <a:r>
              <a:rPr lang="en-US" sz="2800" dirty="0">
                <a:latin typeface="Arial" panose="020B0604020202020204" pitchFamily="34" charset="0"/>
                <a:cs typeface="Arial" panose="020B0604020202020204" pitchFamily="34" charset="0"/>
              </a:rPr>
              <a:t>“It is its radical otherness with respect to the diegesis which endows this voice with a certain authority.” (p. 168)</a:t>
            </a:r>
          </a:p>
          <a:p>
            <a:pPr marL="514350" indent="-514350" algn="l">
              <a:buFont typeface="Arial"/>
              <a:buChar char="•"/>
            </a:pPr>
            <a:endParaRPr lang="en-US" sz="2800" dirty="0">
              <a:latin typeface="Arial"/>
              <a:cs typeface="Arial"/>
            </a:endParaRPr>
          </a:p>
        </p:txBody>
      </p:sp>
    </p:spTree>
    <p:extLst>
      <p:ext uri="{BB962C8B-B14F-4D97-AF65-F5344CB8AC3E}">
        <p14:creationId xmlns:p14="http://schemas.microsoft.com/office/powerpoint/2010/main" val="1193414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4571" y="1684812"/>
            <a:ext cx="7783911" cy="4894663"/>
          </a:xfrm>
        </p:spPr>
        <p:txBody>
          <a:bodyPr>
            <a:noAutofit/>
          </a:bodyPr>
          <a:lstStyle/>
          <a:p>
            <a:pPr marL="514350" indent="-514350" algn="l">
              <a:buFont typeface="Arial"/>
              <a:buChar char="•"/>
            </a:pPr>
            <a:r>
              <a:rPr lang="en-US" sz="2800" dirty="0">
                <a:latin typeface="Arial"/>
                <a:cs typeface="Arial"/>
              </a:rPr>
              <a:t>“Radical otherness”</a:t>
            </a:r>
          </a:p>
          <a:p>
            <a:pPr marL="514350" indent="-514350" algn="l">
              <a:buFont typeface="Arial"/>
              <a:buChar char="•"/>
            </a:pPr>
            <a:endParaRPr lang="en-US" sz="2800" dirty="0">
              <a:latin typeface="Arial"/>
              <a:cs typeface="Arial"/>
            </a:endParaRPr>
          </a:p>
          <a:p>
            <a:pPr marL="0" indent="0" algn="l">
              <a:buNone/>
            </a:pPr>
            <a:r>
              <a:rPr lang="en-US" sz="2800" dirty="0">
                <a:latin typeface="Arial" panose="020B0604020202020204" pitchFamily="34" charset="0"/>
                <a:cs typeface="Arial" panose="020B0604020202020204" pitchFamily="34" charset="0"/>
              </a:rPr>
              <a:t>“It is its </a:t>
            </a:r>
            <a:r>
              <a:rPr lang="en-US" sz="2800" dirty="0">
                <a:solidFill>
                  <a:srgbClr val="FFFF00"/>
                </a:solidFill>
                <a:latin typeface="Arial" panose="020B0604020202020204" pitchFamily="34" charset="0"/>
                <a:cs typeface="Arial" panose="020B0604020202020204" pitchFamily="34" charset="0"/>
              </a:rPr>
              <a:t>radical otherness </a:t>
            </a:r>
            <a:r>
              <a:rPr lang="en-US" sz="2800" dirty="0">
                <a:latin typeface="Arial" panose="020B0604020202020204" pitchFamily="34" charset="0"/>
                <a:cs typeface="Arial" panose="020B0604020202020204" pitchFamily="34" charset="0"/>
              </a:rPr>
              <a:t>with respect to the diegesis which </a:t>
            </a:r>
            <a:r>
              <a:rPr lang="en-US" sz="2800" dirty="0">
                <a:solidFill>
                  <a:srgbClr val="FFFF00"/>
                </a:solidFill>
                <a:latin typeface="Arial" panose="020B0604020202020204" pitchFamily="34" charset="0"/>
                <a:cs typeface="Arial" panose="020B0604020202020204" pitchFamily="34" charset="0"/>
              </a:rPr>
              <a:t>endows this voice with a certain authority</a:t>
            </a:r>
            <a:r>
              <a:rPr lang="en-US" sz="2800" dirty="0">
                <a:latin typeface="Arial" panose="020B0604020202020204" pitchFamily="34" charset="0"/>
                <a:cs typeface="Arial" panose="020B0604020202020204" pitchFamily="34" charset="0"/>
              </a:rPr>
              <a:t>.” (p. 168)</a:t>
            </a:r>
          </a:p>
          <a:p>
            <a:pPr marL="514350" indent="-514350" algn="l">
              <a:buFont typeface="Arial"/>
              <a:buChar char="•"/>
            </a:pPr>
            <a:endParaRPr lang="en-US" sz="2800" dirty="0">
              <a:latin typeface="Arial"/>
              <a:cs typeface="Arial"/>
            </a:endParaRPr>
          </a:p>
        </p:txBody>
      </p:sp>
    </p:spTree>
    <p:extLst>
      <p:ext uri="{BB962C8B-B14F-4D97-AF65-F5344CB8AC3E}">
        <p14:creationId xmlns:p14="http://schemas.microsoft.com/office/powerpoint/2010/main" val="3774615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4571" y="1684812"/>
            <a:ext cx="7783911" cy="4894663"/>
          </a:xfrm>
        </p:spPr>
        <p:txBody>
          <a:bodyPr>
            <a:noAutofit/>
          </a:bodyPr>
          <a:lstStyle/>
          <a:p>
            <a:pPr marL="514350" indent="-514350" algn="l">
              <a:buFont typeface="Arial"/>
              <a:buChar char="•"/>
            </a:pPr>
            <a:r>
              <a:rPr lang="en-US" sz="2800" dirty="0">
                <a:latin typeface="Arial"/>
                <a:cs typeface="Arial"/>
              </a:rPr>
              <a:t>“Radical otherness”</a:t>
            </a:r>
          </a:p>
          <a:p>
            <a:pPr marL="514350" indent="-514350" algn="l">
              <a:buFont typeface="Arial"/>
              <a:buChar char="•"/>
            </a:pPr>
            <a:endParaRPr lang="en-US" sz="2800" dirty="0">
              <a:latin typeface="Arial"/>
              <a:cs typeface="Arial"/>
            </a:endParaRPr>
          </a:p>
          <a:p>
            <a:pPr marL="0" indent="0" algn="l">
              <a:buNone/>
            </a:pPr>
            <a:r>
              <a:rPr lang="en-US" sz="2800" dirty="0">
                <a:latin typeface="Arial" panose="020B0604020202020204" pitchFamily="34" charset="0"/>
                <a:cs typeface="Arial" panose="020B0604020202020204" pitchFamily="34" charset="0"/>
              </a:rPr>
              <a:t>“As a form of direct address, it speaks without mediation to the audience, bypassing the ‘characters’ and establishing a complicity between itself and the spectator—together they understand and thus place the image.”</a:t>
            </a:r>
            <a:endParaRPr lang="en-US" sz="2800" dirty="0">
              <a:latin typeface="Arial" panose="020B0604020202020204" pitchFamily="34" charset="0"/>
              <a:ea typeface="Arial" charset="0"/>
              <a:cs typeface="Arial" panose="020B0604020202020204" pitchFamily="34" charset="0"/>
            </a:endParaRPr>
          </a:p>
          <a:p>
            <a:pPr marL="514350" indent="-514350" algn="l">
              <a:buFont typeface="Arial"/>
              <a:buChar char="•"/>
            </a:pPr>
            <a:endParaRPr lang="en-US" sz="2800" dirty="0">
              <a:latin typeface="Arial"/>
              <a:cs typeface="Arial"/>
            </a:endParaRPr>
          </a:p>
        </p:txBody>
      </p:sp>
    </p:spTree>
    <p:extLst>
      <p:ext uri="{BB962C8B-B14F-4D97-AF65-F5344CB8AC3E}">
        <p14:creationId xmlns:p14="http://schemas.microsoft.com/office/powerpoint/2010/main" val="3066889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4571" y="1684812"/>
            <a:ext cx="7783911" cy="4894663"/>
          </a:xfrm>
        </p:spPr>
        <p:txBody>
          <a:bodyPr>
            <a:noAutofit/>
          </a:bodyPr>
          <a:lstStyle/>
          <a:p>
            <a:pPr marL="514350" indent="-514350" algn="l">
              <a:buFont typeface="Arial"/>
              <a:buChar char="•"/>
            </a:pPr>
            <a:r>
              <a:rPr lang="en-US" sz="2800" dirty="0">
                <a:latin typeface="Arial"/>
                <a:cs typeface="Arial"/>
              </a:rPr>
              <a:t>“Radical otherness”</a:t>
            </a:r>
          </a:p>
          <a:p>
            <a:pPr marL="514350" indent="-514350" algn="l">
              <a:buFont typeface="Arial"/>
              <a:buChar char="•"/>
            </a:pPr>
            <a:endParaRPr lang="en-US" sz="2800" dirty="0">
              <a:latin typeface="Arial"/>
              <a:cs typeface="Arial"/>
            </a:endParaRPr>
          </a:p>
          <a:p>
            <a:pPr marL="0" indent="0" algn="l">
              <a:buNone/>
            </a:pPr>
            <a:r>
              <a:rPr lang="en-US" sz="2800" dirty="0">
                <a:latin typeface="Arial" panose="020B0604020202020204" pitchFamily="34" charset="0"/>
                <a:cs typeface="Arial" panose="020B0604020202020204" pitchFamily="34" charset="0"/>
              </a:rPr>
              <a:t>“Disembodied, lacking any specification in space or time, the voiceover is, as Bonitzer points out, beyond criticism—it censors the questions ‘Who is speaking?’, ‘Where?’, ‘In what time?’, and ‘For Whom?’” (p. 168)</a:t>
            </a:r>
          </a:p>
          <a:p>
            <a:pPr marL="514350" indent="-514350" algn="l">
              <a:buFont typeface="Arial"/>
              <a:buChar char="•"/>
            </a:pPr>
            <a:endParaRPr lang="en-US" sz="2800" dirty="0">
              <a:latin typeface="Arial"/>
              <a:cs typeface="Arial"/>
            </a:endParaRPr>
          </a:p>
        </p:txBody>
      </p:sp>
    </p:spTree>
    <p:extLst>
      <p:ext uri="{BB962C8B-B14F-4D97-AF65-F5344CB8AC3E}">
        <p14:creationId xmlns:p14="http://schemas.microsoft.com/office/powerpoint/2010/main" val="2953384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65799" y="372876"/>
            <a:ext cx="8012401" cy="61435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US" b="1" dirty="0">
                <a:latin typeface="Arial"/>
                <a:cs typeface="Arial"/>
              </a:rPr>
              <a:t>Review:</a:t>
            </a:r>
          </a:p>
          <a:p>
            <a:pPr marL="914400" lvl="1" indent="-514350">
              <a:buFont typeface="+mj-lt"/>
              <a:buAutoNum type="alphaLcPeriod"/>
            </a:pPr>
            <a:r>
              <a:rPr lang="en-US" sz="3200" b="1" dirty="0">
                <a:latin typeface="Arial"/>
                <a:cs typeface="Arial"/>
              </a:rPr>
              <a:t>Audio-Vision (Chion)</a:t>
            </a:r>
          </a:p>
          <a:p>
            <a:pPr marL="914400" lvl="1" indent="-514350">
              <a:buFont typeface="+mj-lt"/>
              <a:buAutoNum type="alphaLcPeriod"/>
            </a:pPr>
            <a:endParaRPr lang="en-US" sz="3200" b="1" dirty="0">
              <a:latin typeface="Arial"/>
              <a:cs typeface="Arial"/>
            </a:endParaRPr>
          </a:p>
          <a:p>
            <a:pPr marL="914400" lvl="1" indent="-514350">
              <a:buFont typeface="+mj-lt"/>
              <a:buAutoNum type="alphaLcPeriod"/>
            </a:pPr>
            <a:r>
              <a:rPr lang="en-US" sz="3200" b="1" dirty="0">
                <a:latin typeface="Arial"/>
                <a:cs typeface="Arial"/>
              </a:rPr>
              <a:t>4.5 Fallacies (Altman)</a:t>
            </a:r>
          </a:p>
          <a:p>
            <a:pPr marL="514350" lvl="0" indent="-514350">
              <a:buFont typeface="+mj-lt"/>
              <a:buAutoNum type="arabicPeriod"/>
            </a:pPr>
            <a:endParaRPr lang="en-US" dirty="0">
              <a:latin typeface="Arial"/>
              <a:cs typeface="Arial"/>
            </a:endParaRPr>
          </a:p>
        </p:txBody>
      </p:sp>
    </p:spTree>
    <p:extLst>
      <p:ext uri="{BB962C8B-B14F-4D97-AF65-F5344CB8AC3E}">
        <p14:creationId xmlns:p14="http://schemas.microsoft.com/office/powerpoint/2010/main" val="2696268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4571" y="1684812"/>
            <a:ext cx="7783911" cy="4894663"/>
          </a:xfrm>
        </p:spPr>
        <p:txBody>
          <a:bodyPr>
            <a:noAutofit/>
          </a:bodyPr>
          <a:lstStyle/>
          <a:p>
            <a:pPr marL="514350" indent="-514350" algn="l">
              <a:buFont typeface="Arial"/>
              <a:buChar char="•"/>
            </a:pPr>
            <a:r>
              <a:rPr lang="en-US" sz="2800" dirty="0">
                <a:latin typeface="Arial"/>
                <a:cs typeface="Arial"/>
              </a:rPr>
              <a:t>“Radical otherness”</a:t>
            </a:r>
          </a:p>
          <a:p>
            <a:pPr marL="514350" indent="-514350" algn="l">
              <a:buFont typeface="Arial"/>
              <a:buChar char="•"/>
            </a:pPr>
            <a:endParaRPr lang="en-US" sz="2800" dirty="0">
              <a:latin typeface="Arial"/>
              <a:cs typeface="Arial"/>
            </a:endParaRPr>
          </a:p>
          <a:p>
            <a:pPr marL="0" indent="0" algn="l">
              <a:buNone/>
            </a:pPr>
            <a:r>
              <a:rPr lang="en-US" sz="2800" dirty="0">
                <a:latin typeface="Arial" panose="020B0604020202020204" pitchFamily="34" charset="0"/>
                <a:cs typeface="Arial" panose="020B0604020202020204" pitchFamily="34" charset="0"/>
              </a:rPr>
              <a:t>“Disembodied, lacking any specification in space or time, </a:t>
            </a:r>
            <a:r>
              <a:rPr lang="en-US" sz="2800" dirty="0">
                <a:solidFill>
                  <a:srgbClr val="FFFF00"/>
                </a:solidFill>
                <a:latin typeface="Arial" panose="020B0604020202020204" pitchFamily="34" charset="0"/>
                <a:cs typeface="Arial" panose="020B0604020202020204" pitchFamily="34" charset="0"/>
              </a:rPr>
              <a:t>the voiceover is</a:t>
            </a:r>
            <a:r>
              <a:rPr lang="en-US" sz="2800" dirty="0">
                <a:latin typeface="Arial" panose="020B0604020202020204" pitchFamily="34" charset="0"/>
                <a:cs typeface="Arial" panose="020B0604020202020204" pitchFamily="34" charset="0"/>
              </a:rPr>
              <a:t>, as Bonitzer points out, </a:t>
            </a:r>
            <a:r>
              <a:rPr lang="en-US" sz="2800" dirty="0">
                <a:solidFill>
                  <a:srgbClr val="FFFF00"/>
                </a:solidFill>
                <a:latin typeface="Arial" panose="020B0604020202020204" pitchFamily="34" charset="0"/>
                <a:cs typeface="Arial" panose="020B0604020202020204" pitchFamily="34" charset="0"/>
              </a:rPr>
              <a:t>beyond criticism</a:t>
            </a:r>
            <a:r>
              <a:rPr lang="en-US" sz="2800" dirty="0">
                <a:latin typeface="Arial" panose="020B0604020202020204" pitchFamily="34" charset="0"/>
                <a:cs typeface="Arial" panose="020B0604020202020204" pitchFamily="34" charset="0"/>
              </a:rPr>
              <a:t>—it censors the questions ‘Who is speaking?’, ‘Where?’, ‘In what time?’, and ‘For Whom?’” (p. 168)</a:t>
            </a:r>
          </a:p>
          <a:p>
            <a:pPr marL="514350" indent="-514350" algn="l">
              <a:buFont typeface="Arial"/>
              <a:buChar char="•"/>
            </a:pPr>
            <a:endParaRPr lang="en-US" sz="2800" dirty="0">
              <a:latin typeface="Arial"/>
              <a:cs typeface="Arial"/>
            </a:endParaRPr>
          </a:p>
        </p:txBody>
      </p:sp>
    </p:spTree>
    <p:extLst>
      <p:ext uri="{BB962C8B-B14F-4D97-AF65-F5344CB8AC3E}">
        <p14:creationId xmlns:p14="http://schemas.microsoft.com/office/powerpoint/2010/main" val="193303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4571" y="1684812"/>
            <a:ext cx="7783911" cy="4894663"/>
          </a:xfrm>
        </p:spPr>
        <p:txBody>
          <a:bodyPr>
            <a:noAutofit/>
          </a:bodyPr>
          <a:lstStyle/>
          <a:p>
            <a:pPr marL="514350" indent="-514350" algn="l">
              <a:buFont typeface="Arial"/>
              <a:buChar char="•"/>
            </a:pPr>
            <a:r>
              <a:rPr lang="en-US" sz="2800" dirty="0">
                <a:latin typeface="Arial"/>
                <a:cs typeface="Arial"/>
              </a:rPr>
              <a:t>“Radical otherness”</a:t>
            </a:r>
          </a:p>
          <a:p>
            <a:pPr marL="514350" indent="-514350" algn="l">
              <a:buFont typeface="Arial"/>
              <a:buChar char="•"/>
            </a:pPr>
            <a:endParaRPr lang="en-US" sz="2800" dirty="0">
              <a:latin typeface="Arial"/>
              <a:cs typeface="Arial"/>
            </a:endParaRPr>
          </a:p>
          <a:p>
            <a:pPr marL="57150" indent="0" algn="l">
              <a:buNone/>
            </a:pPr>
            <a:r>
              <a:rPr lang="en-US" sz="2800" dirty="0">
                <a:latin typeface="Arial" panose="020B0604020202020204" pitchFamily="34" charset="0"/>
                <a:cs typeface="Arial" panose="020B0604020202020204" pitchFamily="34" charset="0"/>
              </a:rPr>
              <a:t>“Because it rises from the field of the Other, the voice-off is assumed to know: this is the essence of its power… The power of the voice is a stolen power, a usurpation.” (Bonitzer, quoted in Doane, p. 168) </a:t>
            </a:r>
          </a:p>
          <a:p>
            <a:pPr marL="514350" indent="-514350" algn="l">
              <a:buFont typeface="Arial"/>
              <a:buChar char="•"/>
            </a:pPr>
            <a:endParaRPr lang="en-US" sz="2800" dirty="0">
              <a:latin typeface="Arial"/>
              <a:cs typeface="Arial"/>
            </a:endParaRPr>
          </a:p>
        </p:txBody>
      </p:sp>
    </p:spTree>
    <p:extLst>
      <p:ext uri="{BB962C8B-B14F-4D97-AF65-F5344CB8AC3E}">
        <p14:creationId xmlns:p14="http://schemas.microsoft.com/office/powerpoint/2010/main" val="2393321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4571" y="1684812"/>
            <a:ext cx="7783911" cy="4894663"/>
          </a:xfrm>
        </p:spPr>
        <p:txBody>
          <a:bodyPr>
            <a:noAutofit/>
          </a:bodyPr>
          <a:lstStyle/>
          <a:p>
            <a:pPr marL="514350" indent="-514350" algn="l">
              <a:buFont typeface="Arial"/>
              <a:buChar char="•"/>
            </a:pPr>
            <a:r>
              <a:rPr lang="en-US" sz="2800" dirty="0">
                <a:latin typeface="Arial"/>
                <a:cs typeface="Arial"/>
              </a:rPr>
              <a:t>“Radical otherness”</a:t>
            </a:r>
          </a:p>
          <a:p>
            <a:pPr marL="514350" indent="-514350" algn="l">
              <a:buFont typeface="Arial"/>
              <a:buChar char="•"/>
            </a:pPr>
            <a:endParaRPr lang="en-US" sz="2800" dirty="0">
              <a:latin typeface="Arial"/>
              <a:cs typeface="Arial"/>
            </a:endParaRPr>
          </a:p>
          <a:p>
            <a:pPr marL="57150" indent="0" algn="l">
              <a:buNone/>
            </a:pPr>
            <a:r>
              <a:rPr lang="en-US" sz="2800" dirty="0">
                <a:latin typeface="Arial" panose="020B0604020202020204" pitchFamily="34" charset="0"/>
                <a:cs typeface="Arial" panose="020B0604020202020204" pitchFamily="34" charset="0"/>
              </a:rPr>
              <a:t>“Because it rises from the field of the Other, the voice-off is assumed to know: this is the essence of its power… </a:t>
            </a:r>
            <a:r>
              <a:rPr lang="en-US" sz="2800" dirty="0">
                <a:solidFill>
                  <a:srgbClr val="FFFF00"/>
                </a:solidFill>
                <a:latin typeface="Arial" panose="020B0604020202020204" pitchFamily="34" charset="0"/>
                <a:cs typeface="Arial" panose="020B0604020202020204" pitchFamily="34" charset="0"/>
              </a:rPr>
              <a:t>The power of the voice is a stolen power, a usurpation</a:t>
            </a:r>
            <a:r>
              <a:rPr lang="en-US" sz="2800" dirty="0">
                <a:latin typeface="Arial" panose="020B0604020202020204" pitchFamily="34" charset="0"/>
                <a:cs typeface="Arial" panose="020B0604020202020204" pitchFamily="34" charset="0"/>
              </a:rPr>
              <a:t>.” (Bonitzer, quoted in Doane, p. 168) </a:t>
            </a:r>
          </a:p>
          <a:p>
            <a:pPr marL="514350" indent="-514350" algn="l">
              <a:buFont typeface="Arial"/>
              <a:buChar char="•"/>
            </a:pPr>
            <a:endParaRPr lang="en-US" sz="2800" dirty="0">
              <a:latin typeface="Arial"/>
              <a:cs typeface="Arial"/>
            </a:endParaRPr>
          </a:p>
        </p:txBody>
      </p:sp>
    </p:spTree>
    <p:extLst>
      <p:ext uri="{BB962C8B-B14F-4D97-AF65-F5344CB8AC3E}">
        <p14:creationId xmlns:p14="http://schemas.microsoft.com/office/powerpoint/2010/main" val="3818174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727" y="5320255"/>
            <a:ext cx="8520545" cy="1077218"/>
          </a:xfrm>
          <a:prstGeom prst="rect">
            <a:avLst/>
          </a:prstGeom>
          <a:noFill/>
        </p:spPr>
        <p:txBody>
          <a:bodyPr wrap="square" rtlCol="0">
            <a:spAutoFit/>
          </a:bodyPr>
          <a:lstStyle/>
          <a:p>
            <a:pPr algn="ctr"/>
            <a:r>
              <a:rPr lang="en-US" sz="3200" b="1" i="1" dirty="0">
                <a:latin typeface="Arial" panose="020B0604020202020204" pitchFamily="34" charset="0"/>
                <a:cs typeface="Arial" panose="020B0604020202020204" pitchFamily="34" charset="0"/>
              </a:rPr>
              <a:t>Surname Viet Given Name Nam </a:t>
            </a:r>
          </a:p>
          <a:p>
            <a:pPr algn="ctr"/>
            <a:r>
              <a:rPr lang="en-US" sz="3200" b="1" dirty="0">
                <a:latin typeface="Arial" panose="020B0604020202020204" pitchFamily="34" charset="0"/>
                <a:cs typeface="Arial" panose="020B0604020202020204" pitchFamily="34" charset="0"/>
              </a:rPr>
              <a:t>(1989) Dir. Trinh T. Minh-ha</a:t>
            </a:r>
          </a:p>
        </p:txBody>
      </p:sp>
      <p:pic>
        <p:nvPicPr>
          <p:cNvPr id="5" name="Picture 4" descr="A picture containing person, wall, indoor&#10;&#10;Description automatically generated">
            <a:extLst>
              <a:ext uri="{FF2B5EF4-FFF2-40B4-BE49-F238E27FC236}">
                <a16:creationId xmlns:a16="http://schemas.microsoft.com/office/drawing/2014/main" id="{E6AA3429-5351-194E-AD61-FC942B6C5FCE}"/>
              </a:ext>
            </a:extLst>
          </p:cNvPr>
          <p:cNvPicPr>
            <a:picLocks noChangeAspect="1"/>
          </p:cNvPicPr>
          <p:nvPr/>
        </p:nvPicPr>
        <p:blipFill>
          <a:blip r:embed="rId2"/>
          <a:stretch>
            <a:fillRect/>
          </a:stretch>
        </p:blipFill>
        <p:spPr>
          <a:xfrm>
            <a:off x="1523999" y="460527"/>
            <a:ext cx="6096000" cy="4495800"/>
          </a:xfrm>
          <a:prstGeom prst="rect">
            <a:avLst/>
          </a:prstGeom>
        </p:spPr>
      </p:pic>
    </p:spTree>
    <p:extLst>
      <p:ext uri="{BB962C8B-B14F-4D97-AF65-F5344CB8AC3E}">
        <p14:creationId xmlns:p14="http://schemas.microsoft.com/office/powerpoint/2010/main" val="3784194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65799" y="372876"/>
            <a:ext cx="8012401" cy="61435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US" b="1" dirty="0">
                <a:latin typeface="Arial"/>
                <a:cs typeface="Arial"/>
              </a:rPr>
              <a:t>Review:</a:t>
            </a:r>
          </a:p>
          <a:p>
            <a:pPr marL="914400" lvl="1" indent="-514350">
              <a:buFont typeface="+mj-lt"/>
              <a:buAutoNum type="alphaLcPeriod"/>
            </a:pPr>
            <a:r>
              <a:rPr lang="en-US" sz="3200" b="1" dirty="0">
                <a:latin typeface="Arial"/>
                <a:cs typeface="Arial"/>
              </a:rPr>
              <a:t>Audio-Vision (Chion)</a:t>
            </a:r>
          </a:p>
          <a:p>
            <a:pPr lvl="2"/>
            <a:r>
              <a:rPr lang="en-US" dirty="0">
                <a:latin typeface="Arial"/>
                <a:cs typeface="Arial"/>
              </a:rPr>
              <a:t>Added Value</a:t>
            </a:r>
          </a:p>
          <a:p>
            <a:pPr lvl="2"/>
            <a:r>
              <a:rPr lang="en-US" dirty="0">
                <a:latin typeface="Arial"/>
                <a:cs typeface="Arial"/>
              </a:rPr>
              <a:t>Synchresis</a:t>
            </a:r>
          </a:p>
          <a:p>
            <a:pPr lvl="2"/>
            <a:r>
              <a:rPr lang="en-US" dirty="0">
                <a:latin typeface="Arial"/>
                <a:cs typeface="Arial"/>
              </a:rPr>
              <a:t>Vococentrism</a:t>
            </a:r>
          </a:p>
          <a:p>
            <a:pPr lvl="2"/>
            <a:r>
              <a:rPr lang="en-US" dirty="0">
                <a:latin typeface="Arial"/>
                <a:cs typeface="Arial"/>
              </a:rPr>
              <a:t>Verbocentrism</a:t>
            </a:r>
          </a:p>
          <a:p>
            <a:pPr lvl="2"/>
            <a:r>
              <a:rPr lang="en-US" dirty="0">
                <a:latin typeface="Arial"/>
                <a:cs typeface="Arial"/>
              </a:rPr>
              <a:t>Music: empathetic / anempathetic</a:t>
            </a:r>
          </a:p>
          <a:p>
            <a:pPr lvl="2"/>
            <a:r>
              <a:rPr lang="en-US" dirty="0">
                <a:latin typeface="Arial"/>
                <a:cs typeface="Arial"/>
              </a:rPr>
              <a:t>Spotting</a:t>
            </a:r>
            <a:endParaRPr lang="en-US" sz="3200" dirty="0">
              <a:latin typeface="Arial"/>
              <a:cs typeface="Arial"/>
            </a:endParaRPr>
          </a:p>
          <a:p>
            <a:pPr marL="914400" lvl="1" indent="-514350">
              <a:buFont typeface="+mj-lt"/>
              <a:buAutoNum type="alphaLcPeriod"/>
            </a:pPr>
            <a:r>
              <a:rPr lang="en-US" sz="3200" b="1" dirty="0">
                <a:latin typeface="Arial"/>
                <a:cs typeface="Arial"/>
              </a:rPr>
              <a:t>4.5 Fallacies (Altman)</a:t>
            </a:r>
          </a:p>
          <a:p>
            <a:pPr marL="514350" lvl="0" indent="-514350">
              <a:buFont typeface="+mj-lt"/>
              <a:buAutoNum type="arabicPeriod"/>
            </a:pPr>
            <a:endParaRPr lang="en-US" dirty="0">
              <a:latin typeface="Arial"/>
              <a:cs typeface="Arial"/>
            </a:endParaRPr>
          </a:p>
        </p:txBody>
      </p:sp>
    </p:spTree>
    <p:extLst>
      <p:ext uri="{BB962C8B-B14F-4D97-AF65-F5344CB8AC3E}">
        <p14:creationId xmlns:p14="http://schemas.microsoft.com/office/powerpoint/2010/main" val="1434541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65799" y="372876"/>
            <a:ext cx="8012401" cy="614353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US" b="1" dirty="0">
                <a:latin typeface="Arial"/>
                <a:cs typeface="Arial"/>
              </a:rPr>
              <a:t>Review:</a:t>
            </a:r>
          </a:p>
          <a:p>
            <a:pPr marL="914400" lvl="1" indent="-514350">
              <a:buFont typeface="+mj-lt"/>
              <a:buAutoNum type="alphaLcPeriod"/>
            </a:pPr>
            <a:r>
              <a:rPr lang="en-US" sz="3200" b="1" dirty="0">
                <a:latin typeface="Arial"/>
                <a:cs typeface="Arial"/>
              </a:rPr>
              <a:t>Audio-Vision (Chion)</a:t>
            </a:r>
          </a:p>
          <a:p>
            <a:pPr lvl="2"/>
            <a:r>
              <a:rPr lang="en-US" dirty="0">
                <a:latin typeface="Arial"/>
                <a:cs typeface="Arial"/>
              </a:rPr>
              <a:t>Added Value</a:t>
            </a:r>
          </a:p>
          <a:p>
            <a:pPr lvl="2"/>
            <a:r>
              <a:rPr lang="en-US" dirty="0">
                <a:latin typeface="Arial"/>
                <a:cs typeface="Arial"/>
              </a:rPr>
              <a:t>Synchresis</a:t>
            </a:r>
          </a:p>
          <a:p>
            <a:pPr lvl="2"/>
            <a:r>
              <a:rPr lang="en-US" dirty="0">
                <a:latin typeface="Arial"/>
                <a:cs typeface="Arial"/>
              </a:rPr>
              <a:t>Vococentrism</a:t>
            </a:r>
          </a:p>
          <a:p>
            <a:pPr lvl="2"/>
            <a:r>
              <a:rPr lang="en-US" dirty="0">
                <a:latin typeface="Arial"/>
                <a:cs typeface="Arial"/>
              </a:rPr>
              <a:t>Verbocentrism</a:t>
            </a:r>
          </a:p>
          <a:p>
            <a:pPr lvl="2"/>
            <a:r>
              <a:rPr lang="en-US" dirty="0">
                <a:latin typeface="Arial"/>
                <a:cs typeface="Arial"/>
              </a:rPr>
              <a:t>Music: empathetic / anempathetic</a:t>
            </a:r>
          </a:p>
          <a:p>
            <a:pPr lvl="2"/>
            <a:r>
              <a:rPr lang="en-US" dirty="0">
                <a:latin typeface="Arial"/>
                <a:cs typeface="Arial"/>
              </a:rPr>
              <a:t>Spotting</a:t>
            </a:r>
            <a:endParaRPr lang="en-US" sz="3200" dirty="0">
              <a:latin typeface="Arial"/>
              <a:cs typeface="Arial"/>
            </a:endParaRPr>
          </a:p>
          <a:p>
            <a:pPr marL="914400" lvl="1" indent="-514350">
              <a:buFont typeface="+mj-lt"/>
              <a:buAutoNum type="alphaLcPeriod"/>
            </a:pPr>
            <a:r>
              <a:rPr lang="en-US" sz="3200" b="1" dirty="0">
                <a:latin typeface="Arial"/>
                <a:cs typeface="Arial"/>
              </a:rPr>
              <a:t>4.5 Fallacies (Altman)</a:t>
            </a:r>
          </a:p>
          <a:p>
            <a:pPr lvl="2"/>
            <a:r>
              <a:rPr lang="en-US" dirty="0">
                <a:latin typeface="Arial"/>
                <a:cs typeface="Arial"/>
              </a:rPr>
              <a:t>Historical</a:t>
            </a:r>
          </a:p>
          <a:p>
            <a:pPr lvl="2"/>
            <a:r>
              <a:rPr lang="en-US" dirty="0">
                <a:latin typeface="Arial"/>
                <a:cs typeface="Arial"/>
              </a:rPr>
              <a:t>Ontological</a:t>
            </a:r>
          </a:p>
          <a:p>
            <a:pPr lvl="2"/>
            <a:r>
              <a:rPr lang="en-US" dirty="0">
                <a:latin typeface="Arial"/>
                <a:cs typeface="Arial"/>
              </a:rPr>
              <a:t>Reproduction</a:t>
            </a:r>
          </a:p>
          <a:p>
            <a:pPr lvl="2"/>
            <a:r>
              <a:rPr lang="en-US" dirty="0">
                <a:latin typeface="Arial"/>
                <a:cs typeface="Arial"/>
              </a:rPr>
              <a:t>Nominalism</a:t>
            </a:r>
          </a:p>
          <a:p>
            <a:pPr lvl="2"/>
            <a:r>
              <a:rPr lang="en-US" dirty="0">
                <a:latin typeface="Arial"/>
                <a:cs typeface="Arial"/>
              </a:rPr>
              <a:t>Cinema as index</a:t>
            </a:r>
          </a:p>
          <a:p>
            <a:pPr marL="514350" lvl="0" indent="-514350">
              <a:buFont typeface="+mj-lt"/>
              <a:buAutoNum type="arabicPeriod"/>
            </a:pPr>
            <a:endParaRPr lang="en-US" dirty="0">
              <a:latin typeface="Arial"/>
              <a:cs typeface="Arial"/>
            </a:endParaRPr>
          </a:p>
        </p:txBody>
      </p:sp>
    </p:spTree>
    <p:extLst>
      <p:ext uri="{BB962C8B-B14F-4D97-AF65-F5344CB8AC3E}">
        <p14:creationId xmlns:p14="http://schemas.microsoft.com/office/powerpoint/2010/main" val="187912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0753" y="1812719"/>
            <a:ext cx="7397338" cy="4860554"/>
          </a:xfrm>
        </p:spPr>
        <p:txBody>
          <a:bodyPr>
            <a:noAutofit/>
          </a:bodyPr>
          <a:lstStyle/>
          <a:p>
            <a:pPr marL="457200" indent="-457200" algn="l">
              <a:buFont typeface="Arial"/>
              <a:buChar char="•"/>
            </a:pPr>
            <a:endParaRPr lang="en-US" sz="2800" dirty="0">
              <a:latin typeface="Arial"/>
              <a:cs typeface="Arial"/>
            </a:endParaRPr>
          </a:p>
          <a:p>
            <a:endParaRPr lang="en-US" dirty="0">
              <a:latin typeface="Arial"/>
              <a:cs typeface="Arial"/>
            </a:endParaRPr>
          </a:p>
          <a:p>
            <a:pPr marL="514350" indent="-514350" algn="l">
              <a:buFont typeface="Arial"/>
              <a:buChar char="•"/>
            </a:pPr>
            <a:endParaRPr lang="en-US" sz="2800" dirty="0">
              <a:latin typeface="Arial"/>
              <a:cs typeface="Arial"/>
            </a:endParaRPr>
          </a:p>
        </p:txBody>
      </p:sp>
      <p:sp>
        <p:nvSpPr>
          <p:cNvPr id="2" name="TextBox 1"/>
          <p:cNvSpPr txBox="1"/>
          <p:nvPr/>
        </p:nvSpPr>
        <p:spPr>
          <a:xfrm>
            <a:off x="743858" y="797056"/>
            <a:ext cx="8019142" cy="1015663"/>
          </a:xfrm>
          <a:prstGeom prst="rect">
            <a:avLst/>
          </a:prstGeom>
          <a:noFill/>
        </p:spPr>
        <p:txBody>
          <a:bodyPr wrap="square" rtlCol="0">
            <a:spAutoFit/>
          </a:bodyPr>
          <a:lstStyle/>
          <a:p>
            <a:r>
              <a:rPr lang="en-US" sz="3200" b="1" dirty="0">
                <a:latin typeface="Arial"/>
                <a:cs typeface="Arial"/>
              </a:rPr>
              <a:t>The Voice in the Cinema:</a:t>
            </a:r>
          </a:p>
          <a:p>
            <a:endParaRPr lang="en-US" sz="2800" dirty="0"/>
          </a:p>
        </p:txBody>
      </p:sp>
    </p:spTree>
    <p:extLst>
      <p:ext uri="{BB962C8B-B14F-4D97-AF65-F5344CB8AC3E}">
        <p14:creationId xmlns:p14="http://schemas.microsoft.com/office/powerpoint/2010/main" val="2855031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0753" y="1812719"/>
            <a:ext cx="7397338" cy="4860554"/>
          </a:xfrm>
        </p:spPr>
        <p:txBody>
          <a:bodyPr>
            <a:noAutofit/>
          </a:bodyPr>
          <a:lstStyle/>
          <a:p>
            <a:pPr marL="457200" indent="-457200" algn="l">
              <a:buFont typeface="Arial"/>
              <a:buChar char="•"/>
            </a:pPr>
            <a:r>
              <a:rPr lang="en-US" sz="2800" dirty="0">
                <a:latin typeface="Arial"/>
                <a:cs typeface="Arial"/>
              </a:rPr>
              <a:t>The body in cinema is a </a:t>
            </a:r>
            <a:r>
              <a:rPr lang="en-US" sz="2800" i="1" dirty="0">
                <a:latin typeface="Arial"/>
                <a:cs typeface="Arial"/>
              </a:rPr>
              <a:t>fantasmatic</a:t>
            </a:r>
            <a:r>
              <a:rPr lang="en-US" sz="2800" dirty="0">
                <a:latin typeface="Arial"/>
                <a:cs typeface="Arial"/>
              </a:rPr>
              <a:t> body, it offers up a support and point of identification for the subject. (unity and presence)</a:t>
            </a:r>
          </a:p>
          <a:p>
            <a:pPr algn="l"/>
            <a:r>
              <a:rPr lang="en-US" sz="2800" dirty="0">
                <a:latin typeface="Arial"/>
                <a:cs typeface="Arial"/>
              </a:rPr>
              <a:t> </a:t>
            </a:r>
          </a:p>
          <a:p>
            <a:pPr marL="457200" indent="-457200" algn="l">
              <a:buFont typeface="Arial"/>
              <a:buChar char="•"/>
            </a:pPr>
            <a:endParaRPr lang="en-US" sz="2800" dirty="0">
              <a:latin typeface="Arial"/>
              <a:cs typeface="Arial"/>
            </a:endParaRPr>
          </a:p>
          <a:p>
            <a:endParaRPr lang="en-US" dirty="0">
              <a:latin typeface="Arial"/>
              <a:cs typeface="Arial"/>
            </a:endParaRPr>
          </a:p>
          <a:p>
            <a:pPr marL="514350" indent="-514350" algn="l">
              <a:buFont typeface="Arial"/>
              <a:buChar char="•"/>
            </a:pPr>
            <a:endParaRPr lang="en-US" sz="2800" dirty="0">
              <a:latin typeface="Arial"/>
              <a:cs typeface="Arial"/>
            </a:endParaRPr>
          </a:p>
        </p:txBody>
      </p:sp>
      <p:sp>
        <p:nvSpPr>
          <p:cNvPr id="2" name="TextBox 1"/>
          <p:cNvSpPr txBox="1"/>
          <p:nvPr/>
        </p:nvSpPr>
        <p:spPr>
          <a:xfrm>
            <a:off x="743858" y="797056"/>
            <a:ext cx="8019142" cy="1015663"/>
          </a:xfrm>
          <a:prstGeom prst="rect">
            <a:avLst/>
          </a:prstGeom>
          <a:noFill/>
        </p:spPr>
        <p:txBody>
          <a:bodyPr wrap="square" rtlCol="0">
            <a:spAutoFit/>
          </a:bodyPr>
          <a:lstStyle/>
          <a:p>
            <a:r>
              <a:rPr lang="en-US" sz="3200" b="1" dirty="0">
                <a:latin typeface="Arial"/>
                <a:cs typeface="Arial"/>
              </a:rPr>
              <a:t>The Voice in the Cinema:</a:t>
            </a:r>
          </a:p>
          <a:p>
            <a:endParaRPr lang="en-US" sz="2800" dirty="0"/>
          </a:p>
        </p:txBody>
      </p:sp>
    </p:spTree>
    <p:extLst>
      <p:ext uri="{BB962C8B-B14F-4D97-AF65-F5344CB8AC3E}">
        <p14:creationId xmlns:p14="http://schemas.microsoft.com/office/powerpoint/2010/main" val="2120797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0753" y="1812719"/>
            <a:ext cx="7397338" cy="4860554"/>
          </a:xfrm>
        </p:spPr>
        <p:txBody>
          <a:bodyPr>
            <a:noAutofit/>
          </a:bodyPr>
          <a:lstStyle/>
          <a:p>
            <a:pPr marL="457200" indent="-457200" algn="l">
              <a:buFont typeface="Arial"/>
              <a:buChar char="•"/>
            </a:pPr>
            <a:r>
              <a:rPr lang="en-US" sz="2800" dirty="0">
                <a:latin typeface="Arial"/>
                <a:cs typeface="Arial"/>
              </a:rPr>
              <a:t>The body in cinema is a </a:t>
            </a:r>
            <a:r>
              <a:rPr lang="en-US" sz="2800" i="1" dirty="0">
                <a:solidFill>
                  <a:srgbClr val="FFFF00"/>
                </a:solidFill>
                <a:latin typeface="Arial"/>
                <a:cs typeface="Arial"/>
              </a:rPr>
              <a:t>fantasmatic</a:t>
            </a:r>
            <a:r>
              <a:rPr lang="en-US" sz="2800" dirty="0">
                <a:latin typeface="Arial"/>
                <a:cs typeface="Arial"/>
              </a:rPr>
              <a:t> body, it offers up a support and point of identification for the subject. (unity and presence)</a:t>
            </a:r>
          </a:p>
          <a:p>
            <a:pPr algn="l"/>
            <a:r>
              <a:rPr lang="en-US" sz="2800" dirty="0">
                <a:latin typeface="Arial"/>
                <a:cs typeface="Arial"/>
              </a:rPr>
              <a:t> </a:t>
            </a:r>
          </a:p>
          <a:p>
            <a:pPr marL="457200" indent="-457200" algn="l">
              <a:buFont typeface="Arial"/>
              <a:buChar char="•"/>
            </a:pPr>
            <a:r>
              <a:rPr lang="en-US" sz="2800" dirty="0">
                <a:latin typeface="Arial"/>
                <a:cs typeface="Arial"/>
              </a:rPr>
              <a:t>The “addition” of sound (synchronous dialogue) offers the opportunity of representing a fuller and more organically unified body</a:t>
            </a:r>
          </a:p>
          <a:p>
            <a:pPr marL="457200" indent="-457200" algn="l">
              <a:buFont typeface="Arial"/>
              <a:buChar char="•"/>
            </a:pPr>
            <a:endParaRPr lang="en-US" sz="2800" dirty="0">
              <a:latin typeface="Arial"/>
              <a:cs typeface="Arial"/>
            </a:endParaRPr>
          </a:p>
          <a:p>
            <a:endParaRPr lang="en-US" dirty="0">
              <a:latin typeface="Arial"/>
              <a:cs typeface="Arial"/>
            </a:endParaRPr>
          </a:p>
          <a:p>
            <a:pPr marL="514350" indent="-514350" algn="l">
              <a:buFont typeface="Arial"/>
              <a:buChar char="•"/>
            </a:pPr>
            <a:endParaRPr lang="en-US" sz="2800" dirty="0">
              <a:latin typeface="Arial"/>
              <a:cs typeface="Arial"/>
            </a:endParaRPr>
          </a:p>
        </p:txBody>
      </p:sp>
      <p:sp>
        <p:nvSpPr>
          <p:cNvPr id="2" name="TextBox 1"/>
          <p:cNvSpPr txBox="1"/>
          <p:nvPr/>
        </p:nvSpPr>
        <p:spPr>
          <a:xfrm>
            <a:off x="743858" y="797056"/>
            <a:ext cx="8019142" cy="1015663"/>
          </a:xfrm>
          <a:prstGeom prst="rect">
            <a:avLst/>
          </a:prstGeom>
          <a:noFill/>
        </p:spPr>
        <p:txBody>
          <a:bodyPr wrap="square" rtlCol="0">
            <a:spAutoFit/>
          </a:bodyPr>
          <a:lstStyle/>
          <a:p>
            <a:r>
              <a:rPr lang="en-US" sz="3200" b="1" dirty="0">
                <a:latin typeface="Arial"/>
                <a:cs typeface="Arial"/>
              </a:rPr>
              <a:t>The Voice in the Cinema:</a:t>
            </a:r>
          </a:p>
          <a:p>
            <a:endParaRPr lang="en-US" sz="2800" dirty="0"/>
          </a:p>
        </p:txBody>
      </p:sp>
    </p:spTree>
    <p:extLst>
      <p:ext uri="{BB962C8B-B14F-4D97-AF65-F5344CB8AC3E}">
        <p14:creationId xmlns:p14="http://schemas.microsoft.com/office/powerpoint/2010/main" val="932918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0753" y="1812719"/>
            <a:ext cx="7397338" cy="4860554"/>
          </a:xfrm>
        </p:spPr>
        <p:txBody>
          <a:bodyPr>
            <a:noAutofit/>
          </a:bodyPr>
          <a:lstStyle/>
          <a:p>
            <a:pPr marL="457200" lvl="0" indent="-457200" algn="l">
              <a:buFont typeface="Arial"/>
              <a:buChar char="•"/>
            </a:pPr>
            <a:r>
              <a:rPr lang="en-US" sz="2800" dirty="0">
                <a:latin typeface="Arial"/>
                <a:cs typeface="Arial"/>
              </a:rPr>
              <a:t>“Just as voice must be anchored by a given body, and the body must be anchored in a given space” (p. 164)</a:t>
            </a:r>
          </a:p>
          <a:p>
            <a:pPr marL="457200" indent="-457200" algn="l">
              <a:buFont typeface="Arial"/>
              <a:buChar char="•"/>
            </a:pPr>
            <a:endParaRPr lang="en-US" sz="2800" dirty="0">
              <a:latin typeface="Arial"/>
              <a:cs typeface="Arial"/>
            </a:endParaRPr>
          </a:p>
          <a:p>
            <a:endParaRPr lang="en-US" dirty="0">
              <a:latin typeface="Arial"/>
              <a:cs typeface="Arial"/>
            </a:endParaRPr>
          </a:p>
          <a:p>
            <a:pPr marL="514350" indent="-514350" algn="l">
              <a:buFont typeface="Arial"/>
              <a:buChar char="•"/>
            </a:pPr>
            <a:endParaRPr lang="en-US" sz="2800" dirty="0">
              <a:latin typeface="Arial"/>
              <a:cs typeface="Arial"/>
            </a:endParaRPr>
          </a:p>
        </p:txBody>
      </p:sp>
      <p:sp>
        <p:nvSpPr>
          <p:cNvPr id="2" name="TextBox 1"/>
          <p:cNvSpPr txBox="1"/>
          <p:nvPr/>
        </p:nvSpPr>
        <p:spPr>
          <a:xfrm>
            <a:off x="743858" y="797056"/>
            <a:ext cx="8019142" cy="1015663"/>
          </a:xfrm>
          <a:prstGeom prst="rect">
            <a:avLst/>
          </a:prstGeom>
          <a:noFill/>
        </p:spPr>
        <p:txBody>
          <a:bodyPr wrap="square" rtlCol="0">
            <a:spAutoFit/>
          </a:bodyPr>
          <a:lstStyle/>
          <a:p>
            <a:r>
              <a:rPr lang="en-US" sz="3200" b="1" dirty="0">
                <a:latin typeface="Arial"/>
                <a:cs typeface="Arial"/>
              </a:rPr>
              <a:t>The Voice in the Cinema:</a:t>
            </a:r>
          </a:p>
          <a:p>
            <a:endParaRPr lang="en-US" sz="2800" dirty="0"/>
          </a:p>
        </p:txBody>
      </p:sp>
    </p:spTree>
    <p:extLst>
      <p:ext uri="{BB962C8B-B14F-4D97-AF65-F5344CB8AC3E}">
        <p14:creationId xmlns:p14="http://schemas.microsoft.com/office/powerpoint/2010/main" val="111998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wall, person, indoor&#10;&#10;Description automatically generated">
            <a:extLst>
              <a:ext uri="{FF2B5EF4-FFF2-40B4-BE49-F238E27FC236}">
                <a16:creationId xmlns:a16="http://schemas.microsoft.com/office/drawing/2014/main" id="{CF064EAB-20EB-D843-9506-502F5391B718}"/>
              </a:ext>
            </a:extLst>
          </p:cNvPr>
          <p:cNvPicPr>
            <a:picLocks noChangeAspect="1"/>
          </p:cNvPicPr>
          <p:nvPr/>
        </p:nvPicPr>
        <p:blipFill rotWithShape="1">
          <a:blip r:embed="rId2"/>
          <a:srcRect t="14625" r="-2" b="3252"/>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9" name="Picture 8" descr="A person sitting in a car&#10;&#10;Description automatically generated with low confidence">
            <a:extLst>
              <a:ext uri="{FF2B5EF4-FFF2-40B4-BE49-F238E27FC236}">
                <a16:creationId xmlns:a16="http://schemas.microsoft.com/office/drawing/2014/main" id="{C7B0A0CB-FD33-8B4D-B4DC-EB2F96E8D5E3}"/>
              </a:ext>
            </a:extLst>
          </p:cNvPr>
          <p:cNvPicPr>
            <a:picLocks noChangeAspect="1"/>
          </p:cNvPicPr>
          <p:nvPr/>
        </p:nvPicPr>
        <p:blipFill rotWithShape="1">
          <a:blip r:embed="rId3"/>
          <a:srcRect l="12031" r="2" b="2"/>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2" name="Title 1">
            <a:extLst>
              <a:ext uri="{FF2B5EF4-FFF2-40B4-BE49-F238E27FC236}">
                <a16:creationId xmlns:a16="http://schemas.microsoft.com/office/drawing/2014/main" id="{7C27D65A-A105-3D48-978C-E891D43093F7}"/>
              </a:ext>
            </a:extLst>
          </p:cNvPr>
          <p:cNvSpPr>
            <a:spLocks noGrp="1"/>
          </p:cNvSpPr>
          <p:nvPr>
            <p:ph type="title"/>
          </p:nvPr>
        </p:nvSpPr>
        <p:spPr>
          <a:xfrm>
            <a:off x="288902" y="1696175"/>
            <a:ext cx="4100475" cy="2774088"/>
          </a:xfrm>
        </p:spPr>
        <p:txBody>
          <a:bodyPr vert="horz" lIns="91440" tIns="45720" rIns="91440" bIns="45720" rtlCol="0" anchor="b">
            <a:normAutofit/>
          </a:bodyPr>
          <a:lstStyle/>
          <a:p>
            <a:pPr algn="l" defTabSz="914400">
              <a:lnSpc>
                <a:spcPct val="90000"/>
              </a:lnSpc>
            </a:pPr>
            <a:r>
              <a:rPr lang="en-US" b="1" i="1" kern="1200" dirty="0">
                <a:solidFill>
                  <a:schemeClr val="tx1"/>
                </a:solidFill>
                <a:latin typeface="Arial" panose="020B0604020202020204" pitchFamily="34" charset="0"/>
                <a:cs typeface="Arial" panose="020B0604020202020204" pitchFamily="34" charset="0"/>
              </a:rPr>
              <a:t>Psycho </a:t>
            </a:r>
            <a:r>
              <a:rPr lang="en-US" b="1" kern="1200" dirty="0">
                <a:solidFill>
                  <a:schemeClr val="tx1"/>
                </a:solidFill>
                <a:latin typeface="Arial" panose="020B0604020202020204" pitchFamily="34" charset="0"/>
                <a:cs typeface="Arial" panose="020B0604020202020204" pitchFamily="34" charset="0"/>
              </a:rPr>
              <a:t>(1960) </a:t>
            </a:r>
            <a:br>
              <a:rPr lang="en-US" b="1" kern="1200" dirty="0">
                <a:solidFill>
                  <a:schemeClr val="tx1"/>
                </a:solidFill>
                <a:latin typeface="Arial" panose="020B0604020202020204" pitchFamily="34" charset="0"/>
                <a:cs typeface="Arial" panose="020B0604020202020204" pitchFamily="34" charset="0"/>
              </a:rPr>
            </a:br>
            <a:r>
              <a:rPr lang="en-US" b="1" kern="1200" dirty="0">
                <a:solidFill>
                  <a:schemeClr val="tx1"/>
                </a:solidFill>
                <a:latin typeface="Arial" panose="020B0604020202020204" pitchFamily="34" charset="0"/>
                <a:cs typeface="Arial" panose="020B0604020202020204" pitchFamily="34" charset="0"/>
              </a:rPr>
              <a:t>Dir. Alfred Hitchcock</a:t>
            </a:r>
          </a:p>
        </p:txBody>
      </p:sp>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DB4DA822-062F-1A44-B69A-902A310B2537}"/>
                  </a:ext>
                </a:extLst>
              </p14:cNvPr>
              <p14:cNvContentPartPr/>
              <p14:nvPr/>
            </p14:nvContentPartPr>
            <p14:xfrm>
              <a:off x="334891" y="667332"/>
              <a:ext cx="681120" cy="130680"/>
            </p14:xfrm>
          </p:contentPart>
        </mc:Choice>
        <mc:Fallback xmlns="">
          <p:pic>
            <p:nvPicPr>
              <p:cNvPr id="10" name="Ink 9">
                <a:extLst>
                  <a:ext uri="{FF2B5EF4-FFF2-40B4-BE49-F238E27FC236}">
                    <a16:creationId xmlns:a16="http://schemas.microsoft.com/office/drawing/2014/main" id="{DB4DA822-062F-1A44-B69A-902A310B2537}"/>
                  </a:ext>
                </a:extLst>
              </p:cNvPr>
              <p:cNvPicPr/>
              <p:nvPr/>
            </p:nvPicPr>
            <p:blipFill>
              <a:blip r:embed="rId5"/>
              <a:stretch>
                <a:fillRect/>
              </a:stretch>
            </p:blipFill>
            <p:spPr>
              <a:xfrm>
                <a:off x="272251" y="604332"/>
                <a:ext cx="80676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2D5586D6-827E-2945-BF1B-9015C58C826B}"/>
                  </a:ext>
                </a:extLst>
              </p14:cNvPr>
              <p14:cNvContentPartPr/>
              <p14:nvPr/>
            </p14:nvContentPartPr>
            <p14:xfrm>
              <a:off x="359011" y="4454892"/>
              <a:ext cx="3778200" cy="129960"/>
            </p14:xfrm>
          </p:contentPart>
        </mc:Choice>
        <mc:Fallback xmlns="">
          <p:pic>
            <p:nvPicPr>
              <p:cNvPr id="11" name="Ink 10">
                <a:extLst>
                  <a:ext uri="{FF2B5EF4-FFF2-40B4-BE49-F238E27FC236}">
                    <a16:creationId xmlns:a16="http://schemas.microsoft.com/office/drawing/2014/main" id="{2D5586D6-827E-2945-BF1B-9015C58C826B}"/>
                  </a:ext>
                </a:extLst>
              </p:cNvPr>
              <p:cNvPicPr/>
              <p:nvPr/>
            </p:nvPicPr>
            <p:blipFill>
              <a:blip r:embed="rId7"/>
              <a:stretch>
                <a:fillRect/>
              </a:stretch>
            </p:blipFill>
            <p:spPr>
              <a:xfrm>
                <a:off x="296371" y="4391892"/>
                <a:ext cx="3903840" cy="255600"/>
              </a:xfrm>
              <a:prstGeom prst="rect">
                <a:avLst/>
              </a:prstGeom>
            </p:spPr>
          </p:pic>
        </mc:Fallback>
      </mc:AlternateContent>
    </p:spTree>
    <p:extLst>
      <p:ext uri="{BB962C8B-B14F-4D97-AF65-F5344CB8AC3E}">
        <p14:creationId xmlns:p14="http://schemas.microsoft.com/office/powerpoint/2010/main" val="2400980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8848</TotalTime>
  <Words>729</Words>
  <Application>Microsoft Macintosh PowerPoint</Application>
  <PresentationFormat>On-screen Show (4:3)</PresentationFormat>
  <Paragraphs>93</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Psycho (1960)  Dir. Alfred Hitchcock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Pitzer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OFF-SCREEN</dc:title>
  <dc:creator>localuser</dc:creator>
  <cp:lastModifiedBy>Ming-Yuen Ma</cp:lastModifiedBy>
  <cp:revision>237</cp:revision>
  <dcterms:created xsi:type="dcterms:W3CDTF">2010-12-29T21:54:42Z</dcterms:created>
  <dcterms:modified xsi:type="dcterms:W3CDTF">2022-11-13T00:59:37Z</dcterms:modified>
</cp:coreProperties>
</file>