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293" r:id="rId3"/>
    <p:sldId id="288" r:id="rId4"/>
    <p:sldId id="272" r:id="rId5"/>
    <p:sldId id="294" r:id="rId6"/>
    <p:sldId id="345" r:id="rId7"/>
    <p:sldId id="346" r:id="rId8"/>
    <p:sldId id="347" r:id="rId9"/>
    <p:sldId id="348" r:id="rId10"/>
    <p:sldId id="349" r:id="rId11"/>
    <p:sldId id="350" r:id="rId12"/>
    <p:sldId id="351" r:id="rId13"/>
    <p:sldId id="352" r:id="rId14"/>
    <p:sldId id="257" r:id="rId15"/>
    <p:sldId id="340" r:id="rId16"/>
    <p:sldId id="341" r:id="rId17"/>
    <p:sldId id="295" r:id="rId18"/>
    <p:sldId id="338" r:id="rId19"/>
    <p:sldId id="342" r:id="rId20"/>
    <p:sldId id="296" r:id="rId21"/>
    <p:sldId id="297" r:id="rId22"/>
    <p:sldId id="337" r:id="rId23"/>
    <p:sldId id="298" r:id="rId24"/>
    <p:sldId id="331" r:id="rId25"/>
    <p:sldId id="333" r:id="rId26"/>
    <p:sldId id="301" r:id="rId27"/>
    <p:sldId id="332" r:id="rId28"/>
    <p:sldId id="300" r:id="rId29"/>
    <p:sldId id="302" r:id="rId30"/>
    <p:sldId id="344" r:id="rId31"/>
    <p:sldId id="318" r:id="rId32"/>
    <p:sldId id="315" r:id="rId33"/>
    <p:sldId id="314" r:id="rId34"/>
    <p:sldId id="316" r:id="rId35"/>
    <p:sldId id="319" r:id="rId36"/>
    <p:sldId id="320" r:id="rId37"/>
    <p:sldId id="321"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9/4/24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dirty="0"/>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32</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33</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34</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35</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36</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37</a:t>
            </a:fld>
            <a:endParaRPr lang="en-US" dirty="0"/>
          </a:p>
        </p:txBody>
      </p:sp>
    </p:spTree>
    <p:extLst>
      <p:ext uri="{BB962C8B-B14F-4D97-AF65-F5344CB8AC3E}">
        <p14:creationId xmlns:p14="http://schemas.microsoft.com/office/powerpoint/2010/main" val="5000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9/4/24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www.nytimes.com/2004/04/18/weekinreview/bin-laden-s-low-tech-weapo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5219"/>
            <a:ext cx="7772400" cy="1470025"/>
          </a:xfrm>
        </p:spPr>
        <p:txBody>
          <a:bodyPr>
            <a:normAutofit/>
          </a:bodyPr>
          <a:lstStyle/>
          <a:p>
            <a:r>
              <a:rPr lang="en-US" b="1" dirty="0">
                <a:latin typeface="Arial"/>
                <a:cs typeface="Arial"/>
              </a:rPr>
              <a:t>INTRODUCTION TO SOUND STUDIES</a:t>
            </a:r>
          </a:p>
        </p:txBody>
      </p:sp>
      <p:sp>
        <p:nvSpPr>
          <p:cNvPr id="3" name="Subtitle 2"/>
          <p:cNvSpPr>
            <a:spLocks noGrp="1"/>
          </p:cNvSpPr>
          <p:nvPr>
            <p:ph type="subTitle" idx="1"/>
          </p:nvPr>
        </p:nvSpPr>
        <p:spPr>
          <a:xfrm>
            <a:off x="915631" y="3874110"/>
            <a:ext cx="7285663" cy="1480426"/>
          </a:xfrm>
        </p:spPr>
        <p:txBody>
          <a:bodyPr>
            <a:normAutofit/>
          </a:bodyPr>
          <a:lstStyle/>
          <a:p>
            <a:r>
              <a:rPr lang="en-US" sz="4000" b="1" dirty="0">
                <a:latin typeface="Arial"/>
                <a:cs typeface="Arial"/>
              </a:rPr>
              <a:t>I. Sound Theories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7779"/>
            <a:ext cx="8229600" cy="4400142"/>
          </a:xfrm>
        </p:spPr>
        <p:txBody>
          <a:bodyPr>
            <a:normAutofit/>
          </a:bodyPr>
          <a:lstStyle/>
          <a:p>
            <a:pPr marL="0" indent="0">
              <a:buNone/>
            </a:pPr>
            <a:r>
              <a:rPr lang="en-US" dirty="0">
                <a:latin typeface="Arial"/>
                <a:cs typeface="Arial"/>
              </a:rPr>
              <a:t>“</a:t>
            </a:r>
            <a:r>
              <a:rPr lang="en-US" dirty="0">
                <a:latin typeface="Arial" panose="020B0604020202020204" pitchFamily="34" charset="0"/>
                <a:cs typeface="Arial" panose="020B0604020202020204" pitchFamily="34" charset="0"/>
              </a:rPr>
              <a:t>No matter how hard I look, I cannot see the wind, </a:t>
            </a:r>
            <a:r>
              <a:rPr lang="en-US" i="1" dirty="0">
                <a:latin typeface="Arial" panose="020B0604020202020204" pitchFamily="34" charset="0"/>
                <a:cs typeface="Arial" panose="020B0604020202020204" pitchFamily="34" charset="0"/>
              </a:rPr>
              <a:t>the invisible is the horizon of sight</a:t>
            </a:r>
            <a:r>
              <a:rPr lang="en-US" dirty="0">
                <a:latin typeface="Arial" panose="020B0604020202020204" pitchFamily="34" charset="0"/>
                <a:cs typeface="Arial" panose="020B0604020202020204" pitchFamily="34" charset="0"/>
              </a:rPr>
              <a:t>.  </a:t>
            </a:r>
            <a:r>
              <a:rPr lang="en-US" dirty="0">
                <a:solidFill>
                  <a:srgbClr val="00B050"/>
                </a:solidFill>
                <a:latin typeface="Arial" panose="020B0604020202020204" pitchFamily="34" charset="0"/>
                <a:cs typeface="Arial" panose="020B0604020202020204" pitchFamily="34" charset="0"/>
              </a:rPr>
              <a:t>An inquiry into the auditory is also an inquiry into the invisible. Listening makes the invisible </a:t>
            </a:r>
            <a:r>
              <a:rPr lang="en-US" i="1" dirty="0">
                <a:solidFill>
                  <a:srgbClr val="00B050"/>
                </a:solidFill>
                <a:latin typeface="Arial" panose="020B0604020202020204" pitchFamily="34" charset="0"/>
                <a:cs typeface="Arial" panose="020B0604020202020204" pitchFamily="34" charset="0"/>
              </a:rPr>
              <a:t>present</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a way similar to the presence of the mute in vision.” (pp. 24-25)</a:t>
            </a:r>
          </a:p>
        </p:txBody>
      </p:sp>
    </p:spTree>
    <p:extLst>
      <p:ext uri="{BB962C8B-B14F-4D97-AF65-F5344CB8AC3E}">
        <p14:creationId xmlns:p14="http://schemas.microsoft.com/office/powerpoint/2010/main" val="3246629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9090"/>
            <a:ext cx="8229600" cy="5608831"/>
          </a:xfrm>
        </p:spPr>
        <p:txBody>
          <a:bodyPr>
            <a:normAutofit/>
          </a:bodyPr>
          <a:lstStyle/>
          <a:p>
            <a:pPr marL="0" indent="0">
              <a:buNone/>
            </a:pPr>
            <a:r>
              <a:rPr lang="en-US" dirty="0">
                <a:latin typeface="Arial"/>
                <a:cs typeface="Arial"/>
              </a:rPr>
              <a:t>The traditions of dominant visualism</a:t>
            </a:r>
          </a:p>
          <a:p>
            <a:pPr marL="0" indent="0">
              <a:buNone/>
            </a:pPr>
            <a:endParaRPr lang="en-US" dirty="0">
              <a:latin typeface="Arial"/>
              <a:cs typeface="Arial"/>
            </a:endParaRPr>
          </a:p>
          <a:p>
            <a:r>
              <a:rPr lang="en-US" dirty="0">
                <a:latin typeface="Arial"/>
                <a:cs typeface="Arial"/>
              </a:rPr>
              <a:t>(pp. 25-26) 3 diagrams of auditory-visual perception</a:t>
            </a:r>
          </a:p>
          <a:p>
            <a:endParaRPr lang="en-US" dirty="0">
              <a:latin typeface="Arial"/>
              <a:cs typeface="Arial"/>
            </a:endParaRPr>
          </a:p>
          <a:p>
            <a:r>
              <a:rPr lang="en-US" dirty="0">
                <a:latin typeface="Arial"/>
                <a:cs typeface="Arial"/>
              </a:rPr>
              <a:t>“… the making of ‘translating’ the invisible into the visible is a standard route for understanding the physics of sound.” (p. 27) </a:t>
            </a:r>
            <a:r>
              <a:rPr lang="en-US" dirty="0">
                <a:solidFill>
                  <a:srgbClr val="00B050"/>
                </a:solidFill>
                <a:latin typeface="Arial"/>
                <a:cs typeface="Arial"/>
              </a:rPr>
              <a:t>Allows sounds to be measured</a:t>
            </a:r>
            <a:r>
              <a:rPr lang="en-US" dirty="0">
                <a:latin typeface="Arial"/>
                <a:cs typeface="Arial"/>
              </a:rPr>
              <a:t>.</a:t>
            </a:r>
          </a:p>
        </p:txBody>
      </p:sp>
    </p:spTree>
    <p:extLst>
      <p:ext uri="{BB962C8B-B14F-4D97-AF65-F5344CB8AC3E}">
        <p14:creationId xmlns:p14="http://schemas.microsoft.com/office/powerpoint/2010/main" val="41843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503728"/>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p:txBody>
      </p:sp>
    </p:spTree>
    <p:extLst>
      <p:ext uri="{BB962C8B-B14F-4D97-AF65-F5344CB8AC3E}">
        <p14:creationId xmlns:p14="http://schemas.microsoft.com/office/powerpoint/2010/main" val="3554000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503728"/>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a:p>
            <a:r>
              <a:rPr lang="en-US" dirty="0">
                <a:solidFill>
                  <a:srgbClr val="FFFF00"/>
                </a:solidFill>
                <a:latin typeface="Arial"/>
                <a:cs typeface="Arial"/>
              </a:rPr>
              <a:t>Amplified listening</a:t>
            </a:r>
          </a:p>
        </p:txBody>
      </p:sp>
    </p:spTree>
    <p:extLst>
      <p:ext uri="{BB962C8B-B14F-4D97-AF65-F5344CB8AC3E}">
        <p14:creationId xmlns:p14="http://schemas.microsoft.com/office/powerpoint/2010/main" val="1865601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More than intense and concentrated attention to sound and listening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Awareness in the process of the pervasiveness of </a:t>
            </a:r>
            <a:r>
              <a:rPr lang="en-US" dirty="0">
                <a:solidFill>
                  <a:srgbClr val="00B050"/>
                </a:solidFill>
                <a:latin typeface="Arial"/>
                <a:cs typeface="Arial"/>
              </a:rPr>
              <a:t>certain beliefs </a:t>
            </a:r>
            <a:r>
              <a:rPr lang="en-US" dirty="0">
                <a:latin typeface="Arial"/>
                <a:cs typeface="Arial"/>
              </a:rPr>
              <a:t>that </a:t>
            </a:r>
            <a:r>
              <a:rPr lang="en-US" dirty="0">
                <a:solidFill>
                  <a:srgbClr val="00B050"/>
                </a:solidFill>
                <a:latin typeface="Arial"/>
                <a:cs typeface="Arial"/>
              </a:rPr>
              <a:t>intrude into attempts to listen “to the things themselves</a:t>
            </a:r>
            <a:r>
              <a:rPr lang="en-US" dirty="0">
                <a:latin typeface="Arial"/>
                <a:cs typeface="Arial"/>
              </a:rPr>
              <a:t>”.</a:t>
            </a:r>
          </a:p>
        </p:txBody>
      </p:sp>
    </p:spTree>
    <p:extLst>
      <p:ext uri="{BB962C8B-B14F-4D97-AF65-F5344CB8AC3E}">
        <p14:creationId xmlns:p14="http://schemas.microsoft.com/office/powerpoint/2010/main" val="4004539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The gradual deconstruction of those beliefs.</a:t>
            </a:r>
          </a:p>
        </p:txBody>
      </p:sp>
    </p:spTree>
    <p:extLst>
      <p:ext uri="{BB962C8B-B14F-4D97-AF65-F5344CB8AC3E}">
        <p14:creationId xmlns:p14="http://schemas.microsoft.com/office/powerpoint/2010/main" val="1258072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7779"/>
            <a:ext cx="8229600" cy="4400142"/>
          </a:xfrm>
        </p:spPr>
        <p:txBody>
          <a:bodyPr>
            <a:normAutofit/>
          </a:bodyPr>
          <a:lstStyle/>
          <a:p>
            <a:pPr marL="0" indent="0">
              <a:buNone/>
            </a:pPr>
            <a:r>
              <a:rPr lang="en-US" dirty="0">
                <a:latin typeface="Arial"/>
                <a:cs typeface="Arial"/>
              </a:rPr>
              <a:t>“</a:t>
            </a:r>
            <a:r>
              <a:rPr lang="en-US" dirty="0">
                <a:latin typeface="Arial" panose="020B0604020202020204" pitchFamily="34" charset="0"/>
                <a:cs typeface="Arial" panose="020B0604020202020204" pitchFamily="34" charset="0"/>
              </a:rPr>
              <a:t>No matter how hard I look, I cannot see the wind, </a:t>
            </a:r>
            <a:r>
              <a:rPr lang="en-US" i="1" dirty="0">
                <a:latin typeface="Arial" panose="020B0604020202020204" pitchFamily="34" charset="0"/>
                <a:cs typeface="Arial" panose="020B0604020202020204" pitchFamily="34" charset="0"/>
              </a:rPr>
              <a:t>the invisible is the horizon of sight</a:t>
            </a:r>
            <a:r>
              <a:rPr lang="en-US" dirty="0">
                <a:latin typeface="Arial" panose="020B0604020202020204" pitchFamily="34" charset="0"/>
                <a:cs typeface="Arial" panose="020B0604020202020204" pitchFamily="34" charset="0"/>
              </a:rPr>
              <a:t>.  </a:t>
            </a:r>
            <a:r>
              <a:rPr lang="en-US" dirty="0">
                <a:solidFill>
                  <a:srgbClr val="00B050"/>
                </a:solidFill>
                <a:latin typeface="Arial" panose="020B0604020202020204" pitchFamily="34" charset="0"/>
                <a:cs typeface="Arial" panose="020B0604020202020204" pitchFamily="34" charset="0"/>
              </a:rPr>
              <a:t>An inquiry into the auditory is also an inquiry into the invisible. Listening makes the invisible </a:t>
            </a:r>
            <a:r>
              <a:rPr lang="en-US" i="1" dirty="0">
                <a:solidFill>
                  <a:srgbClr val="00B050"/>
                </a:solidFill>
                <a:latin typeface="Arial" panose="020B0604020202020204" pitchFamily="34" charset="0"/>
                <a:cs typeface="Arial" panose="020B0604020202020204" pitchFamily="34" charset="0"/>
              </a:rPr>
              <a:t>present</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in a way similar to the presence if the mute in vision.” </a:t>
            </a:r>
            <a:r>
              <a:rPr lang="en-US">
                <a:latin typeface="Arial" panose="020B0604020202020204" pitchFamily="34" charset="0"/>
                <a:cs typeface="Arial" panose="020B0604020202020204" pitchFamily="34" charset="0"/>
              </a:rPr>
              <a:t>(pp. </a:t>
            </a:r>
            <a:r>
              <a:rPr lang="en-US" dirty="0">
                <a:latin typeface="Arial" panose="020B0604020202020204" pitchFamily="34" charset="0"/>
                <a:cs typeface="Arial" panose="020B0604020202020204" pitchFamily="34" charset="0"/>
              </a:rPr>
              <a:t>24-25)</a:t>
            </a:r>
          </a:p>
        </p:txBody>
      </p:sp>
    </p:spTree>
    <p:extLst>
      <p:ext uri="{BB962C8B-B14F-4D97-AF65-F5344CB8AC3E}">
        <p14:creationId xmlns:p14="http://schemas.microsoft.com/office/powerpoint/2010/main" val="1979373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9090"/>
            <a:ext cx="8229600" cy="5608831"/>
          </a:xfrm>
        </p:spPr>
        <p:txBody>
          <a:bodyPr>
            <a:normAutofit/>
          </a:bodyPr>
          <a:lstStyle/>
          <a:p>
            <a:pPr marL="0" indent="0">
              <a:buNone/>
            </a:pPr>
            <a:r>
              <a:rPr lang="en-US" dirty="0">
                <a:latin typeface="Arial"/>
                <a:cs typeface="Arial"/>
              </a:rPr>
              <a:t>The traditions of dominant visualism</a:t>
            </a:r>
          </a:p>
          <a:p>
            <a:pPr marL="0" indent="0">
              <a:buNone/>
            </a:pPr>
            <a:endParaRPr lang="en-US" dirty="0">
              <a:latin typeface="Arial"/>
              <a:cs typeface="Arial"/>
            </a:endParaRPr>
          </a:p>
          <a:p>
            <a:r>
              <a:rPr lang="en-US" dirty="0">
                <a:latin typeface="Arial"/>
                <a:cs typeface="Arial"/>
              </a:rPr>
              <a:t>(pp. 25-26) 3 diagrams of auditory-visual perception</a:t>
            </a:r>
          </a:p>
          <a:p>
            <a:endParaRPr lang="en-US" dirty="0">
              <a:latin typeface="Arial"/>
              <a:cs typeface="Arial"/>
            </a:endParaRPr>
          </a:p>
          <a:p>
            <a:r>
              <a:rPr lang="en-US" dirty="0">
                <a:latin typeface="Arial"/>
                <a:cs typeface="Arial"/>
              </a:rPr>
              <a:t>“… the making of ‘translating’ the invisible into the visible is a standard route for understanding the physics of sound.” (p. 27) </a:t>
            </a:r>
            <a:r>
              <a:rPr lang="en-US" dirty="0">
                <a:solidFill>
                  <a:srgbClr val="00B050"/>
                </a:solidFill>
                <a:latin typeface="Arial"/>
                <a:cs typeface="Arial"/>
              </a:rPr>
              <a:t>Allows sounds to be measured</a:t>
            </a:r>
            <a:r>
              <a:rPr lang="en-US" dirty="0">
                <a:latin typeface="Arial"/>
                <a:cs typeface="Arial"/>
              </a:rPr>
              <a:t>.</a:t>
            </a:r>
          </a:p>
        </p:txBody>
      </p:sp>
    </p:spTree>
    <p:extLst>
      <p:ext uri="{BB962C8B-B14F-4D97-AF65-F5344CB8AC3E}">
        <p14:creationId xmlns:p14="http://schemas.microsoft.com/office/powerpoint/2010/main" val="2303864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4193"/>
            <a:ext cx="8229600" cy="5503728"/>
          </a:xfrm>
        </p:spPr>
        <p:txBody>
          <a:bodyPr>
            <a:normAutofit/>
          </a:bodyPr>
          <a:lstStyle/>
          <a:p>
            <a:pPr marL="0" indent="0">
              <a:buNone/>
            </a:pPr>
            <a:r>
              <a:rPr lang="en-US" dirty="0">
                <a:latin typeface="Arial"/>
                <a:cs typeface="Arial"/>
              </a:rPr>
              <a:t>“The movement from that which is heard (and unseen) to that which is seen raises the question of its counterpart.  Does each event of the visible world offer the occasion, even ultimately from a sounding presence of mute objects, for silence to have a voice?  </a:t>
            </a:r>
            <a:r>
              <a:rPr lang="en-US" dirty="0">
                <a:solidFill>
                  <a:srgbClr val="00B050"/>
                </a:solidFill>
                <a:latin typeface="Arial"/>
                <a:cs typeface="Arial"/>
              </a:rPr>
              <a:t>Do all things, when fully experienced, also sound forth?</a:t>
            </a:r>
            <a:r>
              <a:rPr lang="en-US" dirty="0">
                <a:latin typeface="Arial"/>
                <a:cs typeface="Arial"/>
              </a:rPr>
              <a:t>” (p.27)</a:t>
            </a:r>
          </a:p>
          <a:p>
            <a:pPr marL="0" indent="0">
              <a:buNone/>
            </a:pPr>
            <a:endParaRPr lang="en-US" dirty="0">
              <a:latin typeface="Arial"/>
              <a:cs typeface="Arial"/>
            </a:endParaRPr>
          </a:p>
        </p:txBody>
      </p:sp>
    </p:spTree>
    <p:extLst>
      <p:ext uri="{BB962C8B-B14F-4D97-AF65-F5344CB8AC3E}">
        <p14:creationId xmlns:p14="http://schemas.microsoft.com/office/powerpoint/2010/main" val="399752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82380" y="1584983"/>
            <a:ext cx="6217998" cy="3403554"/>
          </a:xfrm>
        </p:spPr>
        <p:txBody>
          <a:bodyPr>
            <a:normAutofit lnSpcReduction="10000"/>
          </a:bodyPr>
          <a:lstStyle/>
          <a:p>
            <a:pPr marL="742950" indent="-742950" algn="l">
              <a:buFont typeface="+mj-lt"/>
              <a:buAutoNum type="arabicPeriod"/>
            </a:pPr>
            <a:r>
              <a:rPr lang="en-US" sz="4000" dirty="0">
                <a:latin typeface="Arial"/>
                <a:cs typeface="Arial"/>
              </a:rPr>
              <a:t>Listening</a:t>
            </a:r>
          </a:p>
          <a:p>
            <a:pPr marL="742950" indent="-742950" algn="l">
              <a:buFont typeface="+mj-lt"/>
              <a:buAutoNum type="arabicPeriod"/>
            </a:pPr>
            <a:endParaRPr lang="en-US" sz="4000" dirty="0">
              <a:latin typeface="Arial"/>
              <a:cs typeface="Arial"/>
            </a:endParaRPr>
          </a:p>
          <a:p>
            <a:pPr marL="742950" indent="-742950" algn="l">
              <a:buFont typeface="+mj-lt"/>
              <a:buAutoNum type="arabicPeriod"/>
            </a:pPr>
            <a:r>
              <a:rPr lang="en-US" sz="4000" dirty="0">
                <a:latin typeface="Arial"/>
                <a:cs typeface="Arial"/>
              </a:rPr>
              <a:t>Noise</a:t>
            </a:r>
          </a:p>
          <a:p>
            <a:pPr marL="742950" indent="-742950" algn="l">
              <a:buFont typeface="+mj-lt"/>
              <a:buAutoNum type="arabicPeriod"/>
            </a:pPr>
            <a:endParaRPr lang="en-US" sz="4000" dirty="0">
              <a:latin typeface="Arial"/>
              <a:cs typeface="Arial"/>
            </a:endParaRPr>
          </a:p>
          <a:p>
            <a:pPr marL="742950" indent="-742950" algn="l">
              <a:buFont typeface="+mj-lt"/>
              <a:buAutoNum type="arabicPeriod"/>
            </a:pPr>
            <a:r>
              <a:rPr lang="en-US" sz="4000" dirty="0">
                <a:latin typeface="Arial"/>
                <a:cs typeface="Arial"/>
              </a:rPr>
              <a:t>Voices</a:t>
            </a:r>
          </a:p>
          <a:p>
            <a:endParaRPr lang="en-US" sz="4000" b="1" dirty="0">
              <a:latin typeface="Arial"/>
              <a:cs typeface="Arial"/>
            </a:endParaRPr>
          </a:p>
        </p:txBody>
      </p:sp>
    </p:spTree>
    <p:extLst>
      <p:ext uri="{BB962C8B-B14F-4D97-AF65-F5344CB8AC3E}">
        <p14:creationId xmlns:p14="http://schemas.microsoft.com/office/powerpoint/2010/main" val="2251335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2: Audio-Vision</a:t>
            </a:r>
          </a:p>
        </p:txBody>
      </p:sp>
      <p:sp>
        <p:nvSpPr>
          <p:cNvPr id="3" name="Content Placeholder 2"/>
          <p:cNvSpPr>
            <a:spLocks noGrp="1"/>
          </p:cNvSpPr>
          <p:nvPr>
            <p:ph idx="1"/>
          </p:nvPr>
        </p:nvSpPr>
        <p:spPr>
          <a:xfrm>
            <a:off x="457200" y="2652011"/>
            <a:ext cx="8229600" cy="3555910"/>
          </a:xfrm>
        </p:spPr>
        <p:txBody>
          <a:bodyPr>
            <a:normAutofit/>
          </a:bodyPr>
          <a:lstStyle/>
          <a:p>
            <a:r>
              <a:rPr lang="en-US" dirty="0">
                <a:latin typeface="Arial"/>
                <a:cs typeface="Arial"/>
              </a:rPr>
              <a:t>3 Listening Modes: 1) causal, 2) semantic, 3) reduced</a:t>
            </a:r>
          </a:p>
          <a:p>
            <a:endParaRPr lang="en-US" dirty="0">
              <a:latin typeface="Arial"/>
              <a:cs typeface="Arial"/>
            </a:endParaRPr>
          </a:p>
          <a:p>
            <a:r>
              <a:rPr lang="en-US" dirty="0">
                <a:latin typeface="Arial"/>
                <a:cs typeface="Arial"/>
              </a:rPr>
              <a:t>Acousmatic listening</a:t>
            </a:r>
          </a:p>
          <a:p>
            <a:endParaRPr lang="en-US" dirty="0">
              <a:latin typeface="Arial"/>
              <a:cs typeface="Arial"/>
            </a:endParaRPr>
          </a:p>
          <a:p>
            <a:r>
              <a:rPr lang="en-US" dirty="0">
                <a:latin typeface="Arial"/>
                <a:cs typeface="Arial"/>
              </a:rPr>
              <a:t>How does film sound work?</a:t>
            </a:r>
          </a:p>
        </p:txBody>
      </p:sp>
    </p:spTree>
    <p:extLst>
      <p:ext uri="{BB962C8B-B14F-4D97-AF65-F5344CB8AC3E}">
        <p14:creationId xmlns:p14="http://schemas.microsoft.com/office/powerpoint/2010/main" val="2573361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2897"/>
            <a:ext cx="8229600" cy="4905024"/>
          </a:xfrm>
        </p:spPr>
        <p:txBody>
          <a:bodyPr>
            <a:normAutofit/>
          </a:bodyPr>
          <a:lstStyle/>
          <a:p>
            <a:r>
              <a:rPr lang="en-US" dirty="0">
                <a:latin typeface="Arial"/>
                <a:cs typeface="Arial"/>
              </a:rPr>
              <a:t>“… in the present cultural state of things, sound more than image has the ability to saturate and short-circuit our perceptions.</a:t>
            </a:r>
            <a:r>
              <a:rPr lang="en-US" sz="3200" dirty="0">
                <a:latin typeface="Arial"/>
                <a:cs typeface="Arial"/>
              </a:rPr>
              <a:t>	</a:t>
            </a:r>
          </a:p>
          <a:p>
            <a:pPr marL="400050" lvl="1" indent="0">
              <a:buNone/>
            </a:pPr>
            <a:r>
              <a:rPr lang="en-US" sz="3200" dirty="0">
                <a:latin typeface="Arial"/>
                <a:cs typeface="Arial"/>
              </a:rPr>
              <a:t>The consequence for film is that sound, much more than the image, can become an insidious means of affective and semantic manipulation.” (p. 53)</a:t>
            </a:r>
          </a:p>
        </p:txBody>
      </p:sp>
    </p:spTree>
    <p:extLst>
      <p:ext uri="{BB962C8B-B14F-4D97-AF65-F5344CB8AC3E}">
        <p14:creationId xmlns:p14="http://schemas.microsoft.com/office/powerpoint/2010/main" val="2984591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2897"/>
            <a:ext cx="8229600" cy="4905024"/>
          </a:xfrm>
        </p:spPr>
        <p:txBody>
          <a:bodyPr>
            <a:normAutofit/>
          </a:bodyPr>
          <a:lstStyle/>
          <a:p>
            <a:r>
              <a:rPr lang="en-US" dirty="0">
                <a:latin typeface="Arial"/>
                <a:cs typeface="Arial"/>
              </a:rPr>
              <a:t>“… in the present cultural state of things, </a:t>
            </a:r>
            <a:r>
              <a:rPr lang="en-US" dirty="0">
                <a:solidFill>
                  <a:srgbClr val="FFFF00"/>
                </a:solidFill>
                <a:latin typeface="Arial"/>
                <a:cs typeface="Arial"/>
              </a:rPr>
              <a:t>sound more than image has the ability to saturate and short-circuit our perceptions</a:t>
            </a:r>
            <a:r>
              <a:rPr lang="en-US" dirty="0">
                <a:latin typeface="Arial"/>
                <a:cs typeface="Arial"/>
              </a:rPr>
              <a:t>.</a:t>
            </a:r>
            <a:r>
              <a:rPr lang="en-US" sz="3200" dirty="0">
                <a:latin typeface="Arial"/>
                <a:cs typeface="Arial"/>
              </a:rPr>
              <a:t>	</a:t>
            </a:r>
          </a:p>
          <a:p>
            <a:pPr marL="400050" lvl="1" indent="0">
              <a:buNone/>
            </a:pPr>
            <a:r>
              <a:rPr lang="en-US" sz="3200" dirty="0">
                <a:latin typeface="Arial"/>
                <a:cs typeface="Arial"/>
              </a:rPr>
              <a:t>The consequence for film is that sound, much more than the image, can become </a:t>
            </a:r>
            <a:r>
              <a:rPr lang="en-US" sz="3200" dirty="0">
                <a:solidFill>
                  <a:srgbClr val="FFFF00"/>
                </a:solidFill>
                <a:latin typeface="Arial"/>
                <a:cs typeface="Arial"/>
              </a:rPr>
              <a:t>an insidious means of affective and semantic manipulation</a:t>
            </a:r>
            <a:r>
              <a:rPr lang="en-US" sz="3200" dirty="0">
                <a:latin typeface="Arial"/>
                <a:cs typeface="Arial"/>
              </a:rPr>
              <a:t>.” (p. 53)</a:t>
            </a:r>
          </a:p>
        </p:txBody>
      </p:sp>
    </p:spTree>
    <p:extLst>
      <p:ext uri="{BB962C8B-B14F-4D97-AF65-F5344CB8AC3E}">
        <p14:creationId xmlns:p14="http://schemas.microsoft.com/office/powerpoint/2010/main" val="69008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8170"/>
            <a:ext cx="8229600" cy="1340519"/>
          </a:xfrm>
        </p:spPr>
        <p:txBody>
          <a:bodyPr>
            <a:normAutofit fontScale="90000"/>
          </a:bodyPr>
          <a:lstStyle/>
          <a:p>
            <a:r>
              <a:rPr lang="en-US" dirty="0">
                <a:latin typeface="Arial Bold"/>
                <a:cs typeface="Arial Bold"/>
              </a:rPr>
              <a:t>Theoretical Model 3: </a:t>
            </a:r>
            <a:br>
              <a:rPr lang="en-US" dirty="0">
                <a:latin typeface="Arial Bold"/>
                <a:cs typeface="Arial Bold"/>
              </a:rPr>
            </a:br>
            <a:r>
              <a:rPr lang="en-US" dirty="0">
                <a:latin typeface="Arial Bold"/>
                <a:cs typeface="Arial Bold"/>
              </a:rPr>
              <a:t>Ontology of Vibrational Forces </a:t>
            </a:r>
          </a:p>
        </p:txBody>
      </p:sp>
    </p:spTree>
    <p:extLst>
      <p:ext uri="{BB962C8B-B14F-4D97-AF65-F5344CB8AC3E}">
        <p14:creationId xmlns:p14="http://schemas.microsoft.com/office/powerpoint/2010/main" val="1779059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5570473"/>
          </a:xfrm>
        </p:spPr>
        <p:txBody>
          <a:bodyPr>
            <a:normAutofit/>
          </a:bodyPr>
          <a:lstStyle/>
          <a:p>
            <a:pPr marL="0" indent="0">
              <a:buNone/>
            </a:pPr>
            <a:r>
              <a:rPr lang="en-US" dirty="0">
                <a:solidFill>
                  <a:srgbClr val="FFFFFF"/>
                </a:solidFill>
                <a:latin typeface="Arial"/>
                <a:cs typeface="Arial"/>
              </a:rPr>
              <a:t>Goodman’s definition: </a:t>
            </a:r>
            <a:r>
              <a:rPr lang="en-US" dirty="0">
                <a:latin typeface="Arial"/>
                <a:cs typeface="Arial"/>
              </a:rPr>
              <a:t>“An ontology of vibrational forces delves below a philosophy of sound and the physics of acoustics toward the </a:t>
            </a:r>
            <a:r>
              <a:rPr lang="en-US" dirty="0">
                <a:solidFill>
                  <a:srgbClr val="FFFFFF"/>
                </a:solidFill>
                <a:latin typeface="Arial"/>
                <a:cs typeface="Arial"/>
              </a:rPr>
              <a:t>basic process of entities affecting other entities</a:t>
            </a:r>
            <a:r>
              <a:rPr lang="en-US" dirty="0">
                <a:latin typeface="Arial"/>
                <a:cs typeface="Arial"/>
              </a:rPr>
              <a:t>.  Sound is merely a thin slice, the vibration audible to humans or animals.  Such an orientation should be differentiated from </a:t>
            </a:r>
            <a:r>
              <a:rPr lang="en-US" dirty="0">
                <a:solidFill>
                  <a:srgbClr val="FFFFFF"/>
                </a:solidFill>
                <a:latin typeface="Arial"/>
                <a:cs typeface="Arial"/>
              </a:rPr>
              <a:t>a phenomenology of sonic effects centered on the perceptions of a human subject</a:t>
            </a:r>
            <a:r>
              <a:rPr lang="en-US" dirty="0">
                <a:latin typeface="Arial"/>
                <a:cs typeface="Arial"/>
              </a:rPr>
              <a:t>, as a ready-made, interiorized human center of being and feeling.  </a:t>
            </a:r>
            <a:endParaRPr lang="en-US" dirty="0"/>
          </a:p>
        </p:txBody>
      </p:sp>
    </p:spTree>
    <p:extLst>
      <p:ext uri="{BB962C8B-B14F-4D97-AF65-F5344CB8AC3E}">
        <p14:creationId xmlns:p14="http://schemas.microsoft.com/office/powerpoint/2010/main" val="3139495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5570473"/>
          </a:xfrm>
        </p:spPr>
        <p:txBody>
          <a:bodyPr>
            <a:normAutofit/>
          </a:bodyPr>
          <a:lstStyle/>
          <a:p>
            <a:pPr marL="0" indent="0">
              <a:buNone/>
            </a:pPr>
            <a:r>
              <a:rPr lang="en-US" dirty="0">
                <a:solidFill>
                  <a:srgbClr val="FF0000"/>
                </a:solidFill>
                <a:latin typeface="Arial"/>
                <a:cs typeface="Arial"/>
              </a:rPr>
              <a:t>Goodman’s definition: </a:t>
            </a:r>
            <a:r>
              <a:rPr lang="en-US" dirty="0">
                <a:latin typeface="Arial"/>
                <a:cs typeface="Arial"/>
              </a:rPr>
              <a:t>“An ontology of vibrational forces delves below a philosophy of sound and the physics of acoustics toward the </a:t>
            </a:r>
            <a:r>
              <a:rPr lang="en-US" dirty="0">
                <a:solidFill>
                  <a:schemeClr val="accent6"/>
                </a:solidFill>
                <a:latin typeface="Arial"/>
                <a:cs typeface="Arial"/>
              </a:rPr>
              <a:t>basic process of entities affecting other entities</a:t>
            </a:r>
            <a:r>
              <a:rPr lang="en-US" dirty="0">
                <a:latin typeface="Arial"/>
                <a:cs typeface="Arial"/>
              </a:rPr>
              <a:t>.  </a:t>
            </a:r>
            <a:r>
              <a:rPr lang="en-US" dirty="0">
                <a:solidFill>
                  <a:schemeClr val="accent6"/>
                </a:solidFill>
                <a:latin typeface="Arial"/>
                <a:cs typeface="Arial"/>
              </a:rPr>
              <a:t>Sound is merely a thin slice</a:t>
            </a:r>
            <a:r>
              <a:rPr lang="en-US" dirty="0">
                <a:latin typeface="Arial"/>
                <a:cs typeface="Arial"/>
              </a:rPr>
              <a:t>, the vibration audible to humans or animals.  Such an orientation should be differentiated from a </a:t>
            </a:r>
            <a:r>
              <a:rPr lang="en-US" dirty="0">
                <a:solidFill>
                  <a:schemeClr val="accent6"/>
                </a:solidFill>
                <a:latin typeface="Arial"/>
                <a:cs typeface="Arial"/>
              </a:rPr>
              <a:t>phenomenology</a:t>
            </a:r>
            <a:r>
              <a:rPr lang="en-US" dirty="0">
                <a:latin typeface="Arial"/>
                <a:cs typeface="Arial"/>
              </a:rPr>
              <a:t> of sonic effects </a:t>
            </a:r>
            <a:r>
              <a:rPr lang="en-US" dirty="0">
                <a:solidFill>
                  <a:srgbClr val="F79646"/>
                </a:solidFill>
                <a:latin typeface="Arial"/>
                <a:cs typeface="Arial"/>
              </a:rPr>
              <a:t>centered on the perceptions of a human subject</a:t>
            </a:r>
            <a:r>
              <a:rPr lang="en-US" dirty="0">
                <a:latin typeface="Arial"/>
                <a:cs typeface="Arial"/>
              </a:rPr>
              <a:t>, as a ready-made, interiorized human center of being and feeling.  </a:t>
            </a:r>
            <a:endParaRPr lang="en-US" dirty="0"/>
          </a:p>
        </p:txBody>
      </p:sp>
    </p:spTree>
    <p:extLst>
      <p:ext uri="{BB962C8B-B14F-4D97-AF65-F5344CB8AC3E}">
        <p14:creationId xmlns:p14="http://schemas.microsoft.com/office/powerpoint/2010/main" val="3135701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4583069"/>
          </a:xfrm>
        </p:spPr>
        <p:txBody>
          <a:bodyPr>
            <a:normAutofit fontScale="92500" lnSpcReduction="10000"/>
          </a:bodyPr>
          <a:lstStyle/>
          <a:p>
            <a:pPr marL="0" indent="0">
              <a:buNone/>
            </a:pPr>
            <a:r>
              <a:rPr lang="en-US" sz="3500" dirty="0">
                <a:latin typeface="Arial"/>
                <a:cs typeface="Arial"/>
              </a:rPr>
              <a:t>While an ontology of vibrational force exceed a philosophy of sound, it can assume the temporary guise of a sonic philosophy, a sonic intervention into thought, deploying concepts the resonate strongest with sound / noise / music culture, and inserting them at weak spots in the history of Western philosophy, clinks in its character armor where its </a:t>
            </a:r>
            <a:r>
              <a:rPr lang="en-US" sz="3500" dirty="0">
                <a:solidFill>
                  <a:srgbClr val="FFFFFF"/>
                </a:solidFill>
                <a:latin typeface="Arial"/>
                <a:cs typeface="Arial"/>
              </a:rPr>
              <a:t>dualism</a:t>
            </a:r>
            <a:r>
              <a:rPr lang="en-US" sz="3500" dirty="0">
                <a:latin typeface="Arial"/>
                <a:cs typeface="Arial"/>
              </a:rPr>
              <a:t> has been bruised, its </a:t>
            </a:r>
            <a:r>
              <a:rPr lang="en-US" sz="3500" dirty="0">
                <a:solidFill>
                  <a:srgbClr val="FFFFFF"/>
                </a:solidFill>
                <a:latin typeface="Arial"/>
                <a:cs typeface="Arial"/>
              </a:rPr>
              <a:t>ocularcentrism blinded</a:t>
            </a:r>
            <a:r>
              <a:rPr lang="en-US" sz="3500" dirty="0">
                <a:latin typeface="Arial"/>
                <a:cs typeface="Arial"/>
              </a:rPr>
              <a:t>. (p. 70)</a:t>
            </a:r>
          </a:p>
          <a:p>
            <a:endParaRPr lang="en-US" dirty="0"/>
          </a:p>
        </p:txBody>
      </p:sp>
    </p:spTree>
    <p:extLst>
      <p:ext uri="{BB962C8B-B14F-4D97-AF65-F5344CB8AC3E}">
        <p14:creationId xmlns:p14="http://schemas.microsoft.com/office/powerpoint/2010/main" val="895256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369"/>
            <a:ext cx="8229600" cy="4583069"/>
          </a:xfrm>
        </p:spPr>
        <p:txBody>
          <a:bodyPr>
            <a:normAutofit fontScale="92500" lnSpcReduction="10000"/>
          </a:bodyPr>
          <a:lstStyle/>
          <a:p>
            <a:pPr marL="0" indent="0">
              <a:buNone/>
            </a:pPr>
            <a:r>
              <a:rPr lang="en-US" sz="3500" dirty="0">
                <a:latin typeface="Arial"/>
                <a:cs typeface="Arial"/>
              </a:rPr>
              <a:t>While </a:t>
            </a:r>
            <a:r>
              <a:rPr lang="en-US" sz="3500" dirty="0">
                <a:solidFill>
                  <a:srgbClr val="F79646"/>
                </a:solidFill>
                <a:latin typeface="Arial"/>
                <a:cs typeface="Arial"/>
              </a:rPr>
              <a:t>an ontology of vibrational force exceed a philosophy of sound</a:t>
            </a:r>
            <a:r>
              <a:rPr lang="en-US" sz="3500" dirty="0">
                <a:latin typeface="Arial"/>
                <a:cs typeface="Arial"/>
              </a:rPr>
              <a:t>, it can assume the temporary guise of a sonic philosophy, </a:t>
            </a:r>
            <a:r>
              <a:rPr lang="en-US" sz="3500" dirty="0">
                <a:solidFill>
                  <a:schemeClr val="accent6"/>
                </a:solidFill>
                <a:latin typeface="Arial"/>
                <a:cs typeface="Arial"/>
              </a:rPr>
              <a:t>a sonic intervention </a:t>
            </a:r>
            <a:r>
              <a:rPr lang="en-US" sz="3500" dirty="0">
                <a:latin typeface="Arial"/>
                <a:cs typeface="Arial"/>
              </a:rPr>
              <a:t>into thought, deploying concepts the resonate strongest with sound / noise / music culture, and inserting them at weak spots in the history of Western philosophy, </a:t>
            </a:r>
            <a:r>
              <a:rPr lang="en-US" sz="3500" dirty="0">
                <a:solidFill>
                  <a:schemeClr val="accent6"/>
                </a:solidFill>
                <a:latin typeface="Arial"/>
                <a:cs typeface="Arial"/>
              </a:rPr>
              <a:t>clinks in its character armor where its dualism has been bruised, its </a:t>
            </a:r>
            <a:r>
              <a:rPr lang="en-US" sz="3500" dirty="0">
                <a:solidFill>
                  <a:srgbClr val="F79646"/>
                </a:solidFill>
                <a:latin typeface="Arial"/>
                <a:cs typeface="Arial"/>
              </a:rPr>
              <a:t>ocularcentrism</a:t>
            </a:r>
            <a:r>
              <a:rPr lang="en-US" sz="3500" dirty="0">
                <a:latin typeface="Arial"/>
                <a:cs typeface="Arial"/>
              </a:rPr>
              <a:t> </a:t>
            </a:r>
            <a:r>
              <a:rPr lang="en-US" sz="3500" dirty="0">
                <a:solidFill>
                  <a:schemeClr val="accent6"/>
                </a:solidFill>
                <a:latin typeface="Arial"/>
                <a:cs typeface="Arial"/>
              </a:rPr>
              <a:t>blinded</a:t>
            </a:r>
            <a:r>
              <a:rPr lang="en-US" sz="3500" dirty="0">
                <a:latin typeface="Arial"/>
                <a:cs typeface="Arial"/>
              </a:rPr>
              <a:t>. (p. 70)</a:t>
            </a:r>
          </a:p>
          <a:p>
            <a:endParaRPr lang="en-US" dirty="0"/>
          </a:p>
        </p:txBody>
      </p:sp>
    </p:spTree>
    <p:extLst>
      <p:ext uri="{BB962C8B-B14F-4D97-AF65-F5344CB8AC3E}">
        <p14:creationId xmlns:p14="http://schemas.microsoft.com/office/powerpoint/2010/main" val="2773289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0807"/>
            <a:ext cx="8229600" cy="5942728"/>
          </a:xfrm>
        </p:spPr>
        <p:txBody>
          <a:bodyPr>
            <a:normAutofit/>
          </a:bodyPr>
          <a:lstStyle/>
          <a:p>
            <a:r>
              <a:rPr lang="en-US" dirty="0">
                <a:latin typeface="Arial"/>
                <a:cs typeface="Arial"/>
              </a:rPr>
              <a:t>What is an ontology?</a:t>
            </a:r>
          </a:p>
          <a:p>
            <a:endParaRPr lang="en-US" dirty="0">
              <a:latin typeface="Arial"/>
              <a:cs typeface="Arial"/>
            </a:endParaRPr>
          </a:p>
          <a:p>
            <a:r>
              <a:rPr lang="en-US" dirty="0">
                <a:latin typeface="Arial"/>
                <a:cs typeface="Arial"/>
              </a:rPr>
              <a:t>“Sound comes to the rescue of thought rather than the inverse, forcing it to vibrate, loosening up its organized or petrified body.” (p. 70)</a:t>
            </a:r>
          </a:p>
          <a:p>
            <a:endParaRPr lang="en-US" dirty="0">
              <a:latin typeface="Arial"/>
              <a:cs typeface="Arial"/>
            </a:endParaRPr>
          </a:p>
          <a:p>
            <a:r>
              <a:rPr lang="en-US" dirty="0">
                <a:latin typeface="Arial"/>
                <a:cs typeface="Arial"/>
              </a:rPr>
              <a:t>Goodman’s objections to: 1) linguistic imperialism, 2) reductionist materialism, 3) phenomenological anthropocentrism</a:t>
            </a:r>
          </a:p>
          <a:p>
            <a:endParaRPr lang="en-US" dirty="0">
              <a:latin typeface="Arial"/>
              <a:cs typeface="Arial"/>
            </a:endParaRPr>
          </a:p>
        </p:txBody>
      </p:sp>
    </p:spTree>
    <p:extLst>
      <p:ext uri="{BB962C8B-B14F-4D97-AF65-F5344CB8AC3E}">
        <p14:creationId xmlns:p14="http://schemas.microsoft.com/office/powerpoint/2010/main" val="4129971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4793"/>
            <a:ext cx="8229600" cy="5178741"/>
          </a:xfrm>
        </p:spPr>
        <p:txBody>
          <a:bodyPr>
            <a:normAutofit/>
          </a:bodyPr>
          <a:lstStyle/>
          <a:p>
            <a:r>
              <a:rPr lang="en-US" dirty="0">
                <a:latin typeface="Arial"/>
                <a:cs typeface="Arial"/>
              </a:rPr>
              <a:t>Vibration as a phenomenon and metaphor: “Vibrating entities are always entities out of phase with themselves.” (p. 71)</a:t>
            </a:r>
          </a:p>
          <a:p>
            <a:endParaRPr lang="en-US" dirty="0">
              <a:latin typeface="Arial"/>
              <a:cs typeface="Arial"/>
            </a:endParaRPr>
          </a:p>
          <a:p>
            <a:r>
              <a:rPr lang="en-US" dirty="0">
                <a:latin typeface="Arial"/>
                <a:cs typeface="Arial"/>
              </a:rPr>
              <a:t>A politics of frequency</a:t>
            </a:r>
          </a:p>
          <a:p>
            <a:endParaRPr lang="en-US" dirty="0">
              <a:latin typeface="Arial"/>
              <a:cs typeface="Arial"/>
            </a:endParaRPr>
          </a:p>
          <a:p>
            <a:r>
              <a:rPr lang="en-US" dirty="0">
                <a:latin typeface="Arial"/>
                <a:cs typeface="Arial"/>
              </a:rPr>
              <a:t>3 disciplinary detours: 1) philosophy, 2) physics, 3) the aesthetics of digital sound</a:t>
            </a:r>
          </a:p>
        </p:txBody>
      </p:sp>
    </p:spTree>
    <p:extLst>
      <p:ext uri="{BB962C8B-B14F-4D97-AF65-F5344CB8AC3E}">
        <p14:creationId xmlns:p14="http://schemas.microsoft.com/office/powerpoint/2010/main" val="209726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2180860"/>
            <a:ext cx="7416116" cy="2393268"/>
          </a:xfrm>
        </p:spPr>
        <p:txBody>
          <a:bodyPr>
            <a:normAutofit/>
          </a:bodyPr>
          <a:lstStyle/>
          <a:p>
            <a:pPr algn="l"/>
            <a:r>
              <a:rPr lang="en-US" dirty="0">
                <a:latin typeface="Arial"/>
                <a:cs typeface="Arial"/>
              </a:rPr>
              <a:t>“…to be listening will always, then, be to be straining toward or in approach of the self.”  (Jean Luc Nancy, quoted in Sterne, p. 19)</a:t>
            </a:r>
          </a:p>
        </p:txBody>
      </p:sp>
    </p:spTree>
    <p:extLst>
      <p:ext uri="{BB962C8B-B14F-4D97-AF65-F5344CB8AC3E}">
        <p14:creationId xmlns:p14="http://schemas.microsoft.com/office/powerpoint/2010/main" val="46554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FE5E-40CC-1B46-B039-18DBF7ADAC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121DE0-D3C7-5E45-8A11-9786F25C5EA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5918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6218" y="594303"/>
            <a:ext cx="7981736" cy="5632310"/>
          </a:xfrm>
          <a:prstGeom prst="rect">
            <a:avLst/>
          </a:prstGeom>
        </p:spPr>
        <p:txBody>
          <a:bodyPr wrap="square">
            <a:spAutoFit/>
          </a:bodyPr>
          <a:lstStyle/>
          <a:p>
            <a:r>
              <a:rPr lang="en-US" sz="2400" dirty="0">
                <a:latin typeface="Arial"/>
                <a:cs typeface="Arial"/>
              </a:rPr>
              <a:t>“The sermons of well-known preachers spill into the street from loudspeakers in cafes, the shops of tailors and butchers, the workshops of mechanics and TV repairmen; they accompany passengers in taxis, minibuses, and most forms of public transportation; they resonate from behind the walls of apartment complexes, where men and women listen alone in the privacy of their homes after returning home from the factory, while doing housework, or together with acquaintances from schools or office, invited to hear the latest sermon from a favorite preacher.  Outside most of the larger mosques, following Friday prayer, thriving tape markets are crowded with people looking for the latest sermon from one of Egypt’s well-known </a:t>
            </a:r>
            <a:r>
              <a:rPr lang="en-US" sz="2400" i="1" dirty="0">
                <a:latin typeface="Arial"/>
                <a:cs typeface="Arial"/>
              </a:rPr>
              <a:t>Khutaba’</a:t>
            </a:r>
            <a:r>
              <a:rPr lang="en-US" sz="2400" dirty="0">
                <a:latin typeface="Arial"/>
                <a:cs typeface="Arial"/>
              </a:rPr>
              <a:t> or a hard-to-find tape from one of Jordan’s prominent mosque leaders.” (p. 7)</a:t>
            </a:r>
          </a:p>
        </p:txBody>
      </p:sp>
    </p:spTree>
    <p:extLst>
      <p:ext uri="{BB962C8B-B14F-4D97-AF65-F5344CB8AC3E}">
        <p14:creationId xmlns:p14="http://schemas.microsoft.com/office/powerpoint/2010/main" val="3605147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2305673"/>
            <a:ext cx="8197273" cy="5333808"/>
          </a:xfrm>
        </p:spPr>
        <p:txBody>
          <a:bodyPr>
            <a:noAutofit/>
          </a:bodyPr>
          <a:lstStyle/>
          <a:p>
            <a:pPr marL="457200" lvl="0" indent="-457200" algn="l">
              <a:buFont typeface="Arial"/>
              <a:buChar char="•"/>
            </a:pPr>
            <a:r>
              <a:rPr lang="en-US" sz="2800" dirty="0">
                <a:latin typeface="Arial"/>
                <a:cs typeface="Arial"/>
              </a:rPr>
              <a:t>Commonly associated with the militants and radical preachers </a:t>
            </a:r>
          </a:p>
          <a:p>
            <a:pPr marL="457200" indent="-457200" algn="l">
              <a:buFont typeface="Arial"/>
              <a:buChar char="•"/>
            </a:pPr>
            <a:r>
              <a:rPr lang="en-US" sz="2800" dirty="0">
                <a:latin typeface="Arial"/>
                <a:cs typeface="Arial"/>
                <a:hlinkClick r:id="rId3"/>
              </a:rPr>
              <a:t>“Bin Laden’s Low-Tech Weapon”</a:t>
            </a:r>
            <a:endParaRPr lang="en-US" sz="2800" dirty="0">
              <a:latin typeface="Arial"/>
              <a:cs typeface="Arial"/>
            </a:endParaRPr>
          </a:p>
          <a:p>
            <a:pPr marL="457200" indent="-457200" algn="l">
              <a:buFont typeface="Arial"/>
              <a:buChar char="•"/>
            </a:pPr>
            <a:r>
              <a:rPr lang="en-US" sz="2800" dirty="0">
                <a:latin typeface="Arial"/>
                <a:cs typeface="Arial"/>
              </a:rPr>
              <a:t>A symbol of Islamic fanaticism</a:t>
            </a:r>
          </a:p>
          <a:p>
            <a:pPr marL="457200" indent="-457200" algn="l">
              <a:buFont typeface="Arial"/>
              <a:buChar char="•"/>
            </a:pPr>
            <a:r>
              <a:rPr lang="en-US" sz="2800" dirty="0">
                <a:latin typeface="Arial"/>
                <a:cs typeface="Arial"/>
              </a:rPr>
              <a:t>The “media form par excellence” of Islamic fundamentalism </a:t>
            </a:r>
          </a:p>
          <a:p>
            <a:pPr marL="457200" indent="-457200" algn="l">
              <a:buFont typeface="Arial"/>
              <a:buChar char="•"/>
            </a:pPr>
            <a:r>
              <a:rPr lang="en-US" sz="2800" dirty="0">
                <a:latin typeface="Arial"/>
                <a:cs typeface="Arial"/>
              </a:rPr>
              <a:t>The vast majority of taped sermons do not espouse a militant message</a:t>
            </a:r>
          </a:p>
        </p:txBody>
      </p:sp>
      <p:sp>
        <p:nvSpPr>
          <p:cNvPr id="2" name="TextBox 1"/>
          <p:cNvSpPr txBox="1"/>
          <p:nvPr/>
        </p:nvSpPr>
        <p:spPr>
          <a:xfrm>
            <a:off x="334819" y="411644"/>
            <a:ext cx="8428182" cy="1446550"/>
          </a:xfrm>
          <a:prstGeom prst="rect">
            <a:avLst/>
          </a:prstGeom>
          <a:noFill/>
        </p:spPr>
        <p:txBody>
          <a:bodyPr wrap="square" rtlCol="0">
            <a:spAutoFit/>
          </a:bodyPr>
          <a:lstStyle/>
          <a:p>
            <a:r>
              <a:rPr lang="en-US" sz="4400" dirty="0">
                <a:latin typeface="Arial"/>
                <a:cs typeface="Arial"/>
              </a:rPr>
              <a:t>Case Study: </a:t>
            </a:r>
          </a:p>
          <a:p>
            <a:r>
              <a:rPr lang="en-US" sz="4400" dirty="0">
                <a:latin typeface="Arial"/>
                <a:cs typeface="Arial"/>
              </a:rPr>
              <a:t>Islamic Cassette Sermons</a:t>
            </a:r>
          </a:p>
        </p:txBody>
      </p:sp>
    </p:spTree>
    <p:extLst>
      <p:ext uri="{BB962C8B-B14F-4D97-AF65-F5344CB8AC3E}">
        <p14:creationId xmlns:p14="http://schemas.microsoft.com/office/powerpoint/2010/main" val="3176687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34837"/>
            <a:ext cx="8197273" cy="5491395"/>
          </a:xfrm>
        </p:spPr>
        <p:txBody>
          <a:bodyPr>
            <a:noAutofit/>
          </a:bodyPr>
          <a:lstStyle/>
          <a:p>
            <a:pPr marL="457200" indent="-457200" algn="l">
              <a:buFont typeface="Arial"/>
              <a:buChar char="•"/>
            </a:pPr>
            <a:r>
              <a:rPr lang="en-US" sz="2800" dirty="0">
                <a:latin typeface="Arial"/>
                <a:cs typeface="Arial"/>
              </a:rPr>
              <a:t>Listening to cassette sermons is a common and valued activity for millions ordinary Muslims around the world </a:t>
            </a:r>
          </a:p>
          <a:p>
            <a:pPr marL="457200" indent="-457200" algn="l">
              <a:buFont typeface="Arial"/>
              <a:buChar char="•"/>
            </a:pPr>
            <a:r>
              <a:rPr lang="en-US" sz="2800" dirty="0">
                <a:latin typeface="Arial"/>
                <a:cs typeface="Arial"/>
              </a:rPr>
              <a:t>Political commentary – directed against the nationalist project</a:t>
            </a:r>
          </a:p>
          <a:p>
            <a:pPr marL="457200" indent="-457200" algn="l">
              <a:buFont typeface="Arial"/>
              <a:buChar char="•"/>
            </a:pPr>
            <a:r>
              <a:rPr lang="en-US" sz="2800" dirty="0">
                <a:latin typeface="Arial"/>
                <a:cs typeface="Arial"/>
              </a:rPr>
              <a:t>“…gives direction to a normative ethical project centered upon questions of social responsibility, pious comportment, and devotional practice.” (p. 57)</a:t>
            </a:r>
          </a:p>
          <a:p>
            <a:pPr marL="457200" indent="-457200" algn="l">
              <a:buFont typeface="Arial"/>
              <a:buChar char="•"/>
            </a:pPr>
            <a:endParaRPr lang="en-US" sz="2800" dirty="0">
              <a:latin typeface="Arial"/>
              <a:cs typeface="Arial"/>
            </a:endParaRPr>
          </a:p>
          <a:p>
            <a:pPr marL="914400" lvl="1" indent="-457200" algn="l">
              <a:buFont typeface="Arial"/>
              <a:buChar char="•"/>
            </a:pPr>
            <a:endParaRPr lang="en-US" sz="24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2998973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34837"/>
            <a:ext cx="8197273" cy="5491395"/>
          </a:xfrm>
        </p:spPr>
        <p:txBody>
          <a:bodyPr>
            <a:noAutofit/>
          </a:bodyPr>
          <a:lstStyle/>
          <a:p>
            <a:pPr marL="457200" indent="-457200" algn="l">
              <a:buFont typeface="Arial"/>
              <a:buChar char="•"/>
            </a:pPr>
            <a:r>
              <a:rPr lang="en-US" sz="2800" dirty="0">
                <a:latin typeface="Arial"/>
                <a:cs typeface="Arial"/>
              </a:rPr>
              <a:t>Bears the imprint of popular entertainment media</a:t>
            </a:r>
          </a:p>
          <a:p>
            <a:pPr marL="457200" lvl="0" indent="-457200" algn="l">
              <a:buFont typeface="Arial"/>
              <a:buChar char="•"/>
            </a:pPr>
            <a:r>
              <a:rPr lang="en-US" sz="2800" dirty="0">
                <a:latin typeface="Arial"/>
                <a:cs typeface="Arial"/>
              </a:rPr>
              <a:t>Three diverse strands are conjoined in these tapes: the political, the ethical, and the aesthetic. (p. 57)</a:t>
            </a:r>
          </a:p>
          <a:p>
            <a:pPr marL="457200" indent="-457200" algn="l">
              <a:buFont typeface="Arial"/>
              <a:buChar char="•"/>
            </a:pPr>
            <a:endParaRPr lang="en-US" sz="2800" dirty="0">
              <a:latin typeface="Arial"/>
              <a:cs typeface="Arial"/>
            </a:endParaRPr>
          </a:p>
          <a:p>
            <a:pPr marL="914400" lvl="1" indent="-457200" algn="l">
              <a:buFont typeface="Arial"/>
              <a:buChar char="•"/>
            </a:pPr>
            <a:endParaRPr lang="en-US" sz="24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3112326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292425"/>
            <a:ext cx="8197273" cy="5333808"/>
          </a:xfrm>
        </p:spPr>
        <p:txBody>
          <a:bodyPr>
            <a:noAutofit/>
          </a:bodyPr>
          <a:lstStyle/>
          <a:p>
            <a:pPr marL="457200" lvl="0" indent="-457200" algn="l">
              <a:buFont typeface="Arial"/>
              <a:buChar char="•"/>
            </a:pPr>
            <a:r>
              <a:rPr lang="en-US" sz="2800" dirty="0">
                <a:latin typeface="Arial"/>
                <a:cs typeface="Arial"/>
              </a:rPr>
              <a:t>The practice of listening to such taped sermons - the colonialist / orientalist / modernist ocularcentric view of Muslim oratorical practices</a:t>
            </a:r>
          </a:p>
          <a:p>
            <a:pPr algn="l"/>
            <a:endParaRPr lang="en-US" sz="2800" dirty="0">
              <a:latin typeface="Arial"/>
              <a:cs typeface="Arial"/>
            </a:endParaRPr>
          </a:p>
          <a:p>
            <a:pPr marL="457200" indent="-457200" algn="l">
              <a:buFont typeface="Arial"/>
              <a:buChar char="•"/>
            </a:pPr>
            <a:r>
              <a:rPr lang="en-US" sz="2800" dirty="0">
                <a:latin typeface="Arial"/>
                <a:cs typeface="Arial"/>
              </a:rPr>
              <a:t>Evolving rhetoric style and performance in the tapes</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The formation of an Islamic counterpublic</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Islamic soundscapes</a:t>
            </a:r>
          </a:p>
          <a:p>
            <a:pPr algn="l"/>
            <a:endParaRPr lang="en-US" sz="2800" dirty="0">
              <a:latin typeface="Arial"/>
              <a:cs typeface="Arial"/>
            </a:endParaRPr>
          </a:p>
          <a:p>
            <a:pPr algn="l"/>
            <a:endParaRPr lang="en-US" sz="2800" dirty="0">
              <a:latin typeface="Arial"/>
              <a:cs typeface="Arial"/>
            </a:endParaRPr>
          </a:p>
        </p:txBody>
      </p:sp>
      <p:sp>
        <p:nvSpPr>
          <p:cNvPr id="2" name="TextBox 1"/>
          <p:cNvSpPr txBox="1"/>
          <p:nvPr/>
        </p:nvSpPr>
        <p:spPr>
          <a:xfrm>
            <a:off x="334819" y="411644"/>
            <a:ext cx="8428182" cy="584776"/>
          </a:xfrm>
          <a:prstGeom prst="rect">
            <a:avLst/>
          </a:prstGeom>
          <a:noFill/>
        </p:spPr>
        <p:txBody>
          <a:bodyPr wrap="square" rtlCol="0">
            <a:spAutoFit/>
          </a:bodyPr>
          <a:lstStyle/>
          <a:p>
            <a:r>
              <a:rPr lang="en-US" sz="3200" b="1" dirty="0">
                <a:latin typeface="Arial"/>
                <a:cs typeface="Arial"/>
              </a:rPr>
              <a:t>Main Ideas and Research Questions:</a:t>
            </a:r>
          </a:p>
        </p:txBody>
      </p:sp>
    </p:spTree>
    <p:extLst>
      <p:ext uri="{BB962C8B-B14F-4D97-AF65-F5344CB8AC3E}">
        <p14:creationId xmlns:p14="http://schemas.microsoft.com/office/powerpoint/2010/main" val="3223349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292425"/>
            <a:ext cx="8197273" cy="5333808"/>
          </a:xfrm>
        </p:spPr>
        <p:txBody>
          <a:bodyPr>
            <a:noAutofit/>
          </a:bodyPr>
          <a:lstStyle/>
          <a:p>
            <a:pPr marL="457200" lvl="0" indent="-457200" algn="l">
              <a:buFont typeface="Arial"/>
              <a:buChar char="•"/>
            </a:pPr>
            <a:r>
              <a:rPr lang="en-US" sz="2800" dirty="0">
                <a:latin typeface="Arial"/>
                <a:cs typeface="Arial"/>
              </a:rPr>
              <a:t>Modernity and the senses</a:t>
            </a:r>
          </a:p>
          <a:p>
            <a:pPr algn="l"/>
            <a:endParaRPr lang="en-US" sz="2800" dirty="0">
              <a:latin typeface="Arial"/>
              <a:cs typeface="Arial"/>
            </a:endParaRPr>
          </a:p>
          <a:p>
            <a:pPr marL="457200" indent="-457200" algn="l">
              <a:buFont typeface="Arial"/>
              <a:buChar char="•"/>
            </a:pPr>
            <a:r>
              <a:rPr lang="en-US" sz="2800" dirty="0">
                <a:latin typeface="Arial"/>
                <a:cs typeface="Arial"/>
              </a:rPr>
              <a:t>Part of a growing body of Anthropological literature focusing on the patterning of perception and sensory experience across different cultures and historical contexts</a:t>
            </a: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2526803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2126788"/>
            <a:ext cx="8197273" cy="3741565"/>
          </a:xfrm>
        </p:spPr>
        <p:txBody>
          <a:bodyPr>
            <a:noAutofit/>
          </a:bodyPr>
          <a:lstStyle/>
          <a:p>
            <a:pPr lvl="0" algn="l"/>
            <a:r>
              <a:rPr lang="en-US" sz="2800" dirty="0">
                <a:latin typeface="Arial"/>
                <a:cs typeface="Arial"/>
              </a:rPr>
              <a:t>Compare the cassette sermon listening practices of the Egyptian Muslims to one of your own listening practices, or one that you have studied in another class.</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
        <p:nvSpPr>
          <p:cNvPr id="2" name="TextBox 1"/>
          <p:cNvSpPr txBox="1"/>
          <p:nvPr/>
        </p:nvSpPr>
        <p:spPr>
          <a:xfrm>
            <a:off x="334819" y="1027784"/>
            <a:ext cx="8428182" cy="584776"/>
          </a:xfrm>
          <a:prstGeom prst="rect">
            <a:avLst/>
          </a:prstGeom>
          <a:noFill/>
        </p:spPr>
        <p:txBody>
          <a:bodyPr wrap="square" rtlCol="0">
            <a:spAutoFit/>
          </a:bodyPr>
          <a:lstStyle/>
          <a:p>
            <a:r>
              <a:rPr lang="en-US" sz="3200" b="1" u="sng" dirty="0">
                <a:latin typeface="Arial"/>
                <a:cs typeface="Arial"/>
              </a:rPr>
              <a:t>Comparative Analysis:</a:t>
            </a:r>
          </a:p>
        </p:txBody>
      </p:sp>
    </p:spTree>
    <p:extLst>
      <p:ext uri="{BB962C8B-B14F-4D97-AF65-F5344CB8AC3E}">
        <p14:creationId xmlns:p14="http://schemas.microsoft.com/office/powerpoint/2010/main" val="351849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962974"/>
            <a:ext cx="7416116" cy="5244948"/>
          </a:xfrm>
        </p:spPr>
        <p:txBody>
          <a:bodyPr>
            <a:normAutofit/>
          </a:bodyPr>
          <a:lstStyle/>
          <a:p>
            <a:pPr algn="l"/>
            <a:r>
              <a:rPr lang="en-US" dirty="0">
                <a:latin typeface="Arial"/>
                <a:cs typeface="Arial"/>
              </a:rPr>
              <a:t>Listening explored through 3 theoretical models:</a:t>
            </a:r>
          </a:p>
          <a:p>
            <a:pPr algn="l"/>
            <a:endParaRPr lang="en-US" dirty="0">
              <a:latin typeface="Arial"/>
              <a:cs typeface="Arial"/>
            </a:endParaRPr>
          </a:p>
          <a:p>
            <a:pPr marL="514350" indent="-514350" algn="l">
              <a:buFont typeface="+mj-lt"/>
              <a:buAutoNum type="arabicPeriod"/>
            </a:pPr>
            <a:r>
              <a:rPr lang="en-US" dirty="0">
                <a:latin typeface="Arial"/>
                <a:cs typeface="Arial"/>
              </a:rPr>
              <a:t>Phenomenology (Ihde)</a:t>
            </a:r>
          </a:p>
          <a:p>
            <a:pPr marL="514350" indent="-514350" algn="l">
              <a:buFont typeface="+mj-lt"/>
              <a:buAutoNum type="arabicPeriod"/>
            </a:pPr>
            <a:endParaRPr lang="en-US" dirty="0">
              <a:latin typeface="Arial"/>
              <a:cs typeface="Arial"/>
            </a:endParaRPr>
          </a:p>
          <a:p>
            <a:pPr marL="514350" indent="-514350" algn="l">
              <a:buFont typeface="+mj-lt"/>
              <a:buAutoNum type="arabicPeriod"/>
            </a:pPr>
            <a:r>
              <a:rPr lang="en-US" dirty="0">
                <a:latin typeface="Arial"/>
                <a:cs typeface="Arial"/>
              </a:rPr>
              <a:t>Audio-Vision (Chion)</a:t>
            </a:r>
          </a:p>
          <a:p>
            <a:pPr marL="514350" indent="-514350" algn="l">
              <a:buFont typeface="+mj-lt"/>
              <a:buAutoNum type="arabicPeriod"/>
            </a:pPr>
            <a:endParaRPr lang="en-US" dirty="0">
              <a:latin typeface="Arial"/>
              <a:cs typeface="Arial"/>
            </a:endParaRPr>
          </a:p>
          <a:p>
            <a:pPr marL="514350" indent="-514350" algn="l">
              <a:buFont typeface="+mj-lt"/>
              <a:buAutoNum type="arabicPeriod"/>
            </a:pPr>
            <a:r>
              <a:rPr lang="en-US" dirty="0">
                <a:latin typeface="Arial"/>
                <a:cs typeface="Arial"/>
              </a:rPr>
              <a:t>Ontology of Vibrational Forces (Goodman)</a:t>
            </a: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247639"/>
            <a:ext cx="7416116" cy="4577075"/>
          </a:xfrm>
        </p:spPr>
        <p:txBody>
          <a:bodyPr>
            <a:normAutofit/>
          </a:bodyPr>
          <a:lstStyle/>
          <a:p>
            <a:pPr algn="l"/>
            <a:r>
              <a:rPr lang="en-US" dirty="0">
                <a:latin typeface="Arial"/>
                <a:cs typeface="Arial"/>
              </a:rPr>
              <a:t>And a case study:</a:t>
            </a:r>
          </a:p>
          <a:p>
            <a:pPr algn="l"/>
            <a:endParaRPr lang="en-US" dirty="0">
              <a:latin typeface="Arial"/>
              <a:cs typeface="Arial"/>
            </a:endParaRPr>
          </a:p>
          <a:p>
            <a:pPr marL="514350" indent="-514350" algn="l">
              <a:buFont typeface="+mj-lt"/>
              <a:buAutoNum type="arabicPeriod"/>
            </a:pPr>
            <a:r>
              <a:rPr lang="en-US" dirty="0">
                <a:latin typeface="Arial"/>
                <a:cs typeface="Arial"/>
              </a:rPr>
              <a:t>Cassette sermons in Egypt (Hirschkind)</a:t>
            </a:r>
          </a:p>
          <a:p>
            <a:pPr marL="514350" indent="-514350" algn="l">
              <a:buFont typeface="+mj-lt"/>
              <a:buAutoNum type="arabicPeriod"/>
            </a:pPr>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791005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More than intense and concentrated attention to sound and listening</a:t>
            </a:r>
          </a:p>
        </p:txBody>
      </p:sp>
    </p:spTree>
    <p:extLst>
      <p:ext uri="{BB962C8B-B14F-4D97-AF65-F5344CB8AC3E}">
        <p14:creationId xmlns:p14="http://schemas.microsoft.com/office/powerpoint/2010/main" val="31077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Awareness in the process of the pervasiveness of </a:t>
            </a:r>
            <a:r>
              <a:rPr lang="en-US" dirty="0">
                <a:solidFill>
                  <a:srgbClr val="00B050"/>
                </a:solidFill>
                <a:latin typeface="Arial"/>
                <a:cs typeface="Arial"/>
              </a:rPr>
              <a:t>certain beliefs </a:t>
            </a:r>
            <a:r>
              <a:rPr lang="en-US" dirty="0">
                <a:latin typeface="Arial"/>
                <a:cs typeface="Arial"/>
              </a:rPr>
              <a:t>that </a:t>
            </a:r>
            <a:r>
              <a:rPr lang="en-US" dirty="0">
                <a:solidFill>
                  <a:srgbClr val="00B050"/>
                </a:solidFill>
                <a:latin typeface="Arial"/>
                <a:cs typeface="Arial"/>
              </a:rPr>
              <a:t>intrude into attempts to listen “to the things themselves”</a:t>
            </a:r>
            <a:r>
              <a:rPr lang="en-US" dirty="0">
                <a:latin typeface="Arial"/>
                <a:cs typeface="Arial"/>
              </a:rPr>
              <a:t>.</a:t>
            </a:r>
          </a:p>
        </p:txBody>
      </p:sp>
    </p:spTree>
    <p:extLst>
      <p:ext uri="{BB962C8B-B14F-4D97-AF65-F5344CB8AC3E}">
        <p14:creationId xmlns:p14="http://schemas.microsoft.com/office/powerpoint/2010/main" val="111647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4842"/>
            <a:ext cx="8229600" cy="1143000"/>
          </a:xfrm>
        </p:spPr>
        <p:txBody>
          <a:bodyPr>
            <a:normAutofit fontScale="90000"/>
          </a:bodyPr>
          <a:lstStyle/>
          <a:p>
            <a:r>
              <a:rPr lang="en-US" dirty="0">
                <a:latin typeface="Arial Bold"/>
                <a:cs typeface="Arial Bold"/>
              </a:rPr>
              <a:t>Theoretical Model 1: Phenomenology</a:t>
            </a:r>
          </a:p>
        </p:txBody>
      </p:sp>
      <p:sp>
        <p:nvSpPr>
          <p:cNvPr id="3" name="Content Placeholder 2"/>
          <p:cNvSpPr>
            <a:spLocks noGrp="1"/>
          </p:cNvSpPr>
          <p:nvPr>
            <p:ph idx="1"/>
          </p:nvPr>
        </p:nvSpPr>
        <p:spPr>
          <a:xfrm>
            <a:off x="457200" y="2652010"/>
            <a:ext cx="8229600" cy="4205989"/>
          </a:xfrm>
        </p:spPr>
        <p:txBody>
          <a:bodyPr>
            <a:normAutofit/>
          </a:bodyPr>
          <a:lstStyle/>
          <a:p>
            <a:pPr marL="0" indent="0">
              <a:buNone/>
            </a:pPr>
            <a:r>
              <a:rPr lang="en-US" dirty="0">
                <a:latin typeface="Arial"/>
                <a:cs typeface="Arial"/>
              </a:rPr>
              <a:t>Ihde asks: what is it to listen phenomenologically?</a:t>
            </a:r>
          </a:p>
          <a:p>
            <a:endParaRPr lang="en-US" dirty="0">
              <a:latin typeface="Arial"/>
              <a:cs typeface="Arial"/>
            </a:endParaRPr>
          </a:p>
          <a:p>
            <a:r>
              <a:rPr lang="en-US" dirty="0">
                <a:latin typeface="Arial"/>
                <a:cs typeface="Arial"/>
              </a:rPr>
              <a:t>The gradual deconstruction of those beliefs.</a:t>
            </a:r>
          </a:p>
        </p:txBody>
      </p:sp>
    </p:spTree>
    <p:extLst>
      <p:ext uri="{BB962C8B-B14F-4D97-AF65-F5344CB8AC3E}">
        <p14:creationId xmlns:p14="http://schemas.microsoft.com/office/powerpoint/2010/main" val="434301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3195</TotalTime>
  <Words>1621</Words>
  <Application>Microsoft Macintosh PowerPoint</Application>
  <PresentationFormat>On-screen Show (4:3)</PresentationFormat>
  <Paragraphs>121</Paragraphs>
  <Slides>37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Arial Bold</vt:lpstr>
      <vt:lpstr>Calibri</vt:lpstr>
      <vt:lpstr>Office Theme</vt:lpstr>
      <vt:lpstr>INTRODUCTION TO SOUND STUDIES</vt:lpstr>
      <vt:lpstr>PowerPoint Presentation</vt:lpstr>
      <vt:lpstr>PowerPoint Presentation</vt:lpstr>
      <vt:lpstr>PowerPoint Presentation</vt:lpstr>
      <vt:lpstr>PowerPoint Presentation</vt:lpstr>
      <vt:lpstr>Theoretical Model 1: Phenomenology</vt:lpstr>
      <vt:lpstr>Theoretical Model 1: Phenomenology</vt:lpstr>
      <vt:lpstr>Theoretical Model 1: Phenomenology</vt:lpstr>
      <vt:lpstr>Theoretical Model 1: Phenomenology</vt:lpstr>
      <vt:lpstr>PowerPoint Presentation</vt:lpstr>
      <vt:lpstr>PowerPoint Presentation</vt:lpstr>
      <vt:lpstr>PowerPoint Presentation</vt:lpstr>
      <vt:lpstr>PowerPoint Presentation</vt:lpstr>
      <vt:lpstr>Theoretical Model 1: Phenomenology</vt:lpstr>
      <vt:lpstr>Theoretical Model 1: Phenomenology</vt:lpstr>
      <vt:lpstr>Theoretical Model 1: Phenomenology</vt:lpstr>
      <vt:lpstr>PowerPoint Presentation</vt:lpstr>
      <vt:lpstr>PowerPoint Presentation</vt:lpstr>
      <vt:lpstr>PowerPoint Presentation</vt:lpstr>
      <vt:lpstr>Theoretical Model 2: Audio-Vision</vt:lpstr>
      <vt:lpstr>PowerPoint Presentation</vt:lpstr>
      <vt:lpstr>PowerPoint Presentation</vt:lpstr>
      <vt:lpstr>Theoretical Model 3:  Ontology of Vibrational Forces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92</cp:revision>
  <dcterms:created xsi:type="dcterms:W3CDTF">2010-12-29T21:54:42Z</dcterms:created>
  <dcterms:modified xsi:type="dcterms:W3CDTF">2024-09-04T22:51:34Z</dcterms:modified>
</cp:coreProperties>
</file>