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56" r:id="rId2"/>
    <p:sldId id="356" r:id="rId3"/>
    <p:sldId id="379" r:id="rId4"/>
    <p:sldId id="380" r:id="rId5"/>
    <p:sldId id="381" r:id="rId6"/>
    <p:sldId id="382" r:id="rId7"/>
    <p:sldId id="383" r:id="rId8"/>
    <p:sldId id="384" r:id="rId9"/>
    <p:sldId id="385" r:id="rId10"/>
    <p:sldId id="386" r:id="rId11"/>
    <p:sldId id="387" r:id="rId12"/>
    <p:sldId id="388" r:id="rId13"/>
    <p:sldId id="272" r:id="rId14"/>
    <p:sldId id="333" r:id="rId15"/>
    <p:sldId id="257" r:id="rId16"/>
    <p:sldId id="389" r:id="rId17"/>
    <p:sldId id="399" r:id="rId18"/>
    <p:sldId id="401" r:id="rId19"/>
    <p:sldId id="404" r:id="rId20"/>
    <p:sldId id="405" r:id="rId21"/>
    <p:sldId id="400" r:id="rId22"/>
    <p:sldId id="402" r:id="rId23"/>
    <p:sldId id="406" r:id="rId24"/>
    <p:sldId id="390" r:id="rId25"/>
    <p:sldId id="391" r:id="rId26"/>
    <p:sldId id="392" r:id="rId27"/>
    <p:sldId id="308" r:id="rId28"/>
    <p:sldId id="403" r:id="rId29"/>
    <p:sldId id="393" r:id="rId30"/>
    <p:sldId id="395" r:id="rId31"/>
    <p:sldId id="394" r:id="rId32"/>
    <p:sldId id="396" r:id="rId33"/>
    <p:sldId id="398" r:id="rId34"/>
    <p:sldId id="397"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4694" autoAdjust="0"/>
  </p:normalViewPr>
  <p:slideViewPr>
    <p:cSldViewPr snapToGrid="0" snapToObjects="1">
      <p:cViewPr varScale="1">
        <p:scale>
          <a:sx n="121" d="100"/>
          <a:sy n="121" d="100"/>
        </p:scale>
        <p:origin x="1896" y="176"/>
      </p:cViewPr>
      <p:guideLst>
        <p:guide orient="horz" pos="2160"/>
        <p:guide pos="2880"/>
      </p:guideLst>
    </p:cSldViewPr>
  </p:slideViewPr>
  <p:outlineViewPr>
    <p:cViewPr>
      <p:scale>
        <a:sx n="33" d="100"/>
        <a:sy n="33" d="100"/>
      </p:scale>
      <p:origin x="0" y="319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601BBD-767F-9340-9242-07A6D1415252}" type="datetimeFigureOut">
              <a:rPr lang="en-US" smtClean="0"/>
              <a:t>9/12/24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446C31-B08F-5E49-AC29-C5BC85950A2B}" type="slidenum">
              <a:rPr lang="en-US" smtClean="0"/>
              <a:t>‹#›</a:t>
            </a:fld>
            <a:endParaRPr lang="en-US"/>
          </a:p>
        </p:txBody>
      </p:sp>
    </p:spTree>
    <p:extLst>
      <p:ext uri="{BB962C8B-B14F-4D97-AF65-F5344CB8AC3E}">
        <p14:creationId xmlns:p14="http://schemas.microsoft.com/office/powerpoint/2010/main" val="40641047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602E06-6383-CD41-A89C-C18DB2948F67}" type="datetimeFigureOut">
              <a:rPr lang="en-US" smtClean="0"/>
              <a:pPr/>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602E06-6383-CD41-A89C-C18DB2948F67}" type="datetimeFigureOut">
              <a:rPr lang="en-US" smtClean="0"/>
              <a:pPr/>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602E06-6383-CD41-A89C-C18DB2948F67}" type="datetimeFigureOut">
              <a:rPr lang="en-US" smtClean="0"/>
              <a:pPr/>
              <a:t>9/12/24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602E06-6383-CD41-A89C-C18DB2948F67}" type="datetimeFigureOut">
              <a:rPr lang="en-US" smtClean="0"/>
              <a:pPr/>
              <a:t>9/12/24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602E06-6383-CD41-A89C-C18DB2948F67}" type="datetimeFigureOut">
              <a:rPr lang="en-US" smtClean="0"/>
              <a:pPr/>
              <a:t>9/12/24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2E06-6383-CD41-A89C-C18DB2948F67}" type="datetimeFigureOut">
              <a:rPr lang="en-US" smtClean="0"/>
              <a:pPr/>
              <a:t>9/12/24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9/12/24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9/12/24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2E06-6383-CD41-A89C-C18DB2948F67}" type="datetimeFigureOut">
              <a:rPr lang="en-US" smtClean="0"/>
              <a:pPr/>
              <a:t>9/12/24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AD372-DC91-424A-9BC0-BEF46D0A27C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5631" y="2164016"/>
            <a:ext cx="7285663" cy="2388846"/>
          </a:xfrm>
        </p:spPr>
        <p:txBody>
          <a:bodyPr>
            <a:normAutofit/>
          </a:bodyPr>
          <a:lstStyle/>
          <a:p>
            <a:pPr marL="857250" indent="-857250">
              <a:buAutoNum type="romanUcPeriod"/>
            </a:pPr>
            <a:r>
              <a:rPr lang="en-US" sz="4400" b="1" dirty="0">
                <a:latin typeface="Arial"/>
                <a:cs typeface="Arial"/>
              </a:rPr>
              <a:t>Sound Theories</a:t>
            </a:r>
          </a:p>
          <a:p>
            <a:pPr marL="857250" indent="-857250">
              <a:buAutoNum type="romanUcPeriod"/>
            </a:pPr>
            <a:endParaRPr lang="en-US" sz="4400" b="1" dirty="0">
              <a:latin typeface="Arial"/>
              <a:cs typeface="Arial"/>
            </a:endParaRPr>
          </a:p>
          <a:p>
            <a:r>
              <a:rPr lang="en-US" sz="4400" b="1" dirty="0">
                <a:latin typeface="Arial"/>
                <a:cs typeface="Arial"/>
              </a:rPr>
              <a:t>3. Voices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lvl="0" indent="0" algn="ctr">
              <a:buNone/>
            </a:pPr>
            <a:r>
              <a:rPr lang="en-US" dirty="0">
                <a:latin typeface="Arial"/>
                <a:cs typeface="Arial"/>
              </a:rPr>
              <a:t>Consciousness</a:t>
            </a:r>
          </a:p>
          <a:p>
            <a:pPr marL="0" lvl="0" indent="0" algn="ctr">
              <a:buNone/>
            </a:pPr>
            <a:r>
              <a:rPr lang="en-US" dirty="0">
                <a:latin typeface="Arial"/>
                <a:cs typeface="Arial"/>
              </a:rPr>
              <a:t>Language </a:t>
            </a:r>
          </a:p>
          <a:p>
            <a:pPr marL="0" lvl="0" indent="0" algn="ctr">
              <a:buNone/>
            </a:pPr>
            <a:r>
              <a:rPr lang="en-US" dirty="0">
                <a:latin typeface="Arial"/>
                <a:cs typeface="Arial"/>
              </a:rPr>
              <a:t>Speech</a:t>
            </a:r>
          </a:p>
          <a:p>
            <a:pPr marL="0" lvl="0" indent="0" algn="ctr">
              <a:buNone/>
            </a:pPr>
            <a:r>
              <a:rPr lang="en-US" dirty="0">
                <a:latin typeface="Arial"/>
                <a:cs typeface="Arial"/>
              </a:rPr>
              <a:t>Power</a:t>
            </a:r>
          </a:p>
          <a:p>
            <a:pPr marL="0" lvl="0" indent="0" algn="ctr">
              <a:buNone/>
            </a:pPr>
            <a:r>
              <a:rPr lang="en-US" dirty="0">
                <a:latin typeface="Arial"/>
                <a:cs typeface="Arial"/>
              </a:rPr>
              <a:t>Presence</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1918438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lvl="0" indent="0" algn="ctr">
              <a:buNone/>
            </a:pPr>
            <a:r>
              <a:rPr lang="en-US" dirty="0">
                <a:latin typeface="Arial"/>
                <a:cs typeface="Arial"/>
              </a:rPr>
              <a:t>Consciousness</a:t>
            </a:r>
          </a:p>
          <a:p>
            <a:pPr marL="0" lvl="0" indent="0" algn="ctr">
              <a:buNone/>
            </a:pPr>
            <a:r>
              <a:rPr lang="en-US" dirty="0">
                <a:latin typeface="Arial"/>
                <a:cs typeface="Arial"/>
              </a:rPr>
              <a:t>Language </a:t>
            </a:r>
          </a:p>
          <a:p>
            <a:pPr marL="0" lvl="0" indent="0" algn="ctr">
              <a:buNone/>
            </a:pPr>
            <a:r>
              <a:rPr lang="en-US" dirty="0">
                <a:latin typeface="Arial"/>
                <a:cs typeface="Arial"/>
              </a:rPr>
              <a:t>Speech</a:t>
            </a:r>
          </a:p>
          <a:p>
            <a:pPr marL="0" lvl="0" indent="0" algn="ctr">
              <a:buNone/>
            </a:pPr>
            <a:r>
              <a:rPr lang="en-US" dirty="0">
                <a:latin typeface="Arial"/>
                <a:cs typeface="Arial"/>
              </a:rPr>
              <a:t>Power</a:t>
            </a:r>
          </a:p>
          <a:p>
            <a:pPr marL="0" lvl="0" indent="0" algn="ctr">
              <a:buNone/>
            </a:pPr>
            <a:r>
              <a:rPr lang="en-US" dirty="0">
                <a:latin typeface="Arial"/>
                <a:cs typeface="Arial"/>
              </a:rPr>
              <a:t>Presence</a:t>
            </a:r>
          </a:p>
          <a:p>
            <a:pPr marL="0" lvl="0" indent="0" algn="ctr">
              <a:buNone/>
            </a:pPr>
            <a:r>
              <a:rPr lang="en-US" dirty="0">
                <a:latin typeface="Arial"/>
                <a:cs typeface="Arial"/>
              </a:rPr>
              <a:t>Unique</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4095779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lvl="0" indent="0" algn="ctr">
              <a:buNone/>
            </a:pPr>
            <a:r>
              <a:rPr lang="en-US" dirty="0">
                <a:latin typeface="Arial"/>
                <a:cs typeface="Arial"/>
              </a:rPr>
              <a:t>Consciousness</a:t>
            </a:r>
          </a:p>
          <a:p>
            <a:pPr marL="0" lvl="0" indent="0" algn="ctr">
              <a:buNone/>
            </a:pPr>
            <a:r>
              <a:rPr lang="en-US" dirty="0">
                <a:latin typeface="Arial"/>
                <a:cs typeface="Arial"/>
              </a:rPr>
              <a:t>Language </a:t>
            </a:r>
          </a:p>
          <a:p>
            <a:pPr marL="0" lvl="0" indent="0" algn="ctr">
              <a:buNone/>
            </a:pPr>
            <a:r>
              <a:rPr lang="en-US" dirty="0">
                <a:latin typeface="Arial"/>
                <a:cs typeface="Arial"/>
              </a:rPr>
              <a:t>Speech</a:t>
            </a:r>
          </a:p>
          <a:p>
            <a:pPr marL="0" lvl="0" indent="0" algn="ctr">
              <a:buNone/>
            </a:pPr>
            <a:r>
              <a:rPr lang="en-US" dirty="0">
                <a:latin typeface="Arial"/>
                <a:cs typeface="Arial"/>
              </a:rPr>
              <a:t>Power</a:t>
            </a:r>
          </a:p>
          <a:p>
            <a:pPr marL="0" lvl="0" indent="0" algn="ctr">
              <a:buNone/>
            </a:pPr>
            <a:r>
              <a:rPr lang="en-US" dirty="0">
                <a:latin typeface="Arial"/>
                <a:cs typeface="Arial"/>
              </a:rPr>
              <a:t>Presence</a:t>
            </a:r>
          </a:p>
          <a:p>
            <a:pPr marL="0" lvl="0" indent="0" algn="ctr">
              <a:buNone/>
            </a:pPr>
            <a:r>
              <a:rPr lang="en-US" dirty="0">
                <a:latin typeface="Arial"/>
                <a:cs typeface="Arial"/>
              </a:rPr>
              <a:t>Unique</a:t>
            </a:r>
          </a:p>
          <a:p>
            <a:pPr marL="0" lvl="0" indent="0" algn="ctr">
              <a:buNone/>
            </a:pPr>
            <a:r>
              <a:rPr lang="en-US" dirty="0">
                <a:latin typeface="Arial"/>
                <a:cs typeface="Arial"/>
              </a:rPr>
              <a:t>Plural</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2696268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1468685"/>
            <a:ext cx="7416116" cy="3880611"/>
          </a:xfrm>
        </p:spPr>
        <p:txBody>
          <a:bodyPr>
            <a:normAutofit/>
          </a:bodyPr>
          <a:lstStyle/>
          <a:p>
            <a:pPr algn="l"/>
            <a:r>
              <a:rPr lang="en-US" dirty="0">
                <a:latin typeface="Arial"/>
                <a:cs typeface="Arial"/>
              </a:rPr>
              <a:t>2 Theories of The Voice:</a:t>
            </a:r>
          </a:p>
          <a:p>
            <a:pPr algn="l"/>
            <a:endParaRPr lang="en-US" dirty="0">
              <a:latin typeface="Arial"/>
              <a:cs typeface="Arial"/>
            </a:endParaRPr>
          </a:p>
          <a:p>
            <a:pPr marL="514350" indent="-514350" algn="l">
              <a:buFont typeface="+mj-lt"/>
              <a:buAutoNum type="arabicPeriod"/>
            </a:pPr>
            <a:r>
              <a:rPr lang="en-US" dirty="0">
                <a:latin typeface="Arial"/>
                <a:cs typeface="Arial"/>
              </a:rPr>
              <a:t>Presence / difference (Derrida)</a:t>
            </a:r>
          </a:p>
          <a:p>
            <a:pPr marL="514350" indent="-514350" algn="l">
              <a:buFont typeface="+mj-lt"/>
              <a:buAutoNum type="arabicPeriod"/>
            </a:pPr>
            <a:endParaRPr lang="en-US" dirty="0">
              <a:latin typeface="Arial"/>
              <a:cs typeface="Arial"/>
            </a:endParaRPr>
          </a:p>
          <a:p>
            <a:pPr marL="514350" indent="-514350" algn="l">
              <a:buFont typeface="+mj-lt"/>
              <a:buAutoNum type="arabicPeriod"/>
            </a:pPr>
            <a:r>
              <a:rPr lang="en-US" dirty="0">
                <a:latin typeface="Arial"/>
                <a:cs typeface="Arial"/>
              </a:rPr>
              <a:t>The grain of the voice (Barthes)</a:t>
            </a:r>
          </a:p>
          <a:p>
            <a:pPr marL="514350" indent="-514350" algn="l">
              <a:buFont typeface="+mj-lt"/>
              <a:buAutoNum type="arabicPeriod"/>
            </a:pPr>
            <a:endParaRPr lang="en-US"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2110499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4753" y="2754164"/>
            <a:ext cx="7297429" cy="2707938"/>
          </a:xfrm>
        </p:spPr>
        <p:txBody>
          <a:bodyPr>
            <a:noAutofit/>
          </a:bodyPr>
          <a:lstStyle/>
          <a:p>
            <a:r>
              <a:rPr lang="en-US" dirty="0">
                <a:latin typeface="Arial"/>
                <a:cs typeface="Arial"/>
              </a:rPr>
              <a:t>Music, singing (</a:t>
            </a:r>
            <a:r>
              <a:rPr lang="en-US" dirty="0" err="1">
                <a:latin typeface="Arial"/>
                <a:cs typeface="Arial"/>
              </a:rPr>
              <a:t>Weheliye</a:t>
            </a:r>
            <a:r>
              <a:rPr lang="en-US" dirty="0">
                <a:latin typeface="Arial"/>
                <a:cs typeface="Arial"/>
              </a:rPr>
              <a:t>)</a:t>
            </a:r>
          </a:p>
          <a:p>
            <a:r>
              <a:rPr lang="en-US" dirty="0">
                <a:latin typeface="Arial"/>
                <a:cs typeface="Arial"/>
              </a:rPr>
              <a:t>Philosophy (</a:t>
            </a:r>
            <a:r>
              <a:rPr lang="en-US" dirty="0" err="1">
                <a:latin typeface="Arial"/>
                <a:cs typeface="Arial"/>
              </a:rPr>
              <a:t>Cavarero</a:t>
            </a:r>
            <a:r>
              <a:rPr lang="en-US" dirty="0">
                <a:latin typeface="Arial"/>
                <a:cs typeface="Arial"/>
              </a:rPr>
              <a:t>, also Derrida)</a:t>
            </a:r>
          </a:p>
          <a:p>
            <a:r>
              <a:rPr lang="en-US" dirty="0">
                <a:latin typeface="Arial"/>
                <a:cs typeface="Arial"/>
              </a:rPr>
              <a:t>Media and emotion (Smith)</a:t>
            </a:r>
          </a:p>
          <a:p>
            <a:r>
              <a:rPr lang="en-US" dirty="0">
                <a:latin typeface="Arial"/>
                <a:cs typeface="Arial"/>
              </a:rPr>
              <a:t>Language (</a:t>
            </a:r>
            <a:r>
              <a:rPr lang="en-US" dirty="0" err="1">
                <a:latin typeface="Arial"/>
                <a:cs typeface="Arial"/>
              </a:rPr>
              <a:t>Dolar</a:t>
            </a:r>
            <a:r>
              <a:rPr lang="en-US" dirty="0">
                <a:latin typeface="Arial"/>
                <a:cs typeface="Arial"/>
              </a:rPr>
              <a:t>)</a:t>
            </a:r>
          </a:p>
          <a:p>
            <a:endParaRPr lang="en-US" dirty="0"/>
          </a:p>
        </p:txBody>
      </p:sp>
      <p:sp>
        <p:nvSpPr>
          <p:cNvPr id="2" name="Rectangle 1"/>
          <p:cNvSpPr/>
          <p:nvPr/>
        </p:nvSpPr>
        <p:spPr>
          <a:xfrm>
            <a:off x="625779" y="1539607"/>
            <a:ext cx="4937324" cy="769441"/>
          </a:xfrm>
          <a:prstGeom prst="rect">
            <a:avLst/>
          </a:prstGeom>
        </p:spPr>
        <p:txBody>
          <a:bodyPr wrap="square">
            <a:spAutoFit/>
          </a:bodyPr>
          <a:lstStyle/>
          <a:p>
            <a:r>
              <a:rPr lang="en-US" sz="4400" dirty="0">
                <a:latin typeface="Arial"/>
                <a:cs typeface="Arial"/>
              </a:rPr>
              <a:t>Voice in:</a:t>
            </a:r>
          </a:p>
        </p:txBody>
      </p:sp>
    </p:spTree>
    <p:extLst>
      <p:ext uri="{BB962C8B-B14F-4D97-AF65-F5344CB8AC3E}">
        <p14:creationId xmlns:p14="http://schemas.microsoft.com/office/powerpoint/2010/main" val="423064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950" y="329349"/>
            <a:ext cx="8229600" cy="1689148"/>
          </a:xfrm>
        </p:spPr>
        <p:txBody>
          <a:bodyPr>
            <a:normAutofit/>
          </a:bodyPr>
          <a:lstStyle/>
          <a:p>
            <a:pPr algn="l"/>
            <a:r>
              <a:rPr lang="en-US" sz="3200" dirty="0">
                <a:latin typeface="Arial Bold"/>
                <a:cs typeface="Arial Bold"/>
              </a:rPr>
              <a:t>1. Voice: Presence / Difference</a:t>
            </a:r>
            <a:br>
              <a:rPr lang="en-US" sz="3200" dirty="0">
                <a:latin typeface="Arial Bold"/>
                <a:cs typeface="Arial Bold"/>
              </a:rPr>
            </a:br>
            <a:r>
              <a:rPr lang="en-US" sz="3200" dirty="0">
                <a:latin typeface="Arial Bold"/>
                <a:cs typeface="Arial Bold"/>
              </a:rPr>
              <a:t>(Jacques Derrida)</a:t>
            </a:r>
          </a:p>
        </p:txBody>
      </p:sp>
      <p:sp>
        <p:nvSpPr>
          <p:cNvPr id="3" name="Content Placeholder 2"/>
          <p:cNvSpPr>
            <a:spLocks noGrp="1"/>
          </p:cNvSpPr>
          <p:nvPr>
            <p:ph idx="1"/>
          </p:nvPr>
        </p:nvSpPr>
        <p:spPr>
          <a:xfrm>
            <a:off x="457200" y="2370989"/>
            <a:ext cx="8229600" cy="3899826"/>
          </a:xfrm>
        </p:spPr>
        <p:txBody>
          <a:bodyPr>
            <a:normAutofit/>
          </a:bodyPr>
          <a:lstStyle/>
          <a:p>
            <a:r>
              <a:rPr lang="en-US" dirty="0">
                <a:latin typeface="Arial"/>
                <a:cs typeface="Arial"/>
              </a:rPr>
              <a:t>Derrida is thinking about voice in relationship to Phenomenology (Husserl, also </a:t>
            </a:r>
            <a:r>
              <a:rPr lang="en-US" dirty="0" err="1">
                <a:latin typeface="Arial"/>
                <a:cs typeface="Arial"/>
              </a:rPr>
              <a:t>Ihde</a:t>
            </a:r>
            <a:r>
              <a:rPr lang="en-US" dirty="0">
                <a:latin typeface="Arial"/>
                <a:cs typeface="Arial"/>
              </a:rPr>
              <a:t>)</a:t>
            </a:r>
          </a:p>
          <a:p>
            <a:endParaRPr lang="en-US" dirty="0">
              <a:latin typeface="Arial"/>
              <a:cs typeface="Arial"/>
            </a:endParaRPr>
          </a:p>
          <a:p>
            <a:r>
              <a:rPr lang="en-US" dirty="0">
                <a:solidFill>
                  <a:srgbClr val="FFC000"/>
                </a:solidFill>
                <a:latin typeface="Arial"/>
                <a:cs typeface="Arial"/>
              </a:rPr>
              <a:t>Auto-affection</a:t>
            </a:r>
            <a:r>
              <a:rPr lang="en-US" dirty="0">
                <a:latin typeface="Arial"/>
                <a:cs typeface="Arial"/>
              </a:rPr>
              <a:t>: the operation of “hearing oneself speak” is unique: universal and internal (p. 497)</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3568"/>
            <a:ext cx="8229600" cy="6139001"/>
          </a:xfrm>
        </p:spPr>
        <p:txBody>
          <a:bodyPr>
            <a:normAutofit/>
          </a:bodyPr>
          <a:lstStyle/>
          <a:p>
            <a:r>
              <a:rPr lang="en-US" dirty="0">
                <a:solidFill>
                  <a:srgbClr val="FFC000"/>
                </a:solidFill>
                <a:latin typeface="Arial"/>
                <a:cs typeface="Arial"/>
              </a:rPr>
              <a:t>The essence of the voice</a:t>
            </a:r>
            <a:r>
              <a:rPr lang="en-US" dirty="0">
                <a:latin typeface="Arial"/>
                <a:cs typeface="Arial"/>
              </a:rPr>
              <a:t>: “is the sole case to escape the distinction between what is worldly and what is transcendental; by the same token, it makes that distinction possible.” (p. 498)</a:t>
            </a:r>
          </a:p>
          <a:p>
            <a:endParaRPr lang="en-US" dirty="0">
              <a:latin typeface="Arial"/>
              <a:cs typeface="Arial"/>
            </a:endParaRP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1659343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5427"/>
            <a:ext cx="8229600" cy="6139001"/>
          </a:xfrm>
        </p:spPr>
        <p:txBody>
          <a:bodyPr>
            <a:normAutofit/>
          </a:bodyPr>
          <a:lstStyle/>
          <a:p>
            <a:r>
              <a:rPr lang="en-US" dirty="0">
                <a:solidFill>
                  <a:srgbClr val="FFC000"/>
                </a:solidFill>
                <a:latin typeface="Arial"/>
                <a:cs typeface="Arial"/>
              </a:rPr>
              <a:t>Voice as consciousness</a:t>
            </a:r>
            <a:r>
              <a:rPr lang="en-US" dirty="0">
                <a:latin typeface="Arial"/>
                <a:cs typeface="Arial"/>
              </a:rPr>
              <a:t>: “To speak to someone is doubtless to hear oneself speak, to be heard by oneself; but, at the same time, if one is heard by another, to speaks is to make him </a:t>
            </a:r>
            <a:r>
              <a:rPr lang="en-US" i="1" dirty="0">
                <a:latin typeface="Arial"/>
                <a:cs typeface="Arial"/>
              </a:rPr>
              <a:t>repeat immediately</a:t>
            </a:r>
            <a:r>
              <a:rPr lang="en-US" dirty="0">
                <a:latin typeface="Arial"/>
                <a:cs typeface="Arial"/>
              </a:rPr>
              <a:t> in himself the hearing-oneself-speak in the very form in which I effectuated it. This immediate repetition is a reproduction of pure auto-affection without the help of anything external.” (p. 498)</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380348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5427"/>
            <a:ext cx="8229600" cy="6139001"/>
          </a:xfrm>
        </p:spPr>
        <p:txBody>
          <a:bodyPr>
            <a:normAutofit/>
          </a:bodyPr>
          <a:lstStyle/>
          <a:p>
            <a:r>
              <a:rPr lang="en-US" dirty="0">
                <a:solidFill>
                  <a:srgbClr val="FFC000"/>
                </a:solidFill>
                <a:latin typeface="Arial"/>
                <a:cs typeface="Arial"/>
              </a:rPr>
              <a:t>Voice as consciousness</a:t>
            </a:r>
            <a:r>
              <a:rPr lang="en-US" dirty="0">
                <a:latin typeface="Arial"/>
                <a:cs typeface="Arial"/>
              </a:rPr>
              <a:t>: “To speak to someone is doubtless </a:t>
            </a:r>
            <a:r>
              <a:rPr lang="en-US" dirty="0">
                <a:solidFill>
                  <a:srgbClr val="FFFF00"/>
                </a:solidFill>
                <a:latin typeface="Arial"/>
                <a:cs typeface="Arial"/>
              </a:rPr>
              <a:t>to hear oneself speak, to be heard by oneself</a:t>
            </a:r>
            <a:r>
              <a:rPr lang="en-US" dirty="0">
                <a:latin typeface="Arial"/>
                <a:cs typeface="Arial"/>
              </a:rPr>
              <a:t>; but, at the same time, if one is heard by another, to speaks is to make him </a:t>
            </a:r>
            <a:r>
              <a:rPr lang="en-US" i="1" dirty="0">
                <a:latin typeface="Arial"/>
                <a:cs typeface="Arial"/>
              </a:rPr>
              <a:t>repeat immediately</a:t>
            </a:r>
            <a:r>
              <a:rPr lang="en-US" dirty="0">
                <a:latin typeface="Arial"/>
                <a:cs typeface="Arial"/>
              </a:rPr>
              <a:t> in himself the hearing-oneself-speak in the very form in which I effectuated it. This immediate repetition is a reproduction of pure auto-affection without the help of anything external.” (p. 498)</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1719884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5427"/>
            <a:ext cx="8229600" cy="6139001"/>
          </a:xfrm>
        </p:spPr>
        <p:txBody>
          <a:bodyPr>
            <a:normAutofit/>
          </a:bodyPr>
          <a:lstStyle/>
          <a:p>
            <a:r>
              <a:rPr lang="en-US" dirty="0">
                <a:solidFill>
                  <a:srgbClr val="FFC000"/>
                </a:solidFill>
                <a:latin typeface="Arial"/>
                <a:cs typeface="Arial"/>
              </a:rPr>
              <a:t>Voice as consciousness</a:t>
            </a:r>
            <a:r>
              <a:rPr lang="en-US" dirty="0">
                <a:latin typeface="Arial"/>
                <a:cs typeface="Arial"/>
              </a:rPr>
              <a:t>: “To speak to someone is doubtless to hear oneself speak, to be heard by oneself; but, at the same time, </a:t>
            </a:r>
            <a:r>
              <a:rPr lang="en-US" dirty="0">
                <a:solidFill>
                  <a:srgbClr val="FFFF00"/>
                </a:solidFill>
                <a:latin typeface="Arial"/>
                <a:cs typeface="Arial"/>
              </a:rPr>
              <a:t>if one is heard by another, to speaks is to make him </a:t>
            </a:r>
            <a:r>
              <a:rPr lang="en-US" i="1" dirty="0">
                <a:solidFill>
                  <a:srgbClr val="FFFF00"/>
                </a:solidFill>
                <a:latin typeface="Arial"/>
                <a:cs typeface="Arial"/>
              </a:rPr>
              <a:t>repeat immediately</a:t>
            </a:r>
            <a:r>
              <a:rPr lang="en-US" dirty="0">
                <a:solidFill>
                  <a:srgbClr val="FFFF00"/>
                </a:solidFill>
                <a:latin typeface="Arial"/>
                <a:cs typeface="Arial"/>
              </a:rPr>
              <a:t> in himself the hearing-oneself-speak </a:t>
            </a:r>
            <a:r>
              <a:rPr lang="en-US" dirty="0">
                <a:latin typeface="Arial"/>
                <a:cs typeface="Arial"/>
              </a:rPr>
              <a:t>in the very form in which I effectuated it. This immediate repetition is a reproduction of pure auto-affection without the help of anything external.” (p. 498)</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2648005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2142218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5427"/>
            <a:ext cx="8229600" cy="6139001"/>
          </a:xfrm>
        </p:spPr>
        <p:txBody>
          <a:bodyPr>
            <a:normAutofit/>
          </a:bodyPr>
          <a:lstStyle/>
          <a:p>
            <a:r>
              <a:rPr lang="en-US" dirty="0">
                <a:solidFill>
                  <a:srgbClr val="FFC000"/>
                </a:solidFill>
                <a:latin typeface="Arial"/>
                <a:cs typeface="Arial"/>
              </a:rPr>
              <a:t>Voice as consciousness</a:t>
            </a:r>
            <a:r>
              <a:rPr lang="en-US" dirty="0">
                <a:latin typeface="Arial"/>
                <a:cs typeface="Arial"/>
              </a:rPr>
              <a:t>: “To speak to someone is doubtless to hear oneself speak, to be heard by oneself; but, at the same time, if one is heard by another, to speaks is to make him </a:t>
            </a:r>
            <a:r>
              <a:rPr lang="en-US" i="1" dirty="0">
                <a:latin typeface="Arial"/>
                <a:cs typeface="Arial"/>
              </a:rPr>
              <a:t>repeat immediately</a:t>
            </a:r>
            <a:r>
              <a:rPr lang="en-US" dirty="0">
                <a:latin typeface="Arial"/>
                <a:cs typeface="Arial"/>
              </a:rPr>
              <a:t> in himself the hearing-oneself-speak in the very form in which I effectuated it. This immediate repetition is </a:t>
            </a:r>
            <a:r>
              <a:rPr lang="en-US" dirty="0">
                <a:solidFill>
                  <a:srgbClr val="FFFF00"/>
                </a:solidFill>
                <a:latin typeface="Arial"/>
                <a:cs typeface="Arial"/>
              </a:rPr>
              <a:t>a reproduction of pure auto-affection </a:t>
            </a:r>
            <a:r>
              <a:rPr lang="en-US" dirty="0">
                <a:latin typeface="Arial"/>
                <a:cs typeface="Arial"/>
              </a:rPr>
              <a:t>without the help of anything external.” (p. 498)</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4176747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32521"/>
            <a:ext cx="8229600" cy="6139001"/>
          </a:xfrm>
        </p:spPr>
        <p:txBody>
          <a:bodyPr>
            <a:normAutofit/>
          </a:bodyPr>
          <a:lstStyle/>
          <a:p>
            <a:r>
              <a:rPr lang="en-US" dirty="0">
                <a:latin typeface="Arial"/>
                <a:cs typeface="Arial"/>
              </a:rPr>
              <a:t>“This auto-affection is no doubt the possibility for what is called </a:t>
            </a:r>
            <a:r>
              <a:rPr lang="en-US" i="1" dirty="0">
                <a:latin typeface="Arial"/>
                <a:cs typeface="Arial"/>
              </a:rPr>
              <a:t>subjectivity</a:t>
            </a:r>
            <a:r>
              <a:rPr lang="en-US" dirty="0">
                <a:latin typeface="Arial"/>
                <a:cs typeface="Arial"/>
              </a:rPr>
              <a:t> or the </a:t>
            </a:r>
            <a:r>
              <a:rPr lang="en-US" i="1" dirty="0">
                <a:latin typeface="Arial"/>
                <a:cs typeface="Arial"/>
              </a:rPr>
              <a:t>for-itself</a:t>
            </a:r>
            <a:r>
              <a:rPr lang="en-US" dirty="0">
                <a:latin typeface="Arial"/>
                <a:cs typeface="Arial"/>
              </a:rPr>
              <a:t>, but, without it, no world </a:t>
            </a:r>
            <a:r>
              <a:rPr lang="en-US" i="1" dirty="0">
                <a:latin typeface="Arial"/>
                <a:cs typeface="Arial"/>
              </a:rPr>
              <a:t>as such</a:t>
            </a:r>
            <a:r>
              <a:rPr lang="en-US" dirty="0">
                <a:latin typeface="Arial"/>
                <a:cs typeface="Arial"/>
              </a:rPr>
              <a:t> would appear.”  (p. 498)</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8210179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32521"/>
            <a:ext cx="8229600" cy="6139001"/>
          </a:xfrm>
        </p:spPr>
        <p:txBody>
          <a:bodyPr>
            <a:normAutofit/>
          </a:bodyPr>
          <a:lstStyle/>
          <a:p>
            <a:r>
              <a:rPr lang="en-US" dirty="0">
                <a:latin typeface="Arial"/>
                <a:cs typeface="Arial"/>
              </a:rPr>
              <a:t>“This auto-affection is no doubt the possibility for what is called </a:t>
            </a:r>
            <a:r>
              <a:rPr lang="en-US" i="1" dirty="0">
                <a:solidFill>
                  <a:srgbClr val="FFFF00"/>
                </a:solidFill>
                <a:latin typeface="Arial"/>
                <a:cs typeface="Arial"/>
              </a:rPr>
              <a:t>subjectivity</a:t>
            </a:r>
            <a:r>
              <a:rPr lang="en-US" dirty="0">
                <a:latin typeface="Arial"/>
                <a:cs typeface="Arial"/>
              </a:rPr>
              <a:t> </a:t>
            </a:r>
            <a:r>
              <a:rPr lang="en-US" dirty="0">
                <a:solidFill>
                  <a:srgbClr val="FFFF00"/>
                </a:solidFill>
                <a:latin typeface="Arial"/>
                <a:cs typeface="Arial"/>
              </a:rPr>
              <a:t>or the </a:t>
            </a:r>
            <a:r>
              <a:rPr lang="en-US" i="1" dirty="0">
                <a:solidFill>
                  <a:srgbClr val="FFFF00"/>
                </a:solidFill>
                <a:latin typeface="Arial"/>
                <a:cs typeface="Arial"/>
              </a:rPr>
              <a:t>for-itself</a:t>
            </a:r>
            <a:r>
              <a:rPr lang="en-US" dirty="0">
                <a:latin typeface="Arial"/>
                <a:cs typeface="Arial"/>
              </a:rPr>
              <a:t>, but, without it, no world </a:t>
            </a:r>
            <a:r>
              <a:rPr lang="en-US" i="1" dirty="0">
                <a:latin typeface="Arial"/>
                <a:cs typeface="Arial"/>
              </a:rPr>
              <a:t>as such</a:t>
            </a:r>
            <a:r>
              <a:rPr lang="en-US" dirty="0">
                <a:latin typeface="Arial"/>
                <a:cs typeface="Arial"/>
              </a:rPr>
              <a:t> would appear.”  (p. 498)</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1538502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32521"/>
            <a:ext cx="8229600" cy="6139001"/>
          </a:xfrm>
        </p:spPr>
        <p:txBody>
          <a:bodyPr>
            <a:normAutofit/>
          </a:bodyPr>
          <a:lstStyle/>
          <a:p>
            <a:r>
              <a:rPr lang="en-US" dirty="0">
                <a:latin typeface="Arial"/>
                <a:cs typeface="Arial"/>
              </a:rPr>
              <a:t>“This auto-affection is no doubt the possibility for what is called </a:t>
            </a:r>
            <a:r>
              <a:rPr lang="en-US" i="1" dirty="0">
                <a:latin typeface="Arial"/>
                <a:cs typeface="Arial"/>
              </a:rPr>
              <a:t>subjectivity</a:t>
            </a:r>
            <a:r>
              <a:rPr lang="en-US" dirty="0">
                <a:latin typeface="Arial"/>
                <a:cs typeface="Arial"/>
              </a:rPr>
              <a:t> or the </a:t>
            </a:r>
            <a:r>
              <a:rPr lang="en-US" i="1" dirty="0">
                <a:latin typeface="Arial"/>
                <a:cs typeface="Arial"/>
              </a:rPr>
              <a:t>for-itself</a:t>
            </a:r>
            <a:r>
              <a:rPr lang="en-US" dirty="0">
                <a:latin typeface="Arial"/>
                <a:cs typeface="Arial"/>
              </a:rPr>
              <a:t>, but, </a:t>
            </a:r>
            <a:r>
              <a:rPr lang="en-US" dirty="0">
                <a:solidFill>
                  <a:srgbClr val="FFFF00"/>
                </a:solidFill>
                <a:latin typeface="Arial"/>
                <a:cs typeface="Arial"/>
              </a:rPr>
              <a:t>without it, no world </a:t>
            </a:r>
            <a:r>
              <a:rPr lang="en-US" i="1" dirty="0">
                <a:solidFill>
                  <a:srgbClr val="FFFF00"/>
                </a:solidFill>
                <a:latin typeface="Arial"/>
                <a:cs typeface="Arial"/>
              </a:rPr>
              <a:t>as such</a:t>
            </a:r>
            <a:r>
              <a:rPr lang="en-US" dirty="0">
                <a:solidFill>
                  <a:srgbClr val="FFFF00"/>
                </a:solidFill>
                <a:latin typeface="Arial"/>
                <a:cs typeface="Arial"/>
              </a:rPr>
              <a:t> would appear</a:t>
            </a:r>
            <a:r>
              <a:rPr lang="en-US" dirty="0">
                <a:latin typeface="Arial"/>
                <a:cs typeface="Arial"/>
              </a:rPr>
              <a:t>.”  (p. 498)</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1688460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950" y="0"/>
            <a:ext cx="8229600" cy="1689148"/>
          </a:xfrm>
        </p:spPr>
        <p:txBody>
          <a:bodyPr>
            <a:normAutofit/>
          </a:bodyPr>
          <a:lstStyle/>
          <a:p>
            <a:pPr algn="l"/>
            <a:r>
              <a:rPr lang="en-US" sz="3200" dirty="0">
                <a:latin typeface="Arial Bold"/>
                <a:cs typeface="Arial Bold"/>
              </a:rPr>
              <a:t>2. The Grain of the Voice</a:t>
            </a:r>
            <a:br>
              <a:rPr lang="en-US" sz="3200" dirty="0">
                <a:latin typeface="Arial Bold"/>
                <a:cs typeface="Arial Bold"/>
              </a:rPr>
            </a:br>
            <a:r>
              <a:rPr lang="en-US" sz="3200" dirty="0">
                <a:latin typeface="Arial Bold"/>
                <a:cs typeface="Arial Bold"/>
              </a:rPr>
              <a:t>(Roland Barthes)</a:t>
            </a:r>
          </a:p>
        </p:txBody>
      </p:sp>
      <p:sp>
        <p:nvSpPr>
          <p:cNvPr id="3" name="Content Placeholder 2"/>
          <p:cNvSpPr>
            <a:spLocks noGrp="1"/>
          </p:cNvSpPr>
          <p:nvPr>
            <p:ph idx="1"/>
          </p:nvPr>
        </p:nvSpPr>
        <p:spPr>
          <a:xfrm>
            <a:off x="457200" y="1730421"/>
            <a:ext cx="8229600" cy="4816360"/>
          </a:xfrm>
        </p:spPr>
        <p:txBody>
          <a:bodyPr>
            <a:normAutofit fontScale="92500"/>
          </a:bodyPr>
          <a:lstStyle/>
          <a:p>
            <a:r>
              <a:rPr lang="en-US" dirty="0">
                <a:latin typeface="Arial"/>
                <a:cs typeface="Arial"/>
              </a:rPr>
              <a:t>“The ‘grain’ is the body in the voice as it sings, the hand as it writes, the limb as it performs… I am determined to listen to my relation with the body of the man or woman singing or playing and that relation is erotic – but in no way ‘subjective’.” (p. 509)</a:t>
            </a:r>
          </a:p>
          <a:p>
            <a:endParaRPr lang="en-US" dirty="0">
              <a:latin typeface="Arial"/>
              <a:cs typeface="Arial"/>
            </a:endParaRPr>
          </a:p>
          <a:p>
            <a:r>
              <a:rPr lang="en-US" dirty="0">
                <a:latin typeface="Arial"/>
                <a:cs typeface="Arial"/>
              </a:rPr>
              <a:t>Dual production of language (text) and music – history of music vs. theory of the text</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424666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90088"/>
            <a:ext cx="8229600" cy="5767912"/>
          </a:xfrm>
        </p:spPr>
        <p:txBody>
          <a:bodyPr>
            <a:normAutofit/>
          </a:bodyPr>
          <a:lstStyle/>
          <a:p>
            <a:r>
              <a:rPr lang="en-US" dirty="0" err="1">
                <a:latin typeface="Arial"/>
                <a:cs typeface="Arial"/>
              </a:rPr>
              <a:t>Pheno</a:t>
            </a:r>
            <a:r>
              <a:rPr lang="en-US" dirty="0">
                <a:latin typeface="Arial"/>
                <a:cs typeface="Arial"/>
              </a:rPr>
              <a:t>-text and </a:t>
            </a:r>
            <a:r>
              <a:rPr lang="en-US" dirty="0" err="1">
                <a:latin typeface="Arial"/>
                <a:cs typeface="Arial"/>
              </a:rPr>
              <a:t>geno</a:t>
            </a:r>
            <a:r>
              <a:rPr lang="en-US" dirty="0">
                <a:latin typeface="Arial"/>
                <a:cs typeface="Arial"/>
              </a:rPr>
              <a:t>-text (from </a:t>
            </a:r>
            <a:r>
              <a:rPr lang="en-US" dirty="0" err="1">
                <a:latin typeface="Arial"/>
                <a:cs typeface="Arial"/>
              </a:rPr>
              <a:t>Kristeva</a:t>
            </a:r>
            <a:r>
              <a:rPr lang="en-US" dirty="0">
                <a:latin typeface="Arial"/>
                <a:cs typeface="Arial"/>
              </a:rPr>
              <a:t>)</a:t>
            </a:r>
          </a:p>
          <a:p>
            <a:endParaRPr lang="en-US" dirty="0">
              <a:latin typeface="Arial"/>
              <a:cs typeface="Arial"/>
            </a:endParaRPr>
          </a:p>
          <a:p>
            <a:r>
              <a:rPr lang="en-US" dirty="0">
                <a:latin typeface="Arial"/>
                <a:cs typeface="Arial"/>
              </a:rPr>
              <a:t>The </a:t>
            </a:r>
            <a:r>
              <a:rPr lang="en-US" dirty="0" err="1">
                <a:solidFill>
                  <a:srgbClr val="FFC000"/>
                </a:solidFill>
                <a:latin typeface="Arial"/>
                <a:cs typeface="Arial"/>
              </a:rPr>
              <a:t>pheno</a:t>
            </a:r>
            <a:r>
              <a:rPr lang="en-US" dirty="0">
                <a:solidFill>
                  <a:srgbClr val="FFC000"/>
                </a:solidFill>
                <a:latin typeface="Arial"/>
                <a:cs typeface="Arial"/>
              </a:rPr>
              <a:t>-song</a:t>
            </a:r>
            <a:r>
              <a:rPr lang="en-US" dirty="0">
                <a:latin typeface="Arial"/>
                <a:cs typeface="Arial"/>
              </a:rPr>
              <a:t>: “covers all phenomena, all the features which belongs to the structure of the language being sung, the rules of the genre… in short, everything in the performance that is in the service of communication, representation, expression…” (p. 506)</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391858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84560"/>
            <a:ext cx="8229600" cy="4292922"/>
          </a:xfrm>
        </p:spPr>
        <p:txBody>
          <a:bodyPr>
            <a:normAutofit/>
          </a:bodyPr>
          <a:lstStyle/>
          <a:p>
            <a:r>
              <a:rPr lang="en-US" dirty="0">
                <a:latin typeface="Arial"/>
                <a:cs typeface="Arial"/>
              </a:rPr>
              <a:t>The </a:t>
            </a:r>
            <a:r>
              <a:rPr lang="en-US" dirty="0" err="1">
                <a:solidFill>
                  <a:srgbClr val="FFC000"/>
                </a:solidFill>
                <a:latin typeface="Arial"/>
                <a:cs typeface="Arial"/>
              </a:rPr>
              <a:t>geno</a:t>
            </a:r>
            <a:r>
              <a:rPr lang="en-US" dirty="0">
                <a:solidFill>
                  <a:srgbClr val="FFC000"/>
                </a:solidFill>
                <a:latin typeface="Arial"/>
                <a:cs typeface="Arial"/>
              </a:rPr>
              <a:t>-song</a:t>
            </a:r>
            <a:r>
              <a:rPr lang="en-US" dirty="0">
                <a:latin typeface="Arial"/>
                <a:cs typeface="Arial"/>
              </a:rPr>
              <a:t>: “is the volume of the singing and speaking voice, the space where signification germinate ‘from within the language and in its very materiality’… It is, in very simple word but which must be taken seriously, the </a:t>
            </a:r>
            <a:r>
              <a:rPr lang="en-US" i="1" dirty="0">
                <a:latin typeface="Arial"/>
                <a:cs typeface="Arial"/>
              </a:rPr>
              <a:t>diction</a:t>
            </a:r>
            <a:r>
              <a:rPr lang="en-US" dirty="0">
                <a:latin typeface="Arial"/>
                <a:cs typeface="Arial"/>
              </a:rPr>
              <a:t> of the language.” (p. 506)</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4117504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158" y="4719991"/>
            <a:ext cx="8485137" cy="1594176"/>
          </a:xfrm>
        </p:spPr>
        <p:txBody>
          <a:bodyPr>
            <a:normAutofit/>
          </a:bodyPr>
          <a:lstStyle/>
          <a:p>
            <a:pPr marL="0" indent="0">
              <a:buNone/>
            </a:pPr>
            <a:r>
              <a:rPr lang="en-US" u="sng" dirty="0">
                <a:latin typeface="Arial"/>
                <a:cs typeface="Arial"/>
              </a:rPr>
              <a:t>Listening exercise:</a:t>
            </a:r>
            <a:r>
              <a:rPr lang="en-US" dirty="0">
                <a:latin typeface="Arial"/>
                <a:cs typeface="Arial"/>
              </a:rPr>
              <a:t> listen to different versions of </a:t>
            </a:r>
            <a:r>
              <a:rPr lang="en-US" i="1" dirty="0">
                <a:latin typeface="Arial"/>
                <a:cs typeface="Arial"/>
              </a:rPr>
              <a:t>Strange Fruit </a:t>
            </a:r>
            <a:r>
              <a:rPr lang="en-US" dirty="0">
                <a:latin typeface="Arial"/>
                <a:cs typeface="Arial"/>
              </a:rPr>
              <a:t>(1937), analyze / play using Derrida and Barthes’ theories </a:t>
            </a:r>
            <a:r>
              <a:rPr lang="en-US">
                <a:latin typeface="Arial"/>
                <a:cs typeface="Arial"/>
              </a:rPr>
              <a:t>about voice.</a:t>
            </a:r>
            <a:endParaRPr lang="en-US" dirty="0">
              <a:latin typeface="Arial"/>
              <a:cs typeface="Arial"/>
            </a:endParaRPr>
          </a:p>
          <a:p>
            <a:pPr marL="0" lvl="0" indent="0">
              <a:buNone/>
            </a:pPr>
            <a:endParaRPr lang="en-US" dirty="0">
              <a:latin typeface="Arial"/>
              <a:cs typeface="Arial"/>
            </a:endParaRPr>
          </a:p>
          <a:p>
            <a:pPr marL="0" indent="0">
              <a:buNone/>
            </a:pPr>
            <a:endParaRPr lang="en-US" dirty="0">
              <a:latin typeface="Arial"/>
              <a:cs typeface="Arial"/>
            </a:endParaRPr>
          </a:p>
        </p:txBody>
      </p:sp>
      <p:pic>
        <p:nvPicPr>
          <p:cNvPr id="4" name="Picture 3" descr="StrangeF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2919" y="466444"/>
            <a:ext cx="5027050" cy="3770288"/>
          </a:xfrm>
          <a:prstGeom prst="rect">
            <a:avLst/>
          </a:prstGeom>
        </p:spPr>
      </p:pic>
    </p:spTree>
    <p:extLst>
      <p:ext uri="{BB962C8B-B14F-4D97-AF65-F5344CB8AC3E}">
        <p14:creationId xmlns:p14="http://schemas.microsoft.com/office/powerpoint/2010/main" val="3419414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950" y="0"/>
            <a:ext cx="8229600" cy="1689148"/>
          </a:xfrm>
        </p:spPr>
        <p:txBody>
          <a:bodyPr>
            <a:normAutofit/>
          </a:bodyPr>
          <a:lstStyle/>
          <a:p>
            <a:pPr algn="l"/>
            <a:r>
              <a:rPr lang="en-US" sz="3200" dirty="0">
                <a:latin typeface="Arial Bold"/>
                <a:cs typeface="Arial Bold"/>
              </a:rPr>
              <a:t>3. Voice in Black Popular Music</a:t>
            </a:r>
            <a:br>
              <a:rPr lang="en-US" sz="3200" dirty="0">
                <a:latin typeface="Arial Bold"/>
                <a:cs typeface="Arial Bold"/>
              </a:rPr>
            </a:br>
            <a:r>
              <a:rPr lang="en-US" sz="3200" dirty="0">
                <a:latin typeface="Arial Bold"/>
                <a:cs typeface="Arial Bold"/>
              </a:rPr>
              <a:t>(Alexander </a:t>
            </a:r>
            <a:r>
              <a:rPr lang="en-US" sz="3200" dirty="0" err="1">
                <a:latin typeface="Arial Bold"/>
                <a:cs typeface="Arial Bold"/>
              </a:rPr>
              <a:t>Weheliye</a:t>
            </a:r>
            <a:r>
              <a:rPr lang="en-US" sz="3200" dirty="0">
                <a:latin typeface="Arial Bold"/>
                <a:cs typeface="Arial Bold"/>
              </a:rPr>
              <a:t>)</a:t>
            </a:r>
          </a:p>
        </p:txBody>
      </p:sp>
      <p:sp>
        <p:nvSpPr>
          <p:cNvPr id="3" name="Content Placeholder 2"/>
          <p:cNvSpPr>
            <a:spLocks noGrp="1"/>
          </p:cNvSpPr>
          <p:nvPr>
            <p:ph idx="1"/>
          </p:nvPr>
        </p:nvSpPr>
        <p:spPr>
          <a:xfrm>
            <a:off x="457200" y="1730421"/>
            <a:ext cx="8229600" cy="4816360"/>
          </a:xfrm>
        </p:spPr>
        <p:txBody>
          <a:bodyPr>
            <a:normAutofit lnSpcReduction="10000"/>
          </a:bodyPr>
          <a:lstStyle/>
          <a:p>
            <a:r>
              <a:rPr lang="en-US" dirty="0">
                <a:latin typeface="Arial"/>
                <a:cs typeface="Arial"/>
              </a:rPr>
              <a:t>The use of sound technologies in popular R&amp;B music (“cell-phone” effect): “voice distortion devices as both technological and ‘expressive extensions of the performing body.’” (p. 512)</a:t>
            </a:r>
          </a:p>
          <a:p>
            <a:endParaRPr lang="en-US" dirty="0">
              <a:latin typeface="Arial"/>
              <a:cs typeface="Arial"/>
            </a:endParaRPr>
          </a:p>
          <a:p>
            <a:r>
              <a:rPr lang="en-US" dirty="0">
                <a:latin typeface="Arial"/>
                <a:cs typeface="Arial"/>
              </a:rPr>
              <a:t>“In the move from the </a:t>
            </a:r>
            <a:r>
              <a:rPr lang="en-US" dirty="0" err="1">
                <a:latin typeface="Arial"/>
                <a:cs typeface="Arial"/>
              </a:rPr>
              <a:t>vocoder</a:t>
            </a:r>
            <a:r>
              <a:rPr lang="en-US" dirty="0">
                <a:latin typeface="Arial"/>
                <a:cs typeface="Arial"/>
              </a:rPr>
              <a:t> to the </a:t>
            </a:r>
            <a:r>
              <a:rPr lang="en-US" dirty="0" err="1">
                <a:latin typeface="Arial"/>
                <a:cs typeface="Arial"/>
              </a:rPr>
              <a:t>vocoder</a:t>
            </a:r>
            <a:r>
              <a:rPr lang="en-US" dirty="0">
                <a:latin typeface="Arial"/>
                <a:cs typeface="Arial"/>
              </a:rPr>
              <a:t> effect, the centrality of the human voice dissipates throughout the desiring machine that is R&amp;B.” (p. 515) </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17576700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158" y="1011445"/>
            <a:ext cx="8485137" cy="5382987"/>
          </a:xfrm>
        </p:spPr>
        <p:txBody>
          <a:bodyPr>
            <a:normAutofit/>
          </a:bodyPr>
          <a:lstStyle/>
          <a:p>
            <a:r>
              <a:rPr lang="en-US" dirty="0">
                <a:latin typeface="Arial"/>
                <a:cs typeface="Arial"/>
              </a:rPr>
              <a:t>Making race central to theories of </a:t>
            </a:r>
            <a:r>
              <a:rPr lang="en-US" dirty="0" err="1">
                <a:latin typeface="Arial"/>
                <a:cs typeface="Arial"/>
              </a:rPr>
              <a:t>posthumanism</a:t>
            </a:r>
            <a:r>
              <a:rPr lang="en-US" dirty="0">
                <a:latin typeface="Arial"/>
                <a:cs typeface="Arial"/>
              </a:rPr>
              <a:t>. (p. 516)</a:t>
            </a:r>
          </a:p>
        </p:txBody>
      </p:sp>
    </p:spTree>
    <p:extLst>
      <p:ext uri="{BB962C8B-B14F-4D97-AF65-F5344CB8AC3E}">
        <p14:creationId xmlns:p14="http://schemas.microsoft.com/office/powerpoint/2010/main" val="782635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36914650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158" y="348401"/>
            <a:ext cx="8485137" cy="6239886"/>
          </a:xfrm>
        </p:spPr>
        <p:txBody>
          <a:bodyPr>
            <a:normAutofit lnSpcReduction="10000"/>
          </a:bodyPr>
          <a:lstStyle/>
          <a:p>
            <a:pPr marL="0" indent="0">
              <a:buNone/>
            </a:pPr>
            <a:r>
              <a:rPr lang="en-US" u="sng" dirty="0">
                <a:latin typeface="Arial"/>
                <a:cs typeface="Arial"/>
              </a:rPr>
              <a:t>For Thursday</a:t>
            </a:r>
            <a:r>
              <a:rPr lang="en-US" dirty="0">
                <a:latin typeface="Arial"/>
                <a:cs typeface="Arial"/>
              </a:rPr>
              <a:t>:  Look for versions of </a:t>
            </a:r>
            <a:r>
              <a:rPr lang="en-US" i="1" dirty="0">
                <a:latin typeface="Arial"/>
                <a:cs typeface="Arial"/>
              </a:rPr>
              <a:t>Strange Fruit</a:t>
            </a:r>
            <a:r>
              <a:rPr lang="en-US" dirty="0">
                <a:latin typeface="Arial"/>
                <a:cs typeface="Arial"/>
              </a:rPr>
              <a:t> that evoke one or more of the key concepts from the reading you chose:</a:t>
            </a:r>
          </a:p>
          <a:p>
            <a:pPr marL="0" indent="0">
              <a:buNone/>
            </a:pPr>
            <a:endParaRPr lang="en-US" dirty="0">
              <a:latin typeface="Arial"/>
              <a:cs typeface="Arial"/>
            </a:endParaRPr>
          </a:p>
          <a:p>
            <a:pPr lvl="5"/>
            <a:r>
              <a:rPr lang="en-US" sz="3200" dirty="0">
                <a:latin typeface="Arial"/>
                <a:cs typeface="Arial"/>
              </a:rPr>
              <a:t>Uniqueness (</a:t>
            </a:r>
            <a:r>
              <a:rPr lang="en-US" sz="3200" dirty="0" err="1">
                <a:latin typeface="Arial"/>
                <a:cs typeface="Arial"/>
              </a:rPr>
              <a:t>Cavarero</a:t>
            </a:r>
            <a:r>
              <a:rPr lang="en-US" sz="3200" dirty="0">
                <a:latin typeface="Arial"/>
                <a:cs typeface="Arial"/>
              </a:rPr>
              <a:t>)</a:t>
            </a:r>
          </a:p>
          <a:p>
            <a:pPr lvl="5"/>
            <a:r>
              <a:rPr lang="en-US" sz="3200" dirty="0">
                <a:latin typeface="Arial"/>
                <a:cs typeface="Arial"/>
              </a:rPr>
              <a:t>Uncanny (Smith)</a:t>
            </a:r>
          </a:p>
          <a:p>
            <a:pPr lvl="5"/>
            <a:r>
              <a:rPr lang="en-US" sz="3200" dirty="0">
                <a:latin typeface="Arial"/>
                <a:cs typeface="Arial"/>
              </a:rPr>
              <a:t>Pre/</a:t>
            </a:r>
            <a:r>
              <a:rPr lang="en-US" sz="3200" dirty="0" err="1">
                <a:latin typeface="Arial"/>
                <a:cs typeface="Arial"/>
              </a:rPr>
              <a:t>Postlinguistic</a:t>
            </a:r>
            <a:r>
              <a:rPr lang="en-US" sz="3200" dirty="0">
                <a:latin typeface="Arial"/>
                <a:cs typeface="Arial"/>
              </a:rPr>
              <a:t> (</a:t>
            </a:r>
            <a:r>
              <a:rPr lang="en-US" sz="3200" dirty="0" err="1">
                <a:latin typeface="Arial"/>
                <a:cs typeface="Arial"/>
              </a:rPr>
              <a:t>Dolar</a:t>
            </a:r>
            <a:r>
              <a:rPr lang="en-US" sz="3200" dirty="0">
                <a:latin typeface="Arial"/>
                <a:cs typeface="Arial"/>
              </a:rPr>
              <a:t>)</a:t>
            </a:r>
          </a:p>
          <a:p>
            <a:endParaRPr lang="en-US" dirty="0">
              <a:latin typeface="Arial"/>
              <a:cs typeface="Arial"/>
            </a:endParaRPr>
          </a:p>
          <a:p>
            <a:pPr marL="0" indent="0">
              <a:buNone/>
            </a:pPr>
            <a:r>
              <a:rPr lang="en-US" dirty="0">
                <a:latin typeface="Arial"/>
                <a:cs typeface="Arial"/>
              </a:rPr>
              <a:t>Post on Sakai along with your discussion questions by 10PM Wednesday.  You can see examples posted by past students on the class blog.</a:t>
            </a:r>
          </a:p>
          <a:p>
            <a:pPr marL="0" lvl="0" indent="0">
              <a:buNone/>
            </a:pPr>
            <a:endParaRPr lang="en-US" dirty="0">
              <a:latin typeface="Arial"/>
              <a:cs typeface="Arial"/>
            </a:endParaRPr>
          </a:p>
          <a:p>
            <a:pPr marL="0" indent="0">
              <a:buNone/>
            </a:pPr>
            <a:endParaRPr lang="en-US" dirty="0">
              <a:latin typeface="Arial"/>
              <a:cs typeface="Arial"/>
            </a:endParaRPr>
          </a:p>
        </p:txBody>
      </p:sp>
    </p:spTree>
    <p:extLst>
      <p:ext uri="{BB962C8B-B14F-4D97-AF65-F5344CB8AC3E}">
        <p14:creationId xmlns:p14="http://schemas.microsoft.com/office/powerpoint/2010/main" val="9756618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20775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158" y="1011445"/>
            <a:ext cx="8485137" cy="5382987"/>
          </a:xfrm>
        </p:spPr>
        <p:txBody>
          <a:bodyPr>
            <a:normAutofit/>
          </a:bodyPr>
          <a:lstStyle/>
          <a:p>
            <a:pPr marL="0" indent="0">
              <a:buNone/>
            </a:pPr>
            <a:r>
              <a:rPr lang="en-US" dirty="0">
                <a:latin typeface="Arial"/>
                <a:cs typeface="Arial"/>
              </a:rPr>
              <a:t>“Voice is sound, not speech.  But speech constitutes its essential destination.  What is therefore at stake in any inquiry into the ontology of the voice—where uniqueness and </a:t>
            </a:r>
            <a:r>
              <a:rPr lang="en-US" dirty="0" err="1">
                <a:latin typeface="Arial"/>
                <a:cs typeface="Arial"/>
              </a:rPr>
              <a:t>relationality</a:t>
            </a:r>
            <a:r>
              <a:rPr lang="en-US" dirty="0">
                <a:latin typeface="Arial"/>
                <a:cs typeface="Arial"/>
              </a:rPr>
              <a:t> come to the fore—is a rethinking, without metaphysical prejudices, of this destination.” (</a:t>
            </a:r>
            <a:r>
              <a:rPr lang="en-US" dirty="0" err="1">
                <a:latin typeface="Arial"/>
                <a:cs typeface="Arial"/>
              </a:rPr>
              <a:t>Cavarero</a:t>
            </a:r>
            <a:r>
              <a:rPr lang="en-US" dirty="0">
                <a:latin typeface="Arial"/>
                <a:cs typeface="Arial"/>
              </a:rPr>
              <a:t>, p. 529)</a:t>
            </a:r>
          </a:p>
        </p:txBody>
      </p:sp>
    </p:spTree>
    <p:extLst>
      <p:ext uri="{BB962C8B-B14F-4D97-AF65-F5344CB8AC3E}">
        <p14:creationId xmlns:p14="http://schemas.microsoft.com/office/powerpoint/2010/main" val="21510729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158" y="1011445"/>
            <a:ext cx="8485137" cy="5382987"/>
          </a:xfrm>
        </p:spPr>
        <p:txBody>
          <a:bodyPr>
            <a:normAutofit/>
          </a:bodyPr>
          <a:lstStyle/>
          <a:p>
            <a:pPr marL="0" indent="0">
              <a:buNone/>
            </a:pPr>
            <a:r>
              <a:rPr lang="en-US" dirty="0">
                <a:latin typeface="Arial"/>
                <a:cs typeface="Arial"/>
              </a:rPr>
              <a:t>“For Freud, the uncanny is particularly tied to the involuntary return to the same situation, something of particular pertinence to the experiences of the laugh track because of its nature as a tape loop: we hear the same laughs again and again.  Indeed, the laugh track apparatus is an unlikely precursor to the tape-loop performances in modern avant-garde and popular music, even a kind of proto-sampler.” (Smith, p. </a:t>
            </a:r>
            <a:r>
              <a:rPr lang="en-US">
                <a:latin typeface="Arial"/>
                <a:cs typeface="Arial"/>
              </a:rPr>
              <a:t>535)</a:t>
            </a:r>
            <a:endParaRPr lang="en-US" dirty="0">
              <a:latin typeface="Arial"/>
              <a:cs typeface="Arial"/>
            </a:endParaRPr>
          </a:p>
        </p:txBody>
      </p:sp>
    </p:spTree>
    <p:extLst>
      <p:ext uri="{BB962C8B-B14F-4D97-AF65-F5344CB8AC3E}">
        <p14:creationId xmlns:p14="http://schemas.microsoft.com/office/powerpoint/2010/main" val="38586499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158" y="1011445"/>
            <a:ext cx="8485137" cy="5382987"/>
          </a:xfrm>
        </p:spPr>
        <p:txBody>
          <a:bodyPr>
            <a:normAutofit/>
          </a:bodyPr>
          <a:lstStyle/>
          <a:p>
            <a:r>
              <a:rPr lang="en-US" dirty="0">
                <a:latin typeface="Arial"/>
                <a:cs typeface="Arial"/>
              </a:rPr>
              <a:t>“So the paradoxical </a:t>
            </a:r>
            <a:r>
              <a:rPr lang="en-US" i="1" dirty="0" err="1">
                <a:latin typeface="Arial"/>
                <a:cs typeface="Arial"/>
              </a:rPr>
              <a:t>facit</a:t>
            </a:r>
            <a:r>
              <a:rPr lang="en-US" dirty="0">
                <a:latin typeface="Arial"/>
                <a:cs typeface="Arial"/>
              </a:rPr>
              <a:t> would be that there may be no linguistics of the voice, yet the non-voice which represents the voice untamed by structure is not external to linguistics.  Neither is the object voice which we are pursuing.” (</a:t>
            </a:r>
            <a:r>
              <a:rPr lang="en-US" dirty="0" err="1">
                <a:latin typeface="Arial"/>
                <a:cs typeface="Arial"/>
              </a:rPr>
              <a:t>Dolar</a:t>
            </a:r>
            <a:r>
              <a:rPr lang="en-US" dirty="0">
                <a:latin typeface="Arial"/>
                <a:cs typeface="Arial"/>
              </a:rPr>
              <a:t>, p. 552)</a:t>
            </a:r>
          </a:p>
          <a:p>
            <a:pPr lvl="0"/>
            <a:endParaRPr lang="en-US" dirty="0">
              <a:latin typeface="Arial"/>
              <a:cs typeface="Arial"/>
            </a:endParaRPr>
          </a:p>
        </p:txBody>
      </p:sp>
    </p:spTree>
    <p:extLst>
      <p:ext uri="{BB962C8B-B14F-4D97-AF65-F5344CB8AC3E}">
        <p14:creationId xmlns:p14="http://schemas.microsoft.com/office/powerpoint/2010/main" val="1879053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3054507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164581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lvl="0" indent="0" algn="ctr">
              <a:buNone/>
            </a:pPr>
            <a:r>
              <a:rPr lang="en-US" dirty="0">
                <a:latin typeface="Arial"/>
                <a:cs typeface="Arial"/>
              </a:rPr>
              <a:t>Consciousness</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1801502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lvl="0" indent="0" algn="ctr">
              <a:buNone/>
            </a:pPr>
            <a:r>
              <a:rPr lang="en-US" dirty="0">
                <a:latin typeface="Arial"/>
                <a:cs typeface="Arial"/>
              </a:rPr>
              <a:t>Consciousness</a:t>
            </a:r>
          </a:p>
          <a:p>
            <a:pPr marL="0" lvl="0" indent="0" algn="ctr">
              <a:buNone/>
            </a:pPr>
            <a:r>
              <a:rPr lang="en-US" dirty="0">
                <a:latin typeface="Arial"/>
                <a:cs typeface="Arial"/>
              </a:rPr>
              <a:t>Language </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2115822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lvl="0" indent="0" algn="ctr">
              <a:buNone/>
            </a:pPr>
            <a:r>
              <a:rPr lang="en-US" dirty="0">
                <a:latin typeface="Arial"/>
                <a:cs typeface="Arial"/>
              </a:rPr>
              <a:t>Consciousness</a:t>
            </a:r>
          </a:p>
          <a:p>
            <a:pPr marL="0" lvl="0" indent="0" algn="ctr">
              <a:buNone/>
            </a:pPr>
            <a:r>
              <a:rPr lang="en-US" dirty="0">
                <a:latin typeface="Arial"/>
                <a:cs typeface="Arial"/>
              </a:rPr>
              <a:t>Language </a:t>
            </a:r>
          </a:p>
          <a:p>
            <a:pPr marL="0" lvl="0" indent="0" algn="ctr">
              <a:buNone/>
            </a:pPr>
            <a:r>
              <a:rPr lang="en-US" dirty="0">
                <a:latin typeface="Arial"/>
                <a:cs typeface="Arial"/>
              </a:rPr>
              <a:t>Speech</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2298906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lvl="0" indent="0" algn="ctr">
              <a:buNone/>
            </a:pPr>
            <a:r>
              <a:rPr lang="en-US" dirty="0">
                <a:latin typeface="Arial"/>
                <a:cs typeface="Arial"/>
              </a:rPr>
              <a:t>Consciousness</a:t>
            </a:r>
          </a:p>
          <a:p>
            <a:pPr marL="0" lvl="0" indent="0" algn="ctr">
              <a:buNone/>
            </a:pPr>
            <a:r>
              <a:rPr lang="en-US" dirty="0">
                <a:latin typeface="Arial"/>
                <a:cs typeface="Arial"/>
              </a:rPr>
              <a:t>Language </a:t>
            </a:r>
          </a:p>
          <a:p>
            <a:pPr marL="0" lvl="0" indent="0" algn="ctr">
              <a:buNone/>
            </a:pPr>
            <a:r>
              <a:rPr lang="en-US" dirty="0">
                <a:latin typeface="Arial"/>
                <a:cs typeface="Arial"/>
              </a:rPr>
              <a:t>Speech</a:t>
            </a:r>
          </a:p>
          <a:p>
            <a:pPr marL="0" lvl="0" indent="0" algn="ctr">
              <a:buNone/>
            </a:pPr>
            <a:r>
              <a:rPr lang="en-US" dirty="0">
                <a:latin typeface="Arial"/>
                <a:cs typeface="Arial"/>
              </a:rPr>
              <a:t>Power</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8103276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4791</TotalTime>
  <Words>1227</Words>
  <Application>Microsoft Macintosh PowerPoint</Application>
  <PresentationFormat>On-screen Show (4:3)</PresentationFormat>
  <Paragraphs>129</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Arial Bold</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Voice: Presence / Difference (Jacques Derrida)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The Grain of the Voice (Roland Barthes)</vt:lpstr>
      <vt:lpstr>PowerPoint Presentation</vt:lpstr>
      <vt:lpstr>PowerPoint Presentation</vt:lpstr>
      <vt:lpstr>PowerPoint Presentation</vt:lpstr>
      <vt:lpstr>3. Voice in Black Popular Music (Alexander Weheliye)</vt:lpstr>
      <vt:lpstr>PowerPoint Presentation</vt:lpstr>
      <vt:lpstr>PowerPoint Presentation</vt:lpstr>
      <vt:lpstr>PowerPoint Presentation</vt:lpstr>
      <vt:lpstr>PowerPoint Presentation</vt:lpstr>
      <vt:lpstr>PowerPoint Presentation</vt:lpstr>
      <vt:lpstr>PowerPoint Presentation</vt:lpstr>
    </vt:vector>
  </TitlesOfParts>
  <Company>Pitzer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OFF-SCREEN</dc:title>
  <dc:creator>localuser</dc:creator>
  <cp:lastModifiedBy>Ming-Yuen Ma</cp:lastModifiedBy>
  <cp:revision>123</cp:revision>
  <dcterms:created xsi:type="dcterms:W3CDTF">2010-12-29T21:54:42Z</dcterms:created>
  <dcterms:modified xsi:type="dcterms:W3CDTF">2024-09-12T18:17:28Z</dcterms:modified>
</cp:coreProperties>
</file>