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399" r:id="rId3"/>
    <p:sldId id="272" r:id="rId4"/>
    <p:sldId id="400" r:id="rId5"/>
    <p:sldId id="459" r:id="rId6"/>
    <p:sldId id="401" r:id="rId7"/>
    <p:sldId id="402" r:id="rId8"/>
    <p:sldId id="460" r:id="rId9"/>
    <p:sldId id="388" r:id="rId10"/>
    <p:sldId id="405" r:id="rId11"/>
    <p:sldId id="404" r:id="rId12"/>
    <p:sldId id="403" r:id="rId13"/>
    <p:sldId id="333" r:id="rId14"/>
    <p:sldId id="461" r:id="rId15"/>
    <p:sldId id="462" r:id="rId16"/>
    <p:sldId id="463" r:id="rId17"/>
    <p:sldId id="464" r:id="rId18"/>
    <p:sldId id="465" r:id="rId19"/>
    <p:sldId id="466" r:id="rId20"/>
    <p:sldId id="406" r:id="rId21"/>
    <p:sldId id="407" r:id="rId22"/>
    <p:sldId id="408" r:id="rId23"/>
    <p:sldId id="467" r:id="rId24"/>
    <p:sldId id="468" r:id="rId25"/>
    <p:sldId id="469" r:id="rId26"/>
    <p:sldId id="470" r:id="rId27"/>
    <p:sldId id="471" r:id="rId28"/>
    <p:sldId id="472" r:id="rId29"/>
    <p:sldId id="473" r:id="rId30"/>
    <p:sldId id="474" r:id="rId31"/>
    <p:sldId id="395"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4694" autoAdjust="0"/>
  </p:normalViewPr>
  <p:slideViewPr>
    <p:cSldViewPr snapToGrid="0" snapToObjects="1">
      <p:cViewPr varScale="1">
        <p:scale>
          <a:sx n="121" d="100"/>
          <a:sy n="121" d="100"/>
        </p:scale>
        <p:origin x="1896" y="176"/>
      </p:cViewPr>
      <p:guideLst>
        <p:guide orient="horz" pos="2160"/>
        <p:guide pos="2880"/>
      </p:guideLst>
    </p:cSldViewPr>
  </p:slideViewPr>
  <p:outlineViewPr>
    <p:cViewPr>
      <p:scale>
        <a:sx n="33" d="100"/>
        <a:sy n="33" d="100"/>
      </p:scale>
      <p:origin x="0" y="319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01BBD-767F-9340-9242-07A6D1415252}" type="datetimeFigureOut">
              <a:rPr lang="en-US" smtClean="0"/>
              <a:t>9/23/24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46C31-B08F-5E49-AC29-C5BC85950A2B}" type="slidenum">
              <a:rPr lang="en-US" smtClean="0"/>
              <a:t>‹#›</a:t>
            </a:fld>
            <a:endParaRPr lang="en-US"/>
          </a:p>
        </p:txBody>
      </p:sp>
    </p:spTree>
    <p:extLst>
      <p:ext uri="{BB962C8B-B14F-4D97-AF65-F5344CB8AC3E}">
        <p14:creationId xmlns:p14="http://schemas.microsoft.com/office/powerpoint/2010/main" val="40641047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24</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25</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26</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27</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28</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29</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30</a:t>
            </a:fld>
            <a:endParaRPr lang="en-US"/>
          </a:p>
        </p:txBody>
      </p:sp>
    </p:spTree>
    <p:extLst>
      <p:ext uri="{BB962C8B-B14F-4D97-AF65-F5344CB8AC3E}">
        <p14:creationId xmlns:p14="http://schemas.microsoft.com/office/powerpoint/2010/main" val="50007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9/23/24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9/23/24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9/23/24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9/23/24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9/23/24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819" y="3024909"/>
            <a:ext cx="8451272" cy="1454727"/>
          </a:xfrm>
        </p:spPr>
        <p:txBody>
          <a:bodyPr>
            <a:normAutofit/>
          </a:bodyPr>
          <a:lstStyle/>
          <a:p>
            <a:r>
              <a:rPr lang="en-US" sz="4400" b="1" dirty="0">
                <a:latin typeface="Arial"/>
                <a:cs typeface="Arial"/>
              </a:rPr>
              <a:t>II. Histories of Sound</a:t>
            </a:r>
          </a:p>
          <a:p>
            <a:endParaRPr lang="en-US" sz="4400" b="1"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04589" y="5418480"/>
            <a:ext cx="8271606" cy="12793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dirty="0">
                <a:latin typeface="Arial"/>
                <a:cs typeface="Arial"/>
              </a:rPr>
              <a:t>1. Identity, Bells, and the 19</a:t>
            </a:r>
            <a:r>
              <a:rPr lang="en-US" baseline="30000" dirty="0">
                <a:latin typeface="Arial"/>
                <a:cs typeface="Arial"/>
              </a:rPr>
              <a:t>th</a:t>
            </a:r>
            <a:r>
              <a:rPr lang="en-US" dirty="0">
                <a:latin typeface="Arial"/>
                <a:cs typeface="Arial"/>
              </a:rPr>
              <a:t> Century French Village</a:t>
            </a:r>
          </a:p>
        </p:txBody>
      </p:sp>
      <p:pic>
        <p:nvPicPr>
          <p:cNvPr id="2" name="Picture 1" descr="Roussillon-franc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7000" y="457023"/>
            <a:ext cx="6350000" cy="4762500"/>
          </a:xfrm>
          <a:prstGeom prst="rect">
            <a:avLst/>
          </a:prstGeom>
        </p:spPr>
      </p:pic>
    </p:spTree>
    <p:extLst>
      <p:ext uri="{BB962C8B-B14F-4D97-AF65-F5344CB8AC3E}">
        <p14:creationId xmlns:p14="http://schemas.microsoft.com/office/powerpoint/2010/main" val="1902524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5861327"/>
            <a:ext cx="9144000" cy="286528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endParaRPr lang="en-US" dirty="0">
              <a:latin typeface="Arial"/>
              <a:cs typeface="Arial"/>
            </a:endParaRPr>
          </a:p>
        </p:txBody>
      </p:sp>
      <p:pic>
        <p:nvPicPr>
          <p:cNvPr id="2" name="Picture 1" descr="Rousillo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855" y="382093"/>
            <a:ext cx="8237920" cy="5479234"/>
          </a:xfrm>
          <a:prstGeom prst="rect">
            <a:avLst/>
          </a:prstGeom>
        </p:spPr>
      </p:pic>
      <p:sp>
        <p:nvSpPr>
          <p:cNvPr id="3" name="Rectangle 2"/>
          <p:cNvSpPr/>
          <p:nvPr/>
        </p:nvSpPr>
        <p:spPr>
          <a:xfrm>
            <a:off x="393351" y="5980985"/>
            <a:ext cx="8372751" cy="523220"/>
          </a:xfrm>
          <a:prstGeom prst="rect">
            <a:avLst/>
          </a:prstGeom>
        </p:spPr>
        <p:txBody>
          <a:bodyPr wrap="square">
            <a:spAutoFit/>
          </a:bodyPr>
          <a:lstStyle/>
          <a:p>
            <a:pPr algn="ctr"/>
            <a:r>
              <a:rPr lang="en-US" sz="2800" dirty="0">
                <a:latin typeface="Arial"/>
                <a:cs typeface="Arial"/>
              </a:rPr>
              <a:t>The Village of Roussillon, Provence, France </a:t>
            </a:r>
            <a:endParaRPr lang="en-US" sz="2800" dirty="0"/>
          </a:p>
        </p:txBody>
      </p:sp>
    </p:spTree>
    <p:extLst>
      <p:ext uri="{BB962C8B-B14F-4D97-AF65-F5344CB8AC3E}">
        <p14:creationId xmlns:p14="http://schemas.microsoft.com/office/powerpoint/2010/main" val="171108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44517" y="230356"/>
            <a:ext cx="3808783" cy="639904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endParaRPr lang="en-US" dirty="0">
              <a:latin typeface="Arial"/>
              <a:cs typeface="Arial"/>
            </a:endParaRPr>
          </a:p>
        </p:txBody>
      </p:sp>
      <p:pic>
        <p:nvPicPr>
          <p:cNvPr id="5" name="Picture 4" descr="BellTower-Roussillo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0831" y="228600"/>
            <a:ext cx="4292600" cy="6400800"/>
          </a:xfrm>
          <a:prstGeom prst="rect">
            <a:avLst/>
          </a:prstGeom>
        </p:spPr>
      </p:pic>
      <p:sp>
        <p:nvSpPr>
          <p:cNvPr id="6" name="Rectangle 5"/>
          <p:cNvSpPr/>
          <p:nvPr/>
        </p:nvSpPr>
        <p:spPr>
          <a:xfrm>
            <a:off x="285530" y="1797307"/>
            <a:ext cx="3883988" cy="4832093"/>
          </a:xfrm>
          <a:prstGeom prst="rect">
            <a:avLst/>
          </a:prstGeom>
        </p:spPr>
        <p:txBody>
          <a:bodyPr wrap="square">
            <a:spAutoFit/>
          </a:bodyPr>
          <a:lstStyle/>
          <a:p>
            <a:r>
              <a:rPr lang="en-US" sz="2800" dirty="0">
                <a:latin typeface="Arial"/>
                <a:cs typeface="Arial"/>
              </a:rPr>
              <a:t>“In the nineteenth century, at least in the countryside, bell ringing defined a space within which only fragmented discontinuous noises were heard, none of which could really vie with the bell tower.” </a:t>
            </a:r>
          </a:p>
          <a:p>
            <a:r>
              <a:rPr lang="en-US" sz="2800" dirty="0">
                <a:latin typeface="Arial"/>
                <a:cs typeface="Arial"/>
              </a:rPr>
              <a:t>(p. 185)</a:t>
            </a:r>
          </a:p>
        </p:txBody>
      </p:sp>
    </p:spTree>
    <p:extLst>
      <p:ext uri="{BB962C8B-B14F-4D97-AF65-F5344CB8AC3E}">
        <p14:creationId xmlns:p14="http://schemas.microsoft.com/office/powerpoint/2010/main" val="119577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423064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1080726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1988327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r>
              <a:rPr lang="en-US" dirty="0">
                <a:latin typeface="Arial"/>
                <a:cs typeface="Arial"/>
              </a:rPr>
              <a:t>Orientation</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1674195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r>
              <a:rPr lang="en-US" dirty="0">
                <a:latin typeface="Arial"/>
                <a:cs typeface="Arial"/>
              </a:rPr>
              <a:t>Orientation</a:t>
            </a:r>
          </a:p>
          <a:p>
            <a:r>
              <a:rPr lang="en-US" dirty="0">
                <a:latin typeface="Arial"/>
                <a:cs typeface="Arial"/>
              </a:rPr>
              <a:t>Prophylactic virtue</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3438447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r>
              <a:rPr lang="en-US" dirty="0">
                <a:latin typeface="Arial"/>
                <a:cs typeface="Arial"/>
              </a:rPr>
              <a:t>Orientation</a:t>
            </a:r>
          </a:p>
          <a:p>
            <a:r>
              <a:rPr lang="en-US" dirty="0">
                <a:latin typeface="Arial"/>
                <a:cs typeface="Arial"/>
              </a:rPr>
              <a:t>Prophylactic virtue</a:t>
            </a:r>
          </a:p>
          <a:p>
            <a:r>
              <a:rPr lang="en-US" dirty="0">
                <a:latin typeface="Arial"/>
                <a:cs typeface="Arial"/>
              </a:rPr>
              <a:t>To ‘rarefy’ the air (p. 189)</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3265544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2823" y="2243046"/>
            <a:ext cx="7379929" cy="4735762"/>
          </a:xfrm>
        </p:spPr>
        <p:txBody>
          <a:bodyPr>
            <a:noAutofit/>
          </a:bodyPr>
          <a:lstStyle/>
          <a:p>
            <a:r>
              <a:rPr lang="en-US" dirty="0">
                <a:latin typeface="Arial"/>
                <a:cs typeface="Arial"/>
              </a:rPr>
              <a:t>Marking territorial identity</a:t>
            </a:r>
          </a:p>
          <a:p>
            <a:r>
              <a:rPr lang="en-US" dirty="0">
                <a:latin typeface="Arial"/>
                <a:cs typeface="Arial"/>
              </a:rPr>
              <a:t>“Sacral recharging of the surrounding space” (p. 185)</a:t>
            </a:r>
          </a:p>
          <a:p>
            <a:r>
              <a:rPr lang="en-US" dirty="0">
                <a:latin typeface="Arial"/>
                <a:cs typeface="Arial"/>
              </a:rPr>
              <a:t>Orientation</a:t>
            </a:r>
          </a:p>
          <a:p>
            <a:r>
              <a:rPr lang="en-US" dirty="0">
                <a:latin typeface="Arial"/>
                <a:cs typeface="Arial"/>
              </a:rPr>
              <a:t>Prophylactic virtue</a:t>
            </a:r>
          </a:p>
          <a:p>
            <a:r>
              <a:rPr lang="en-US" dirty="0">
                <a:latin typeface="Arial"/>
                <a:cs typeface="Arial"/>
              </a:rPr>
              <a:t>To ‘rarefy’ the air (p. 189)</a:t>
            </a:r>
          </a:p>
          <a:p>
            <a:r>
              <a:rPr lang="en-US" dirty="0">
                <a:latin typeface="Arial"/>
                <a:cs typeface="Arial"/>
              </a:rPr>
              <a:t>Temporal marker</a:t>
            </a:r>
          </a:p>
          <a:p>
            <a:endParaRPr lang="en-US" dirty="0">
              <a:latin typeface="Arial"/>
              <a:cs typeface="Arial"/>
            </a:endParaRPr>
          </a:p>
          <a:p>
            <a:endParaRPr lang="en-US" dirty="0"/>
          </a:p>
        </p:txBody>
      </p:sp>
      <p:sp>
        <p:nvSpPr>
          <p:cNvPr id="2" name="Rectangle 1"/>
          <p:cNvSpPr/>
          <p:nvPr/>
        </p:nvSpPr>
        <p:spPr>
          <a:xfrm>
            <a:off x="468439" y="707993"/>
            <a:ext cx="7735734" cy="1077218"/>
          </a:xfrm>
          <a:prstGeom prst="rect">
            <a:avLst/>
          </a:prstGeom>
        </p:spPr>
        <p:txBody>
          <a:bodyPr wrap="square">
            <a:spAutoFit/>
          </a:bodyPr>
          <a:lstStyle/>
          <a:p>
            <a:r>
              <a:rPr lang="en-US" sz="3200" dirty="0">
                <a:latin typeface="Arial"/>
                <a:cs typeface="Arial"/>
              </a:rPr>
              <a:t>The functions of bells in the 19</a:t>
            </a:r>
            <a:r>
              <a:rPr lang="en-US" sz="3200" baseline="30000" dirty="0">
                <a:latin typeface="Arial"/>
                <a:cs typeface="Arial"/>
              </a:rPr>
              <a:t>th</a:t>
            </a:r>
            <a:r>
              <a:rPr lang="en-US" sz="3200" dirty="0">
                <a:latin typeface="Arial"/>
                <a:cs typeface="Arial"/>
              </a:rPr>
              <a:t> century French countryside: </a:t>
            </a:r>
          </a:p>
        </p:txBody>
      </p:sp>
    </p:spTree>
    <p:extLst>
      <p:ext uri="{BB962C8B-B14F-4D97-AF65-F5344CB8AC3E}">
        <p14:creationId xmlns:p14="http://schemas.microsoft.com/office/powerpoint/2010/main" val="264072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77455" y="1299602"/>
            <a:ext cx="7296728" cy="5538563"/>
          </a:xfrm>
        </p:spPr>
        <p:txBody>
          <a:bodyPr>
            <a:normAutofit/>
          </a:bodyPr>
          <a:lstStyle/>
          <a:p>
            <a:pPr marL="742950" indent="-742950" algn="l">
              <a:buFont typeface="+mj-lt"/>
              <a:buAutoNum type="arabicPeriod"/>
            </a:pPr>
            <a:r>
              <a:rPr lang="en-US" sz="3600" dirty="0">
                <a:latin typeface="Arial"/>
                <a:cs typeface="Arial"/>
              </a:rPr>
              <a:t>Listening to History / Histories of Listening</a:t>
            </a:r>
          </a:p>
          <a:p>
            <a:pPr marL="742950" indent="-742950" algn="l">
              <a:buFont typeface="+mj-lt"/>
              <a:buAutoNum type="arabicPeriod"/>
            </a:pPr>
            <a:endParaRPr lang="en-US" sz="3600" dirty="0">
              <a:latin typeface="Arial"/>
              <a:cs typeface="Arial"/>
            </a:endParaRPr>
          </a:p>
          <a:p>
            <a:pPr marL="742950" indent="-742950" algn="l">
              <a:buFont typeface="+mj-lt"/>
              <a:buAutoNum type="arabicPeriod"/>
            </a:pPr>
            <a:r>
              <a:rPr lang="en-US" sz="3600" dirty="0">
                <a:latin typeface="Arial"/>
                <a:cs typeface="Arial"/>
              </a:rPr>
              <a:t>Histories of Sound and Technology</a:t>
            </a:r>
          </a:p>
          <a:p>
            <a:pPr marL="742950" indent="-742950" algn="l">
              <a:buFont typeface="+mj-lt"/>
              <a:buAutoNum type="arabicPeriod"/>
            </a:pPr>
            <a:endParaRPr lang="en-US" sz="3600" dirty="0">
              <a:latin typeface="Arial"/>
              <a:cs typeface="Arial"/>
            </a:endParaRPr>
          </a:p>
          <a:p>
            <a:pPr marL="742950" indent="-742950" algn="l">
              <a:buFont typeface="+mj-lt"/>
              <a:buAutoNum type="arabicPeriod"/>
            </a:pPr>
            <a:r>
              <a:rPr lang="en-US" sz="3600" dirty="0">
                <a:latin typeface="Arial"/>
                <a:cs typeface="Arial"/>
              </a:rPr>
              <a:t>Acoustic Archives</a:t>
            </a:r>
          </a:p>
          <a:p>
            <a:endParaRPr lang="en-US" sz="4000" b="1" dirty="0">
              <a:latin typeface="Arial"/>
              <a:cs typeface="Arial"/>
            </a:endParaRPr>
          </a:p>
        </p:txBody>
      </p:sp>
    </p:spTree>
    <p:extLst>
      <p:ext uri="{BB962C8B-B14F-4D97-AF65-F5344CB8AC3E}">
        <p14:creationId xmlns:p14="http://schemas.microsoft.com/office/powerpoint/2010/main" val="455872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188" y="1609160"/>
            <a:ext cx="7784518" cy="4735762"/>
          </a:xfrm>
        </p:spPr>
        <p:txBody>
          <a:bodyPr>
            <a:noAutofit/>
          </a:bodyPr>
          <a:lstStyle/>
          <a:p>
            <a:pPr marL="0" indent="0">
              <a:buNone/>
            </a:pPr>
            <a:r>
              <a:rPr lang="en-US" dirty="0">
                <a:latin typeface="Arial"/>
                <a:cs typeface="Arial"/>
              </a:rPr>
              <a:t>What language and names are inscribed on these bronze bells?</a:t>
            </a:r>
          </a:p>
          <a:p>
            <a:pPr marL="0" indent="0">
              <a:buNone/>
            </a:pPr>
            <a:endParaRPr lang="en-US" dirty="0">
              <a:latin typeface="Arial"/>
              <a:cs typeface="Arial"/>
            </a:endParaRPr>
          </a:p>
          <a:p>
            <a:endParaRPr lang="en-US" dirty="0">
              <a:latin typeface="Arial"/>
              <a:cs typeface="Arial"/>
            </a:endParaRPr>
          </a:p>
          <a:p>
            <a:endParaRPr lang="en-US" dirty="0"/>
          </a:p>
        </p:txBody>
      </p:sp>
    </p:spTree>
    <p:extLst>
      <p:ext uri="{BB962C8B-B14F-4D97-AF65-F5344CB8AC3E}">
        <p14:creationId xmlns:p14="http://schemas.microsoft.com/office/powerpoint/2010/main" val="2079290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188" y="1609160"/>
            <a:ext cx="7784518" cy="4735762"/>
          </a:xfrm>
        </p:spPr>
        <p:txBody>
          <a:bodyPr>
            <a:noAutofit/>
          </a:bodyPr>
          <a:lstStyle/>
          <a:p>
            <a:pPr marL="0" indent="0">
              <a:buNone/>
            </a:pPr>
            <a:r>
              <a:rPr lang="en-US" dirty="0">
                <a:latin typeface="Arial"/>
                <a:cs typeface="Arial"/>
              </a:rPr>
              <a:t>What language and names are inscribed on these bronze bells?</a:t>
            </a:r>
          </a:p>
          <a:p>
            <a:pPr marL="0" indent="0">
              <a:buNone/>
            </a:pPr>
            <a:endParaRPr lang="en-US" dirty="0">
              <a:latin typeface="Arial"/>
              <a:cs typeface="Arial"/>
            </a:endParaRPr>
          </a:p>
          <a:p>
            <a:pPr marL="0" indent="0">
              <a:buNone/>
            </a:pPr>
            <a:r>
              <a:rPr lang="en-US" dirty="0">
                <a:latin typeface="Arial"/>
                <a:cs typeface="Arial"/>
              </a:rPr>
              <a:t>Who has bells rung in their honor?</a:t>
            </a:r>
          </a:p>
          <a:p>
            <a:pPr marL="0" indent="0">
              <a:buNone/>
            </a:pPr>
            <a:endParaRPr lang="en-US" dirty="0">
              <a:latin typeface="Arial"/>
              <a:cs typeface="Arial"/>
            </a:endParaRPr>
          </a:p>
          <a:p>
            <a:endParaRPr lang="en-US" dirty="0">
              <a:latin typeface="Arial"/>
              <a:cs typeface="Arial"/>
            </a:endParaRPr>
          </a:p>
          <a:p>
            <a:endParaRPr lang="en-US" dirty="0"/>
          </a:p>
        </p:txBody>
      </p:sp>
    </p:spTree>
    <p:extLst>
      <p:ext uri="{BB962C8B-B14F-4D97-AF65-F5344CB8AC3E}">
        <p14:creationId xmlns:p14="http://schemas.microsoft.com/office/powerpoint/2010/main" val="2229640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187" y="1564207"/>
            <a:ext cx="7919381" cy="4369465"/>
          </a:xfrm>
        </p:spPr>
        <p:txBody>
          <a:bodyPr>
            <a:noAutofit/>
          </a:bodyPr>
          <a:lstStyle/>
          <a:p>
            <a:pPr marL="0" indent="0">
              <a:buNone/>
            </a:pPr>
            <a:r>
              <a:rPr lang="en-US" dirty="0">
                <a:latin typeface="Arial"/>
                <a:cs typeface="Arial"/>
              </a:rPr>
              <a:t>“Through bells an individual was better able to apprehend the identity of the group to which he belonged.  They helped him locate himself in space and time.  They audibly proclaimed to him the order of the society within which his life unfolded, and made manifest the power of the constituted authorities” (p. 200)</a:t>
            </a:r>
          </a:p>
          <a:p>
            <a:endParaRPr lang="en-US" dirty="0">
              <a:latin typeface="Arial"/>
              <a:cs typeface="Arial"/>
            </a:endParaRPr>
          </a:p>
          <a:p>
            <a:endParaRPr lang="en-US" dirty="0"/>
          </a:p>
        </p:txBody>
      </p:sp>
    </p:spTree>
    <p:extLst>
      <p:ext uri="{BB962C8B-B14F-4D97-AF65-F5344CB8AC3E}">
        <p14:creationId xmlns:p14="http://schemas.microsoft.com/office/powerpoint/2010/main" val="2574075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711662" y="5062167"/>
            <a:ext cx="8271606" cy="12793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Arial"/>
                <a:cs typeface="Arial"/>
              </a:rPr>
              <a:t>2. Towards A Feminist Historiography of Electronic Music </a:t>
            </a:r>
          </a:p>
        </p:txBody>
      </p:sp>
      <p:pic>
        <p:nvPicPr>
          <p:cNvPr id="2" name="Picture 1" descr="AnneaLockwoo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9822" y="1279215"/>
            <a:ext cx="1478151" cy="1330336"/>
          </a:xfrm>
          <a:prstGeom prst="rect">
            <a:avLst/>
          </a:prstGeom>
        </p:spPr>
      </p:pic>
      <p:pic>
        <p:nvPicPr>
          <p:cNvPr id="5" name="Picture 4" descr="ClaraRockmor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2757" y="1279215"/>
            <a:ext cx="1764280" cy="1309568"/>
          </a:xfrm>
          <a:prstGeom prst="rect">
            <a:avLst/>
          </a:prstGeom>
        </p:spPr>
      </p:pic>
      <p:pic>
        <p:nvPicPr>
          <p:cNvPr id="6" name="Picture 5" descr="LeTigr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1662" y="3253489"/>
            <a:ext cx="1001284" cy="1302876"/>
          </a:xfrm>
          <a:prstGeom prst="rect">
            <a:avLst/>
          </a:prstGeom>
        </p:spPr>
      </p:pic>
      <p:pic>
        <p:nvPicPr>
          <p:cNvPr id="8" name="Picture 7" descr="MariaChavez.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10175" y="3253489"/>
            <a:ext cx="1960344" cy="1302875"/>
          </a:xfrm>
          <a:prstGeom prst="rect">
            <a:avLst/>
          </a:prstGeom>
        </p:spPr>
      </p:pic>
      <p:pic>
        <p:nvPicPr>
          <p:cNvPr id="9" name="Picture 8" descr="PamelaZ.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43091" y="1279215"/>
            <a:ext cx="1816415" cy="1312193"/>
          </a:xfrm>
          <a:prstGeom prst="rect">
            <a:avLst/>
          </a:prstGeom>
        </p:spPr>
      </p:pic>
      <p:pic>
        <p:nvPicPr>
          <p:cNvPr id="10" name="Picture 9" descr="PaulineOliveros.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1662" y="1297358"/>
            <a:ext cx="2186988" cy="1312193"/>
          </a:xfrm>
          <a:prstGeom prst="rect">
            <a:avLst/>
          </a:prstGeom>
        </p:spPr>
      </p:pic>
      <p:pic>
        <p:nvPicPr>
          <p:cNvPr id="11" name="Picture 10" descr="SuzanneCiani.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883479" y="3253489"/>
            <a:ext cx="1634627" cy="1302876"/>
          </a:xfrm>
          <a:prstGeom prst="rect">
            <a:avLst/>
          </a:prstGeom>
        </p:spPr>
      </p:pic>
    </p:spTree>
    <p:extLst>
      <p:ext uri="{BB962C8B-B14F-4D97-AF65-F5344CB8AC3E}">
        <p14:creationId xmlns:p14="http://schemas.microsoft.com/office/powerpoint/2010/main" val="1985422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038134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a:t>
            </a:r>
            <a:r>
              <a:rPr lang="en-US" sz="2800" dirty="0" err="1">
                <a:latin typeface="Arial"/>
                <a:cs typeface="Arial"/>
              </a:rPr>
              <a:t>Russolo’s</a:t>
            </a:r>
            <a:r>
              <a:rPr lang="en-US" sz="2800" dirty="0">
                <a:latin typeface="Arial"/>
                <a:cs typeface="Arial"/>
              </a:rPr>
              <a:t> </a:t>
            </a:r>
            <a:r>
              <a:rPr lang="en-US" sz="2800" i="1" dirty="0">
                <a:latin typeface="Arial"/>
                <a:cs typeface="Arial"/>
              </a:rPr>
              <a:t>Art of Noises</a:t>
            </a:r>
            <a:r>
              <a:rPr lang="en-US" sz="2800" dirty="0">
                <a:latin typeface="Arial"/>
                <a:cs typeface="Arial"/>
              </a:rPr>
              <a:t>) tend to normalize hegemonic cultural practices</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990243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a:t>
            </a:r>
            <a:r>
              <a:rPr lang="en-US" sz="2800" dirty="0" err="1">
                <a:latin typeface="Arial"/>
                <a:cs typeface="Arial"/>
              </a:rPr>
              <a:t>Russolo’s</a:t>
            </a:r>
            <a:r>
              <a:rPr lang="en-US" sz="2800" dirty="0">
                <a:latin typeface="Arial"/>
                <a:cs typeface="Arial"/>
              </a:rPr>
              <a:t> </a:t>
            </a:r>
            <a:r>
              <a:rPr lang="en-US" sz="2800" i="1" dirty="0">
                <a:latin typeface="Arial"/>
                <a:cs typeface="Arial"/>
              </a:rPr>
              <a:t>Art of Noises</a:t>
            </a:r>
            <a:r>
              <a:rPr lang="en-US" sz="2800" dirty="0">
                <a:latin typeface="Arial"/>
                <a:cs typeface="Arial"/>
              </a:rPr>
              <a:t>) tend to normalize hegemonic cultural practices</a:t>
            </a:r>
          </a:p>
          <a:p>
            <a:pPr marL="1371600" lvl="2" indent="-457200" algn="l" fontAlgn="base">
              <a:buFont typeface="Arial"/>
              <a:buChar char="•"/>
            </a:pPr>
            <a:r>
              <a:rPr lang="en-US" sz="2800" dirty="0">
                <a:latin typeface="Arial"/>
                <a:cs typeface="Arial"/>
              </a:rPr>
              <a:t>The tools for making electronic music are not innocent</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564531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a:t>
            </a:r>
            <a:r>
              <a:rPr lang="en-US" sz="2800" dirty="0" err="1">
                <a:latin typeface="Arial"/>
                <a:cs typeface="Arial"/>
              </a:rPr>
              <a:t>Russolo’s</a:t>
            </a:r>
            <a:r>
              <a:rPr lang="en-US" sz="2800" dirty="0">
                <a:latin typeface="Arial"/>
                <a:cs typeface="Arial"/>
              </a:rPr>
              <a:t> </a:t>
            </a:r>
            <a:r>
              <a:rPr lang="en-US" sz="2800" i="1" dirty="0">
                <a:latin typeface="Arial"/>
                <a:cs typeface="Arial"/>
              </a:rPr>
              <a:t>Art of Noises</a:t>
            </a:r>
            <a:r>
              <a:rPr lang="en-US" sz="2800" dirty="0">
                <a:latin typeface="Arial"/>
                <a:cs typeface="Arial"/>
              </a:rPr>
              <a:t>) tend to normalize hegemonic cultural practices</a:t>
            </a:r>
          </a:p>
          <a:p>
            <a:pPr marL="1371600" lvl="2" indent="-457200" algn="l" fontAlgn="base">
              <a:buFont typeface="Arial"/>
              <a:buChar char="•"/>
            </a:pPr>
            <a:r>
              <a:rPr lang="en-US" sz="2800" dirty="0">
                <a:latin typeface="Arial"/>
                <a:cs typeface="Arial"/>
              </a:rPr>
              <a:t>The tools for making electronic music are not innocent</a:t>
            </a:r>
          </a:p>
          <a:p>
            <a:pPr marL="1371600" lvl="2" indent="-457200" algn="l" fontAlgn="base">
              <a:buFont typeface="Arial"/>
              <a:buChar char="•"/>
            </a:pPr>
            <a:r>
              <a:rPr lang="en-US" sz="2800" dirty="0" err="1">
                <a:latin typeface="Arial"/>
                <a:cs typeface="Arial"/>
              </a:rPr>
              <a:t>Cagian</a:t>
            </a:r>
            <a:r>
              <a:rPr lang="en-US" sz="2800" dirty="0">
                <a:latin typeface="Arial"/>
                <a:cs typeface="Arial"/>
              </a:rPr>
              <a:t> silence</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615993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a:t>
            </a:r>
            <a:r>
              <a:rPr lang="en-US" sz="2800" dirty="0" err="1">
                <a:latin typeface="Arial"/>
                <a:cs typeface="Arial"/>
              </a:rPr>
              <a:t>Russolo’s</a:t>
            </a:r>
            <a:r>
              <a:rPr lang="en-US" sz="2800" dirty="0">
                <a:latin typeface="Arial"/>
                <a:cs typeface="Arial"/>
              </a:rPr>
              <a:t> </a:t>
            </a:r>
            <a:r>
              <a:rPr lang="en-US" sz="2800" i="1" dirty="0">
                <a:latin typeface="Arial"/>
                <a:cs typeface="Arial"/>
              </a:rPr>
              <a:t>Art of Noises</a:t>
            </a:r>
            <a:r>
              <a:rPr lang="en-US" sz="2800" dirty="0">
                <a:latin typeface="Arial"/>
                <a:cs typeface="Arial"/>
              </a:rPr>
              <a:t>) tend to normalize hegemonic cultural practices</a:t>
            </a:r>
          </a:p>
          <a:p>
            <a:pPr marL="1371600" lvl="2" indent="-457200" algn="l" fontAlgn="base">
              <a:buFont typeface="Arial"/>
              <a:buChar char="•"/>
            </a:pPr>
            <a:r>
              <a:rPr lang="en-US" sz="2800" dirty="0">
                <a:latin typeface="Arial"/>
                <a:cs typeface="Arial"/>
              </a:rPr>
              <a:t>The tools for making electronic music are not innocent</a:t>
            </a:r>
          </a:p>
          <a:p>
            <a:pPr marL="1371600" lvl="2" indent="-457200" algn="l" fontAlgn="base">
              <a:buFont typeface="Arial"/>
              <a:buChar char="•"/>
            </a:pPr>
            <a:r>
              <a:rPr lang="en-US" sz="2800" dirty="0" err="1">
                <a:latin typeface="Arial"/>
                <a:cs typeface="Arial"/>
              </a:rPr>
              <a:t>Cagian</a:t>
            </a:r>
            <a:r>
              <a:rPr lang="en-US" sz="2800" dirty="0">
                <a:latin typeface="Arial"/>
                <a:cs typeface="Arial"/>
              </a:rPr>
              <a:t> silence</a:t>
            </a:r>
          </a:p>
          <a:p>
            <a:pPr marL="1371600" lvl="2" indent="-457200" algn="l" fontAlgn="base">
              <a:buFont typeface="Arial"/>
              <a:buChar char="•"/>
            </a:pPr>
            <a:r>
              <a:rPr lang="en-US" sz="2800" dirty="0">
                <a:latin typeface="Arial"/>
                <a:cs typeface="Arial"/>
              </a:rPr>
              <a:t>The logic of reproduction</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434544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2" y="512497"/>
            <a:ext cx="7966364" cy="6137686"/>
          </a:xfrm>
        </p:spPr>
        <p:txBody>
          <a:bodyPr>
            <a:normAutofit/>
          </a:bodyPr>
          <a:lstStyle/>
          <a:p>
            <a:pPr algn="l"/>
            <a:r>
              <a:rPr lang="en-US" dirty="0">
                <a:latin typeface="Arial"/>
                <a:cs typeface="Arial"/>
              </a:rPr>
              <a:t>Rodger’s historiography:</a:t>
            </a:r>
          </a:p>
          <a:p>
            <a:pPr lvl="2" algn="l" fontAlgn="base"/>
            <a:endParaRPr lang="en-US" sz="2800" dirty="0">
              <a:latin typeface="Arial"/>
              <a:cs typeface="Arial"/>
            </a:endParaRPr>
          </a:p>
          <a:p>
            <a:pPr marL="1371600" lvl="2" indent="-457200" algn="l" fontAlgn="base">
              <a:buFont typeface="Arial"/>
              <a:buChar char="•"/>
            </a:pPr>
            <a:r>
              <a:rPr lang="en-US" sz="2800" dirty="0">
                <a:latin typeface="Arial"/>
                <a:cs typeface="Arial"/>
              </a:rPr>
              <a:t>Origins stories (e.g. </a:t>
            </a:r>
            <a:r>
              <a:rPr lang="en-US" sz="2800" dirty="0" err="1">
                <a:latin typeface="Arial"/>
                <a:cs typeface="Arial"/>
              </a:rPr>
              <a:t>Russolo’s</a:t>
            </a:r>
            <a:r>
              <a:rPr lang="en-US" sz="2800" dirty="0">
                <a:latin typeface="Arial"/>
                <a:cs typeface="Arial"/>
              </a:rPr>
              <a:t> </a:t>
            </a:r>
            <a:r>
              <a:rPr lang="en-US" sz="2800" i="1" dirty="0">
                <a:latin typeface="Arial"/>
                <a:cs typeface="Arial"/>
              </a:rPr>
              <a:t>Art of Noises</a:t>
            </a:r>
            <a:r>
              <a:rPr lang="en-US" sz="2800" dirty="0">
                <a:latin typeface="Arial"/>
                <a:cs typeface="Arial"/>
              </a:rPr>
              <a:t>) tend to normalize hegemonic cultural practices</a:t>
            </a:r>
          </a:p>
          <a:p>
            <a:pPr marL="1371600" lvl="2" indent="-457200" algn="l" fontAlgn="base">
              <a:buFont typeface="Arial"/>
              <a:buChar char="•"/>
            </a:pPr>
            <a:r>
              <a:rPr lang="en-US" sz="2800" dirty="0">
                <a:latin typeface="Arial"/>
                <a:cs typeface="Arial"/>
              </a:rPr>
              <a:t>The tools for making electronic music are not innocent</a:t>
            </a:r>
          </a:p>
          <a:p>
            <a:pPr marL="1371600" lvl="2" indent="-457200" algn="l" fontAlgn="base">
              <a:buFont typeface="Arial"/>
              <a:buChar char="•"/>
            </a:pPr>
            <a:r>
              <a:rPr lang="en-US" sz="2800" dirty="0" err="1">
                <a:latin typeface="Arial"/>
                <a:cs typeface="Arial"/>
              </a:rPr>
              <a:t>Cagian</a:t>
            </a:r>
            <a:r>
              <a:rPr lang="en-US" sz="2800" dirty="0">
                <a:latin typeface="Arial"/>
                <a:cs typeface="Arial"/>
              </a:rPr>
              <a:t> silence</a:t>
            </a:r>
          </a:p>
          <a:p>
            <a:pPr marL="1371600" lvl="2" indent="-457200" algn="l" fontAlgn="base">
              <a:buFont typeface="Arial"/>
              <a:buChar char="•"/>
            </a:pPr>
            <a:r>
              <a:rPr lang="en-US" sz="2800" dirty="0">
                <a:latin typeface="Arial"/>
                <a:cs typeface="Arial"/>
              </a:rPr>
              <a:t>The logic of reproduction</a:t>
            </a:r>
          </a:p>
          <a:p>
            <a:pPr marL="1371600" lvl="2" indent="-457200" algn="l" fontAlgn="base">
              <a:buFont typeface="Arial"/>
              <a:buChar char="•"/>
            </a:pPr>
            <a:r>
              <a:rPr lang="en-US" sz="2800" dirty="0">
                <a:latin typeface="Arial"/>
                <a:cs typeface="Arial"/>
              </a:rPr>
              <a:t>Works by women electronic musicians suggest different, more imaginative ways to navigate this history </a:t>
            </a: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55198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algn="l"/>
            <a:endParaRPr lang="en-US" dirty="0">
              <a:latin typeface="Arial"/>
              <a:cs typeface="Arial"/>
            </a:endParaRPr>
          </a:p>
        </p:txBody>
      </p:sp>
    </p:spTree>
    <p:extLst>
      <p:ext uri="{BB962C8B-B14F-4D97-AF65-F5344CB8AC3E}">
        <p14:creationId xmlns:p14="http://schemas.microsoft.com/office/powerpoint/2010/main" val="2110499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7273" y="3169227"/>
            <a:ext cx="7966364" cy="1096818"/>
          </a:xfrm>
        </p:spPr>
        <p:txBody>
          <a:bodyPr>
            <a:normAutofit/>
          </a:bodyPr>
          <a:lstStyle/>
          <a:p>
            <a:r>
              <a:rPr lang="en-US" dirty="0">
                <a:solidFill>
                  <a:srgbClr val="CCFFCC"/>
                </a:solidFill>
                <a:latin typeface="Arial"/>
                <a:cs typeface="Arial"/>
              </a:rPr>
              <a:t>Let’s go listen and watch!</a:t>
            </a:r>
          </a:p>
          <a:p>
            <a:pPr lvl="2" algn="l" fontAlgn="base"/>
            <a:endParaRPr lang="en-US" sz="3200" dirty="0">
              <a:solidFill>
                <a:srgbClr val="CCFFCC"/>
              </a:solidFill>
              <a:latin typeface="Arial"/>
              <a:cs typeface="Arial"/>
            </a:endParaRPr>
          </a:p>
          <a:p>
            <a:pPr algn="l"/>
            <a:endParaRPr lang="en-US" sz="2800" dirty="0">
              <a:latin typeface="Arial"/>
              <a:cs typeface="Arial"/>
            </a:endParaRPr>
          </a:p>
          <a:p>
            <a:pPr marL="342900" indent="-342900" algn="l">
              <a:buFont typeface="Arial"/>
              <a:buChar char="•"/>
            </a:pPr>
            <a:endParaRPr lang="en-US" sz="24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268533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348401"/>
            <a:ext cx="8485137" cy="6239886"/>
          </a:xfrm>
        </p:spPr>
        <p:txBody>
          <a:bodyPr>
            <a:normAutofit fontScale="92500" lnSpcReduction="20000"/>
          </a:bodyPr>
          <a:lstStyle/>
          <a:p>
            <a:pPr marL="0" indent="0">
              <a:buNone/>
            </a:pPr>
            <a:r>
              <a:rPr lang="en-US" sz="3500" u="sng" dirty="0">
                <a:latin typeface="Arial"/>
                <a:cs typeface="Arial"/>
              </a:rPr>
              <a:t>Extra Credit</a:t>
            </a:r>
            <a:r>
              <a:rPr lang="en-US" sz="3500" dirty="0">
                <a:latin typeface="Arial"/>
                <a:cs typeface="Arial"/>
              </a:rPr>
              <a:t>:  Link the listening practice, acoustic experience, or sound object you are writing about in your autobiographical essay to one of the historiographies we are studying this week:</a:t>
            </a:r>
          </a:p>
          <a:p>
            <a:pPr marL="0" indent="0">
              <a:buNone/>
            </a:pPr>
            <a:endParaRPr lang="en-US" sz="3500" dirty="0">
              <a:latin typeface="Arial"/>
              <a:cs typeface="Arial"/>
            </a:endParaRPr>
          </a:p>
          <a:p>
            <a:pPr lvl="2"/>
            <a:r>
              <a:rPr lang="en-US" sz="3500" dirty="0">
                <a:latin typeface="Arial"/>
                <a:cs typeface="Arial"/>
              </a:rPr>
              <a:t>Bells, identity, and 19</a:t>
            </a:r>
            <a:r>
              <a:rPr lang="en-US" sz="3500" baseline="30000" dirty="0">
                <a:latin typeface="Arial"/>
                <a:cs typeface="Arial"/>
              </a:rPr>
              <a:t>th</a:t>
            </a:r>
            <a:r>
              <a:rPr lang="en-US" sz="3500" dirty="0">
                <a:latin typeface="Arial"/>
                <a:cs typeface="Arial"/>
              </a:rPr>
              <a:t> Century French Village life (Corbin)</a:t>
            </a:r>
          </a:p>
          <a:p>
            <a:pPr lvl="2"/>
            <a:r>
              <a:rPr lang="en-US" sz="3500" dirty="0">
                <a:latin typeface="Arial"/>
                <a:cs typeface="Arial"/>
              </a:rPr>
              <a:t>Feminist Historiography of Electronic Music (Rodgers)</a:t>
            </a:r>
          </a:p>
          <a:p>
            <a:endParaRPr lang="en-US" sz="3500" dirty="0">
              <a:latin typeface="Arial"/>
              <a:cs typeface="Arial"/>
            </a:endParaRPr>
          </a:p>
          <a:p>
            <a:pPr marL="0" indent="0">
              <a:buNone/>
            </a:pPr>
            <a:r>
              <a:rPr lang="en-US" sz="3500" dirty="0">
                <a:latin typeface="Arial"/>
                <a:cs typeface="Arial"/>
              </a:rPr>
              <a:t>Post in Sakai Forum for discussion </a:t>
            </a:r>
            <a:r>
              <a:rPr lang="en-US" sz="3500">
                <a:latin typeface="Arial"/>
                <a:cs typeface="Arial"/>
              </a:rPr>
              <a:t>on Thursday.</a:t>
            </a:r>
            <a:endParaRPr lang="en-US" sz="3500" dirty="0">
              <a:latin typeface="Arial"/>
              <a:cs typeface="Arial"/>
            </a:endParaRPr>
          </a:p>
          <a:p>
            <a:pPr marL="0" lvl="0" indent="0">
              <a:buNone/>
            </a:pPr>
            <a:endParaRPr lang="en-US" dirty="0">
              <a:latin typeface="Arial"/>
              <a:cs typeface="Arial"/>
            </a:endParaRPr>
          </a:p>
          <a:p>
            <a:pPr marL="0" indent="0">
              <a:buNone/>
            </a:pPr>
            <a:endParaRPr lang="en-US" dirty="0">
              <a:latin typeface="Arial"/>
              <a:cs typeface="Arial"/>
            </a:endParaRPr>
          </a:p>
        </p:txBody>
      </p:sp>
    </p:spTree>
    <p:extLst>
      <p:ext uri="{BB962C8B-B14F-4D97-AF65-F5344CB8AC3E}">
        <p14:creationId xmlns:p14="http://schemas.microsoft.com/office/powerpoint/2010/main" val="97566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 </a:t>
            </a:r>
          </a:p>
          <a:p>
            <a:pPr algn="l"/>
            <a:endParaRPr lang="en-US"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21762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 </a:t>
            </a:r>
          </a:p>
          <a:p>
            <a:pPr marL="1371600" lvl="2" indent="-457200" algn="l">
              <a:buFont typeface="Arial"/>
              <a:buChar char="•"/>
            </a:pPr>
            <a:r>
              <a:rPr lang="en-US" sz="3200" dirty="0">
                <a:latin typeface="Arial"/>
                <a:cs typeface="Arial"/>
              </a:rPr>
              <a:t>Aural history</a:t>
            </a:r>
          </a:p>
          <a:p>
            <a:pPr algn="l"/>
            <a:endParaRPr lang="en-US"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17867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a:t>
            </a:r>
          </a:p>
          <a:p>
            <a:pPr marL="1371600" lvl="2" indent="-457200" algn="l">
              <a:buFont typeface="Arial"/>
              <a:buChar char="•"/>
            </a:pPr>
            <a:r>
              <a:rPr lang="en-US" sz="3200" dirty="0">
                <a:latin typeface="Arial"/>
                <a:cs typeface="Arial"/>
              </a:rPr>
              <a:t>Aural history</a:t>
            </a:r>
          </a:p>
          <a:p>
            <a:pPr algn="l"/>
            <a:endParaRPr lang="en-US" dirty="0">
              <a:latin typeface="Arial"/>
              <a:cs typeface="Arial"/>
            </a:endParaRPr>
          </a:p>
          <a:p>
            <a:pPr algn="l"/>
            <a:r>
              <a:rPr lang="en-US" dirty="0">
                <a:latin typeface="Arial"/>
                <a:cs typeface="Arial"/>
              </a:rPr>
              <a:t>And how are they listening?</a:t>
            </a:r>
          </a:p>
          <a:p>
            <a:pPr algn="l"/>
            <a:endParaRPr lang="en-US" dirty="0">
              <a:latin typeface="Arial"/>
              <a:cs typeface="Arial"/>
            </a:endParaRPr>
          </a:p>
        </p:txBody>
      </p:sp>
    </p:spTree>
    <p:extLst>
      <p:ext uri="{BB962C8B-B14F-4D97-AF65-F5344CB8AC3E}">
        <p14:creationId xmlns:p14="http://schemas.microsoft.com/office/powerpoint/2010/main" val="426694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a:t>
            </a:r>
          </a:p>
          <a:p>
            <a:pPr marL="1371600" lvl="2" indent="-457200" algn="l">
              <a:buFont typeface="Arial"/>
              <a:buChar char="•"/>
            </a:pPr>
            <a:r>
              <a:rPr lang="en-US" sz="3200" dirty="0">
                <a:latin typeface="Arial"/>
                <a:cs typeface="Arial"/>
              </a:rPr>
              <a:t>Aural history</a:t>
            </a:r>
          </a:p>
          <a:p>
            <a:pPr algn="l"/>
            <a:endParaRPr lang="en-US" dirty="0">
              <a:latin typeface="Arial"/>
              <a:cs typeface="Arial"/>
            </a:endParaRPr>
          </a:p>
          <a:p>
            <a:pPr algn="l"/>
            <a:r>
              <a:rPr lang="en-US" dirty="0">
                <a:latin typeface="Arial"/>
                <a:cs typeface="Arial"/>
              </a:rPr>
              <a:t>And how are they listening?</a:t>
            </a:r>
          </a:p>
          <a:p>
            <a:pPr marL="1371600" lvl="4" indent="-457200" algn="l">
              <a:buFont typeface="Arial"/>
              <a:buChar char="•"/>
            </a:pPr>
            <a:r>
              <a:rPr lang="en-US" sz="3200" dirty="0">
                <a:latin typeface="Arial"/>
                <a:cs typeface="Arial"/>
              </a:rPr>
              <a:t>Histories of Listening</a:t>
            </a:r>
          </a:p>
          <a:p>
            <a:pPr algn="l"/>
            <a:endParaRPr lang="en-US" dirty="0">
              <a:latin typeface="Arial"/>
              <a:cs typeface="Arial"/>
            </a:endParaRPr>
          </a:p>
        </p:txBody>
      </p:sp>
    </p:spTree>
    <p:extLst>
      <p:ext uri="{BB962C8B-B14F-4D97-AF65-F5344CB8AC3E}">
        <p14:creationId xmlns:p14="http://schemas.microsoft.com/office/powerpoint/2010/main" val="1027336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4803" y="1480230"/>
            <a:ext cx="7416116" cy="5169952"/>
          </a:xfrm>
        </p:spPr>
        <p:txBody>
          <a:bodyPr>
            <a:normAutofit/>
          </a:bodyPr>
          <a:lstStyle/>
          <a:p>
            <a:pPr algn="l"/>
            <a:r>
              <a:rPr lang="en-US" dirty="0">
                <a:latin typeface="Arial"/>
                <a:cs typeface="Arial"/>
              </a:rPr>
              <a:t>Why are historians now beginning to listen to the past?</a:t>
            </a:r>
          </a:p>
          <a:p>
            <a:pPr marL="1371600" lvl="2" indent="-457200" algn="l">
              <a:buFont typeface="Arial"/>
              <a:buChar char="•"/>
            </a:pPr>
            <a:r>
              <a:rPr lang="en-US" sz="3200" dirty="0">
                <a:latin typeface="Arial"/>
                <a:cs typeface="Arial"/>
              </a:rPr>
              <a:t>Listening to History</a:t>
            </a:r>
          </a:p>
          <a:p>
            <a:pPr marL="1371600" lvl="2" indent="-457200" algn="l">
              <a:buFont typeface="Arial"/>
              <a:buChar char="•"/>
            </a:pPr>
            <a:r>
              <a:rPr lang="en-US" sz="3200" dirty="0">
                <a:latin typeface="Arial"/>
                <a:cs typeface="Arial"/>
              </a:rPr>
              <a:t>Aural history</a:t>
            </a:r>
          </a:p>
          <a:p>
            <a:pPr algn="l"/>
            <a:endParaRPr lang="en-US" dirty="0">
              <a:latin typeface="Arial"/>
              <a:cs typeface="Arial"/>
            </a:endParaRPr>
          </a:p>
          <a:p>
            <a:pPr algn="l"/>
            <a:r>
              <a:rPr lang="en-US" dirty="0">
                <a:latin typeface="Arial"/>
                <a:cs typeface="Arial"/>
              </a:rPr>
              <a:t>And how are they listening?</a:t>
            </a:r>
          </a:p>
          <a:p>
            <a:pPr marL="1371600" lvl="4" indent="-457200" algn="l">
              <a:buFont typeface="Arial"/>
              <a:buChar char="•"/>
            </a:pPr>
            <a:r>
              <a:rPr lang="en-US" sz="3200" dirty="0">
                <a:latin typeface="Arial"/>
                <a:cs typeface="Arial"/>
              </a:rPr>
              <a:t>Histories of Listening</a:t>
            </a:r>
          </a:p>
          <a:p>
            <a:pPr marL="1371600" lvl="4" indent="-457200" algn="l">
              <a:buFont typeface="Arial"/>
              <a:buChar char="•"/>
            </a:pPr>
            <a:r>
              <a:rPr lang="en-US" sz="3200" dirty="0">
                <a:latin typeface="Arial"/>
                <a:cs typeface="Arial"/>
              </a:rPr>
              <a:t>History of </a:t>
            </a:r>
            <a:r>
              <a:rPr lang="en-US" sz="3200" dirty="0" err="1">
                <a:latin typeface="Arial"/>
                <a:cs typeface="Arial"/>
              </a:rPr>
              <a:t>aurality</a:t>
            </a:r>
            <a:endParaRPr lang="en-US" sz="3200"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3749079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544" y="635000"/>
            <a:ext cx="8147365" cy="1754909"/>
          </a:xfrm>
        </p:spPr>
        <p:txBody>
          <a:bodyPr>
            <a:noAutofit/>
          </a:bodyPr>
          <a:lstStyle/>
          <a:p>
            <a:pPr marL="0" indent="0">
              <a:buNone/>
            </a:pPr>
            <a:r>
              <a:rPr lang="en-US" sz="3600" b="1" dirty="0">
                <a:latin typeface="Arial"/>
                <a:cs typeface="Arial"/>
              </a:rPr>
              <a:t>Listening to History / Histories of Listening:</a:t>
            </a:r>
          </a:p>
        </p:txBody>
      </p:sp>
      <p:sp>
        <p:nvSpPr>
          <p:cNvPr id="4" name="Content Placeholder 2"/>
          <p:cNvSpPr txBox="1">
            <a:spLocks/>
          </p:cNvSpPr>
          <p:nvPr/>
        </p:nvSpPr>
        <p:spPr>
          <a:xfrm>
            <a:off x="961999" y="2170543"/>
            <a:ext cx="8012401" cy="429490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rabicPeriod"/>
            </a:pPr>
            <a:r>
              <a:rPr lang="en-US" dirty="0">
                <a:latin typeface="Arial"/>
                <a:cs typeface="Arial"/>
              </a:rPr>
              <a:t>Bells, identity, 19</a:t>
            </a:r>
            <a:r>
              <a:rPr lang="en-US" baseline="30000" dirty="0">
                <a:latin typeface="Arial"/>
                <a:cs typeface="Arial"/>
              </a:rPr>
              <a:t>th</a:t>
            </a:r>
            <a:r>
              <a:rPr lang="en-US" dirty="0">
                <a:latin typeface="Arial"/>
                <a:cs typeface="Arial"/>
              </a:rPr>
              <a:t> Century French village (Corbin)</a:t>
            </a:r>
          </a:p>
          <a:p>
            <a:pPr marL="514350" indent="-514350">
              <a:buFont typeface="+mj-lt"/>
              <a:buAutoNum type="arabicPeriod"/>
            </a:pPr>
            <a:endParaRPr lang="en-US" dirty="0">
              <a:latin typeface="Arial"/>
              <a:cs typeface="Arial"/>
            </a:endParaRPr>
          </a:p>
          <a:p>
            <a:pPr marL="514350" indent="-514350">
              <a:buFont typeface="+mj-lt"/>
              <a:buAutoNum type="arabicPeriod"/>
            </a:pPr>
            <a:r>
              <a:rPr lang="en-US" dirty="0">
                <a:latin typeface="Arial"/>
                <a:cs typeface="Arial"/>
              </a:rPr>
              <a:t>Feminist historiography of electronic music (Rodgers)</a:t>
            </a: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696268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7299</TotalTime>
  <Words>767</Words>
  <Application>Microsoft Macintosh PowerPoint</Application>
  <PresentationFormat>On-screen Show (4:3)</PresentationFormat>
  <Paragraphs>123</Paragraphs>
  <Slides>31</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153</cp:revision>
  <dcterms:created xsi:type="dcterms:W3CDTF">2010-12-29T21:54:42Z</dcterms:created>
  <dcterms:modified xsi:type="dcterms:W3CDTF">2024-09-23T21:58:39Z</dcterms:modified>
</cp:coreProperties>
</file>