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547" r:id="rId3"/>
    <p:sldId id="548" r:id="rId4"/>
    <p:sldId id="549" r:id="rId5"/>
    <p:sldId id="522" r:id="rId6"/>
    <p:sldId id="571" r:id="rId7"/>
    <p:sldId id="543" r:id="rId8"/>
    <p:sldId id="566" r:id="rId9"/>
    <p:sldId id="567" r:id="rId10"/>
    <p:sldId id="568" r:id="rId11"/>
    <p:sldId id="569" r:id="rId12"/>
    <p:sldId id="570" r:id="rId13"/>
    <p:sldId id="562" r:id="rId14"/>
    <p:sldId id="563" r:id="rId15"/>
    <p:sldId id="550" r:id="rId16"/>
    <p:sldId id="551" r:id="rId17"/>
    <p:sldId id="552" r:id="rId18"/>
    <p:sldId id="553" r:id="rId19"/>
    <p:sldId id="557" r:id="rId20"/>
    <p:sldId id="558" r:id="rId21"/>
    <p:sldId id="559" r:id="rId22"/>
    <p:sldId id="560" r:id="rId23"/>
    <p:sldId id="544" r:id="rId24"/>
    <p:sldId id="564" r:id="rId25"/>
    <p:sldId id="554" r:id="rId26"/>
    <p:sldId id="555" r:id="rId27"/>
    <p:sldId id="556"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26" autoAdjust="0"/>
  </p:normalViewPr>
  <p:slideViewPr>
    <p:cSldViewPr snapToGrid="0" snapToObjects="1">
      <p:cViewPr varScale="1">
        <p:scale>
          <a:sx n="121" d="100"/>
          <a:sy n="121" d="100"/>
        </p:scale>
        <p:origin x="1896" y="168"/>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11/15/21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5</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15</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16</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17</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18</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19</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20</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21</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22</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23</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24</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6</a:t>
            </a:fld>
            <a:endParaRPr lang="en-US"/>
          </a:p>
        </p:txBody>
      </p:sp>
    </p:spTree>
    <p:extLst>
      <p:ext uri="{BB962C8B-B14F-4D97-AF65-F5344CB8AC3E}">
        <p14:creationId xmlns:p14="http://schemas.microsoft.com/office/powerpoint/2010/main" val="28253046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25</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26</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27</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7</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8</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9</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10</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11</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12</a:t>
            </a:fld>
            <a:endParaRPr lang="en-US"/>
          </a:p>
        </p:txBody>
      </p:sp>
    </p:spTree>
    <p:extLst>
      <p:ext uri="{BB962C8B-B14F-4D97-AF65-F5344CB8AC3E}">
        <p14:creationId xmlns:p14="http://schemas.microsoft.com/office/powerpoint/2010/main" val="50007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E1E906-630C-5B4B-B236-D349183F2230}" type="slidenum">
              <a:rPr lang="en-US" smtClean="0"/>
              <a:t>14</a:t>
            </a:fld>
            <a:endParaRPr lang="en-US"/>
          </a:p>
        </p:txBody>
      </p:sp>
    </p:spTree>
    <p:extLst>
      <p:ext uri="{BB962C8B-B14F-4D97-AF65-F5344CB8AC3E}">
        <p14:creationId xmlns:p14="http://schemas.microsoft.com/office/powerpoint/2010/main" val="5000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11/15/21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11/15/21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11/15/21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11/15/21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11/15/21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11/15/21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11/15/21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819" y="1996209"/>
            <a:ext cx="8451272" cy="2931391"/>
          </a:xfrm>
        </p:spPr>
        <p:txBody>
          <a:bodyPr>
            <a:normAutofit/>
          </a:bodyPr>
          <a:lstStyle/>
          <a:p>
            <a:r>
              <a:rPr lang="en-US" sz="4400" b="1" dirty="0">
                <a:latin typeface="Arial"/>
                <a:cs typeface="Arial"/>
              </a:rPr>
              <a:t>V. Student Chosen Topic</a:t>
            </a:r>
          </a:p>
          <a:p>
            <a:endParaRPr lang="en-US" sz="4400" b="1" dirty="0">
              <a:latin typeface="Arial"/>
              <a:cs typeface="Arial"/>
            </a:endParaRPr>
          </a:p>
          <a:p>
            <a:r>
              <a:rPr lang="en-US" sz="3600" b="1" dirty="0">
                <a:latin typeface="Arial"/>
                <a:cs typeface="Arial"/>
              </a:rPr>
              <a:t>Black Noise: Rap Music and U.S. Black Culture</a:t>
            </a:r>
          </a:p>
          <a:p>
            <a:endParaRPr lang="en-US" sz="4400" b="1"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206692"/>
            <a:ext cx="8197273" cy="5333808"/>
          </a:xfrm>
        </p:spPr>
        <p:txBody>
          <a:bodyPr>
            <a:noAutofit/>
          </a:bodyPr>
          <a:lstStyle/>
          <a:p>
            <a:pPr marL="514350" lvl="0" indent="-514350" algn="l">
              <a:buFont typeface="+mj-lt"/>
              <a:buAutoNum type="arabicPeriod"/>
            </a:pPr>
            <a:r>
              <a:rPr lang="en-US" sz="2800" dirty="0">
                <a:latin typeface="Arial"/>
                <a:cs typeface="Arial"/>
              </a:rPr>
              <a:t>The history of rap and hip hop in relationship to New York postindustrial terrain</a:t>
            </a:r>
          </a:p>
          <a:p>
            <a:pPr marL="51435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Rap’s musical and technological interventions</a:t>
            </a:r>
          </a:p>
          <a:p>
            <a:pPr marL="514350" indent="-514350" algn="l">
              <a:buFont typeface="+mj-lt"/>
              <a:buAutoNum type="arabicPeriod"/>
            </a:pPr>
            <a:endParaRPr lang="en-US" sz="2800" dirty="0">
              <a:latin typeface="Arial"/>
              <a:cs typeface="Arial"/>
            </a:endParaRPr>
          </a:p>
          <a:p>
            <a:pPr marL="457200" indent="-457200" algn="l">
              <a:buFont typeface="Arial"/>
              <a:buChar char="•"/>
            </a:pPr>
            <a:endParaRPr lang="en-US" sz="2800" dirty="0">
              <a:latin typeface="Arial"/>
              <a:cs typeface="Arial"/>
            </a:endParaRPr>
          </a:p>
        </p:txBody>
      </p:sp>
      <p:sp>
        <p:nvSpPr>
          <p:cNvPr id="2" name="TextBox 1"/>
          <p:cNvSpPr txBox="1"/>
          <p:nvPr/>
        </p:nvSpPr>
        <p:spPr>
          <a:xfrm>
            <a:off x="334819" y="219226"/>
            <a:ext cx="8428182" cy="584776"/>
          </a:xfrm>
          <a:prstGeom prst="rect">
            <a:avLst/>
          </a:prstGeom>
          <a:noFill/>
        </p:spPr>
        <p:txBody>
          <a:bodyPr wrap="square" rtlCol="0">
            <a:spAutoFit/>
          </a:bodyPr>
          <a:lstStyle/>
          <a:p>
            <a:r>
              <a:rPr lang="en-US" sz="3200" b="1" dirty="0">
                <a:latin typeface="Arial"/>
                <a:cs typeface="Arial"/>
              </a:rPr>
              <a:t>Four Main Areas of Inquiry:</a:t>
            </a:r>
          </a:p>
        </p:txBody>
      </p:sp>
    </p:spTree>
    <p:extLst>
      <p:ext uri="{BB962C8B-B14F-4D97-AF65-F5344CB8AC3E}">
        <p14:creationId xmlns:p14="http://schemas.microsoft.com/office/powerpoint/2010/main" val="363650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206692"/>
            <a:ext cx="8197273" cy="5333808"/>
          </a:xfrm>
        </p:spPr>
        <p:txBody>
          <a:bodyPr>
            <a:noAutofit/>
          </a:bodyPr>
          <a:lstStyle/>
          <a:p>
            <a:pPr marL="514350" lvl="0" indent="-514350" algn="l">
              <a:buFont typeface="+mj-lt"/>
              <a:buAutoNum type="arabicPeriod"/>
            </a:pPr>
            <a:r>
              <a:rPr lang="en-US" sz="2800" dirty="0">
                <a:latin typeface="Arial"/>
                <a:cs typeface="Arial"/>
              </a:rPr>
              <a:t>The history of rap and hip hop in relationship to New York postindustrial terrain</a:t>
            </a:r>
          </a:p>
          <a:p>
            <a:pPr marL="51435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Rap’s musical and technological interventions</a:t>
            </a:r>
          </a:p>
          <a:p>
            <a:pPr marL="51435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Rap’s racial politics, institutional critiques, and media and institutional responses</a:t>
            </a:r>
          </a:p>
          <a:p>
            <a:pPr marL="514350" indent="-514350" algn="l">
              <a:buFont typeface="+mj-lt"/>
              <a:buAutoNum type="arabicPeriod"/>
            </a:pPr>
            <a:endParaRPr lang="en-US" sz="2800" dirty="0">
              <a:latin typeface="Arial"/>
              <a:cs typeface="Arial"/>
            </a:endParaRPr>
          </a:p>
          <a:p>
            <a:pPr marL="457200" indent="-457200" algn="l">
              <a:buFont typeface="Arial"/>
              <a:buChar char="•"/>
            </a:pPr>
            <a:endParaRPr lang="en-US" sz="2800" dirty="0">
              <a:latin typeface="Arial"/>
              <a:cs typeface="Arial"/>
            </a:endParaRPr>
          </a:p>
        </p:txBody>
      </p:sp>
      <p:sp>
        <p:nvSpPr>
          <p:cNvPr id="2" name="TextBox 1"/>
          <p:cNvSpPr txBox="1"/>
          <p:nvPr/>
        </p:nvSpPr>
        <p:spPr>
          <a:xfrm>
            <a:off x="334819" y="219226"/>
            <a:ext cx="8428182" cy="584776"/>
          </a:xfrm>
          <a:prstGeom prst="rect">
            <a:avLst/>
          </a:prstGeom>
          <a:noFill/>
        </p:spPr>
        <p:txBody>
          <a:bodyPr wrap="square" rtlCol="0">
            <a:spAutoFit/>
          </a:bodyPr>
          <a:lstStyle/>
          <a:p>
            <a:r>
              <a:rPr lang="en-US" sz="3200" b="1" dirty="0">
                <a:latin typeface="Arial"/>
                <a:cs typeface="Arial"/>
              </a:rPr>
              <a:t>Four Main Areas of Inquiry:</a:t>
            </a:r>
          </a:p>
        </p:txBody>
      </p:sp>
    </p:spTree>
    <p:extLst>
      <p:ext uri="{BB962C8B-B14F-4D97-AF65-F5344CB8AC3E}">
        <p14:creationId xmlns:p14="http://schemas.microsoft.com/office/powerpoint/2010/main" val="237609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206692"/>
            <a:ext cx="8197273" cy="5333808"/>
          </a:xfrm>
        </p:spPr>
        <p:txBody>
          <a:bodyPr>
            <a:noAutofit/>
          </a:bodyPr>
          <a:lstStyle/>
          <a:p>
            <a:pPr marL="514350" lvl="0" indent="-514350" algn="l">
              <a:buFont typeface="+mj-lt"/>
              <a:buAutoNum type="arabicPeriod"/>
            </a:pPr>
            <a:r>
              <a:rPr lang="en-US" sz="2800" dirty="0">
                <a:latin typeface="Arial"/>
                <a:cs typeface="Arial"/>
              </a:rPr>
              <a:t>The history of rap and hip hop in relationship to New York postindustrial terrain</a:t>
            </a:r>
          </a:p>
          <a:p>
            <a:pPr marL="51435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Rap’s musical and technological interventions</a:t>
            </a:r>
          </a:p>
          <a:p>
            <a:pPr marL="51435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Rap’s racial politics, institutional critiques, and media and institutional responses</a:t>
            </a:r>
          </a:p>
          <a:p>
            <a:pPr marL="51435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Rap’s sexual politics, particularly female rappers’ critique of men and the feminist debates surrounding women rappers</a:t>
            </a:r>
          </a:p>
          <a:p>
            <a:pPr marL="457200" indent="-457200" algn="l">
              <a:buFont typeface="Arial"/>
              <a:buChar char="•"/>
            </a:pPr>
            <a:endParaRPr lang="en-US" sz="2800" dirty="0">
              <a:latin typeface="Arial"/>
              <a:cs typeface="Arial"/>
            </a:endParaRPr>
          </a:p>
        </p:txBody>
      </p:sp>
      <p:sp>
        <p:nvSpPr>
          <p:cNvPr id="2" name="TextBox 1"/>
          <p:cNvSpPr txBox="1"/>
          <p:nvPr/>
        </p:nvSpPr>
        <p:spPr>
          <a:xfrm>
            <a:off x="334819" y="219226"/>
            <a:ext cx="8428182" cy="584776"/>
          </a:xfrm>
          <a:prstGeom prst="rect">
            <a:avLst/>
          </a:prstGeom>
          <a:noFill/>
        </p:spPr>
        <p:txBody>
          <a:bodyPr wrap="square" rtlCol="0">
            <a:spAutoFit/>
          </a:bodyPr>
          <a:lstStyle/>
          <a:p>
            <a:r>
              <a:rPr lang="en-US" sz="3200" b="1" dirty="0">
                <a:latin typeface="Arial"/>
                <a:cs typeface="Arial"/>
              </a:rPr>
              <a:t>Four Main Areas of Inquiry:</a:t>
            </a:r>
          </a:p>
        </p:txBody>
      </p:sp>
    </p:spTree>
    <p:extLst>
      <p:ext uri="{BB962C8B-B14F-4D97-AF65-F5344CB8AC3E}">
        <p14:creationId xmlns:p14="http://schemas.microsoft.com/office/powerpoint/2010/main" val="1484154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819" y="1996209"/>
            <a:ext cx="8451272" cy="2931391"/>
          </a:xfrm>
        </p:spPr>
        <p:txBody>
          <a:bodyPr>
            <a:normAutofit/>
          </a:bodyPr>
          <a:lstStyle/>
          <a:p>
            <a:r>
              <a:rPr lang="en-US" sz="4400" b="1" dirty="0">
                <a:latin typeface="Arial"/>
                <a:cs typeface="Arial"/>
              </a:rPr>
              <a:t>Soul Sonic Forces:</a:t>
            </a:r>
          </a:p>
          <a:p>
            <a:r>
              <a:rPr lang="en-US" sz="4400" b="1" dirty="0">
                <a:latin typeface="Arial"/>
                <a:cs typeface="Arial"/>
              </a:rPr>
              <a:t>Technology, </a:t>
            </a:r>
            <a:r>
              <a:rPr lang="en-US" sz="4400" b="1" dirty="0" err="1">
                <a:latin typeface="Arial"/>
                <a:cs typeface="Arial"/>
              </a:rPr>
              <a:t>Orality</a:t>
            </a:r>
            <a:r>
              <a:rPr lang="en-US" sz="4400" b="1" dirty="0">
                <a:latin typeface="Arial"/>
                <a:cs typeface="Arial"/>
              </a:rPr>
              <a:t>, and Black </a:t>
            </a:r>
            <a:r>
              <a:rPr lang="en-US" sz="4400" b="1">
                <a:latin typeface="Arial"/>
                <a:cs typeface="Arial"/>
              </a:rPr>
              <a:t>Cultural Practice </a:t>
            </a:r>
            <a:r>
              <a:rPr lang="en-US" sz="4400" b="1" dirty="0">
                <a:latin typeface="Arial"/>
                <a:cs typeface="Arial"/>
              </a:rPr>
              <a:t>in Rap Music</a:t>
            </a:r>
            <a:endParaRPr lang="en-US" sz="3600" b="1" dirty="0">
              <a:latin typeface="Arial"/>
              <a:cs typeface="Arial"/>
            </a:endParaRPr>
          </a:p>
          <a:p>
            <a:endParaRPr lang="en-US" sz="4400" b="1" dirty="0">
              <a:latin typeface="Arial"/>
              <a:cs typeface="Arial"/>
            </a:endParaRPr>
          </a:p>
        </p:txBody>
      </p:sp>
    </p:spTree>
    <p:extLst>
      <p:ext uri="{BB962C8B-B14F-4D97-AF65-F5344CB8AC3E}">
        <p14:creationId xmlns:p14="http://schemas.microsoft.com/office/powerpoint/2010/main" val="61551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algn="l"/>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Questions she asks:</a:t>
            </a:r>
          </a:p>
        </p:txBody>
      </p:sp>
    </p:spTree>
    <p:extLst>
      <p:ext uri="{BB962C8B-B14F-4D97-AF65-F5344CB8AC3E}">
        <p14:creationId xmlns:p14="http://schemas.microsoft.com/office/powerpoint/2010/main" val="1871016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514350" lvl="0" indent="-514350" algn="l">
              <a:buFont typeface="+mj-lt"/>
              <a:buAutoNum type="arabicPeriod"/>
            </a:pPr>
            <a:r>
              <a:rPr lang="en-US" sz="2800" dirty="0">
                <a:latin typeface="Arial"/>
                <a:cs typeface="Arial"/>
              </a:rPr>
              <a:t>What is the point of rap’s volume, looped drum beats, and bass frequencies?</a:t>
            </a:r>
          </a:p>
          <a:p>
            <a:pPr marL="514350" lvl="0" indent="-514350" algn="l">
              <a:buFont typeface="+mj-lt"/>
              <a:buAutoNum type="arabicPeriod"/>
            </a:pPr>
            <a:endParaRPr lang="en-US" sz="2800" dirty="0">
              <a:latin typeface="Arial"/>
              <a:cs typeface="Arial"/>
            </a:endParaRPr>
          </a:p>
          <a:p>
            <a:pPr algn="l"/>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Questions she asks:</a:t>
            </a:r>
          </a:p>
        </p:txBody>
      </p:sp>
    </p:spTree>
    <p:extLst>
      <p:ext uri="{BB962C8B-B14F-4D97-AF65-F5344CB8AC3E}">
        <p14:creationId xmlns:p14="http://schemas.microsoft.com/office/powerpoint/2010/main" val="3505002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514350" lvl="0" indent="-514350" algn="l">
              <a:buFont typeface="+mj-lt"/>
              <a:buAutoNum type="arabicPeriod"/>
            </a:pPr>
            <a:r>
              <a:rPr lang="en-US" sz="2800" dirty="0">
                <a:latin typeface="Arial"/>
                <a:cs typeface="Arial"/>
              </a:rPr>
              <a:t>What is the point of rap’s volume, looped drum beats, and bass frequencies?</a:t>
            </a:r>
          </a:p>
          <a:p>
            <a:pPr marL="514350" lvl="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What meanings can be derived from the sound rap musicians have created?</a:t>
            </a:r>
          </a:p>
          <a:p>
            <a:pPr marL="514350" lvl="0" indent="-514350" algn="l">
              <a:buFont typeface="+mj-lt"/>
              <a:buAutoNum type="arabicPeriod"/>
            </a:pPr>
            <a:endParaRPr lang="en-US" sz="2800" dirty="0">
              <a:latin typeface="Arial"/>
              <a:cs typeface="Arial"/>
            </a:endParaRPr>
          </a:p>
          <a:p>
            <a:pPr algn="l"/>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Questions she asks:</a:t>
            </a:r>
          </a:p>
        </p:txBody>
      </p:sp>
    </p:spTree>
    <p:extLst>
      <p:ext uri="{BB962C8B-B14F-4D97-AF65-F5344CB8AC3E}">
        <p14:creationId xmlns:p14="http://schemas.microsoft.com/office/powerpoint/2010/main" val="1085293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514350" lvl="0" indent="-514350" algn="l">
              <a:buFont typeface="+mj-lt"/>
              <a:buAutoNum type="arabicPeriod"/>
            </a:pPr>
            <a:r>
              <a:rPr lang="en-US" sz="2800" dirty="0">
                <a:latin typeface="Arial"/>
                <a:cs typeface="Arial"/>
              </a:rPr>
              <a:t>What is the point of rap’s volume, looped drum beats, and bass frequencies?</a:t>
            </a:r>
          </a:p>
          <a:p>
            <a:pPr marL="514350" lvl="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What meanings can be derived from the sound rap musicians have created?</a:t>
            </a:r>
          </a:p>
          <a:p>
            <a:pPr marL="514350" lvl="0" indent="-514350" algn="l">
              <a:buFont typeface="+mj-lt"/>
              <a:buAutoNum type="arabicPeriod"/>
            </a:pPr>
            <a:endParaRPr lang="en-US" sz="2800" dirty="0">
              <a:latin typeface="Arial"/>
              <a:cs typeface="Arial"/>
            </a:endParaRPr>
          </a:p>
          <a:p>
            <a:pPr marL="514350" lvl="0" indent="-514350" algn="l">
              <a:buFont typeface="+mj-lt"/>
              <a:buAutoNum type="arabicPeriod"/>
            </a:pPr>
            <a:r>
              <a:rPr lang="en-US" sz="2800" dirty="0">
                <a:latin typeface="Arial"/>
                <a:cs typeface="Arial"/>
              </a:rPr>
              <a:t>How is the context for its consumption connected to both its </a:t>
            </a:r>
            <a:r>
              <a:rPr lang="en-US" sz="2800" i="1" dirty="0">
                <a:latin typeface="Arial"/>
                <a:cs typeface="Arial"/>
              </a:rPr>
              <a:t>black cultural priorities </a:t>
            </a:r>
            <a:r>
              <a:rPr lang="en-US" sz="2800" dirty="0">
                <a:latin typeface="Arial"/>
                <a:cs typeface="Arial"/>
              </a:rPr>
              <a:t>and its </a:t>
            </a:r>
            <a:r>
              <a:rPr lang="en-US" sz="2800" i="1" dirty="0">
                <a:latin typeface="Arial"/>
                <a:cs typeface="Arial"/>
              </a:rPr>
              <a:t>sociological effects</a:t>
            </a:r>
            <a:r>
              <a:rPr lang="en-US" sz="2800" dirty="0">
                <a:latin typeface="Arial"/>
                <a:cs typeface="Arial"/>
              </a:rPr>
              <a:t>?</a:t>
            </a:r>
          </a:p>
          <a:p>
            <a:pPr algn="l"/>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Questions she asks:</a:t>
            </a:r>
          </a:p>
        </p:txBody>
      </p:sp>
    </p:spTree>
    <p:extLst>
      <p:ext uri="{BB962C8B-B14F-4D97-AF65-F5344CB8AC3E}">
        <p14:creationId xmlns:p14="http://schemas.microsoft.com/office/powerpoint/2010/main" val="3537997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indent="-457200" algn="l">
              <a:buFont typeface="Arial"/>
              <a:buChar char="•"/>
            </a:pPr>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Main Topics and Ideas:</a:t>
            </a:r>
          </a:p>
        </p:txBody>
      </p:sp>
    </p:spTree>
    <p:extLst>
      <p:ext uri="{BB962C8B-B14F-4D97-AF65-F5344CB8AC3E}">
        <p14:creationId xmlns:p14="http://schemas.microsoft.com/office/powerpoint/2010/main" val="617671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indent="-457200" algn="l">
              <a:buFont typeface="Arial"/>
              <a:buChar char="•"/>
            </a:pPr>
            <a:r>
              <a:rPr lang="en-US" sz="2800" dirty="0">
                <a:latin typeface="Arial"/>
                <a:cs typeface="Arial"/>
              </a:rPr>
              <a:t>Is rap music? (Harmony vs. rhythm)</a:t>
            </a:r>
          </a:p>
          <a:p>
            <a:pPr marL="457200" indent="-457200" algn="l">
              <a:buFont typeface="Arial"/>
              <a:buChar char="•"/>
            </a:pPr>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Main Topics and Ideas:</a:t>
            </a:r>
          </a:p>
        </p:txBody>
      </p:sp>
    </p:spTree>
    <p:extLst>
      <p:ext uri="{BB962C8B-B14F-4D97-AF65-F5344CB8AC3E}">
        <p14:creationId xmlns:p14="http://schemas.microsoft.com/office/powerpoint/2010/main" val="1901635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2381" y="4678315"/>
            <a:ext cx="8575621" cy="2169384"/>
          </a:xfrm>
        </p:spPr>
        <p:txBody>
          <a:bodyPr>
            <a:noAutofit/>
          </a:bodyPr>
          <a:lstStyle/>
          <a:p>
            <a:pPr marL="571500" indent="-571500" algn="l">
              <a:buFont typeface="Arial"/>
              <a:buChar char="•"/>
            </a:pPr>
            <a:r>
              <a:rPr lang="en-US" sz="2400" dirty="0">
                <a:latin typeface="Arial"/>
                <a:cs typeface="Arial"/>
              </a:rPr>
              <a:t>Rose is the Chancellor’s Professor of Africana Studies and the Director of the Center for the Study of Race and Ethnicity in America at Brown University. </a:t>
            </a:r>
          </a:p>
        </p:txBody>
      </p:sp>
      <p:sp>
        <p:nvSpPr>
          <p:cNvPr id="4" name="TextBox 3"/>
          <p:cNvSpPr txBox="1"/>
          <p:nvPr/>
        </p:nvSpPr>
        <p:spPr>
          <a:xfrm>
            <a:off x="0" y="3562441"/>
            <a:ext cx="3606005" cy="523220"/>
          </a:xfrm>
          <a:prstGeom prst="rect">
            <a:avLst/>
          </a:prstGeom>
          <a:noFill/>
        </p:spPr>
        <p:txBody>
          <a:bodyPr wrap="square" rtlCol="0">
            <a:spAutoFit/>
          </a:bodyPr>
          <a:lstStyle/>
          <a:p>
            <a:pPr algn="ctr"/>
            <a:r>
              <a:rPr lang="en-US" sz="2800" b="1" dirty="0">
                <a:latin typeface="Arial"/>
                <a:cs typeface="Arial"/>
              </a:rPr>
              <a:t>Tricia Rose</a:t>
            </a:r>
          </a:p>
        </p:txBody>
      </p:sp>
      <p:pic>
        <p:nvPicPr>
          <p:cNvPr id="5" name="Picture 4" descr="tricia-ros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3785" y="288360"/>
            <a:ext cx="5294217" cy="3970663"/>
          </a:xfrm>
          <a:prstGeom prst="rect">
            <a:avLst/>
          </a:prstGeom>
        </p:spPr>
      </p:pic>
    </p:spTree>
    <p:extLst>
      <p:ext uri="{BB962C8B-B14F-4D97-AF65-F5344CB8AC3E}">
        <p14:creationId xmlns:p14="http://schemas.microsoft.com/office/powerpoint/2010/main" val="1216224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indent="-457200" algn="l">
              <a:buFont typeface="Arial"/>
              <a:buChar char="•"/>
            </a:pPr>
            <a:r>
              <a:rPr lang="en-US" sz="2800" dirty="0">
                <a:latin typeface="Arial"/>
                <a:cs typeface="Arial"/>
              </a:rPr>
              <a:t>Is rap music? (Harmony vs. rhythm)</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Technology (sampling and use of “old” sounds (e.g. Vinyl records of Soul and R&amp;B) and equipment (e.g. Roland TR-808)</a:t>
            </a:r>
          </a:p>
          <a:p>
            <a:pPr marL="457200" indent="-457200" algn="l">
              <a:buFont typeface="Arial"/>
              <a:buChar char="•"/>
            </a:pPr>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Main Topics and Ideas:</a:t>
            </a:r>
          </a:p>
        </p:txBody>
      </p:sp>
    </p:spTree>
    <p:extLst>
      <p:ext uri="{BB962C8B-B14F-4D97-AF65-F5344CB8AC3E}">
        <p14:creationId xmlns:p14="http://schemas.microsoft.com/office/powerpoint/2010/main" val="3815065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indent="-457200" algn="l">
              <a:buFont typeface="Arial"/>
              <a:buChar char="•"/>
            </a:pPr>
            <a:r>
              <a:rPr lang="en-US" sz="2800" dirty="0">
                <a:latin typeface="Arial"/>
                <a:cs typeface="Arial"/>
              </a:rPr>
              <a:t>Is rap music? (Harmony vs. rhythm)</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Technology (sampling and use of “old” sounds (e.g. Vinyl records of Soul and R&amp;B) and equipment (e.g. Roland TR-808)</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err="1">
                <a:latin typeface="Arial"/>
                <a:cs typeface="Arial"/>
              </a:rPr>
              <a:t>Orality</a:t>
            </a:r>
            <a:r>
              <a:rPr lang="en-US" sz="2800" dirty="0">
                <a:latin typeface="Arial"/>
                <a:cs typeface="Arial"/>
              </a:rPr>
              <a:t> (Snead, </a:t>
            </a:r>
            <a:r>
              <a:rPr lang="en-US" sz="2800" dirty="0" err="1">
                <a:latin typeface="Arial"/>
                <a:cs typeface="Arial"/>
              </a:rPr>
              <a:t>Attali</a:t>
            </a:r>
            <a:r>
              <a:rPr lang="en-US" sz="2800" dirty="0">
                <a:latin typeface="Arial"/>
                <a:cs typeface="Arial"/>
              </a:rPr>
              <a:t>, </a:t>
            </a:r>
            <a:r>
              <a:rPr lang="en-US" sz="2800" dirty="0" err="1">
                <a:latin typeface="Arial"/>
                <a:cs typeface="Arial"/>
              </a:rPr>
              <a:t>Ong</a:t>
            </a:r>
            <a:r>
              <a:rPr lang="en-US" sz="2800" dirty="0">
                <a:latin typeface="Arial"/>
                <a:cs typeface="Arial"/>
              </a:rPr>
              <a:t>-”post-literate </a:t>
            </a:r>
            <a:r>
              <a:rPr lang="en-US" sz="2800" dirty="0" err="1">
                <a:latin typeface="Arial"/>
                <a:cs typeface="Arial"/>
              </a:rPr>
              <a:t>orality</a:t>
            </a:r>
            <a:r>
              <a:rPr lang="en-US" sz="2800" dirty="0">
                <a:latin typeface="Arial"/>
                <a:cs typeface="Arial"/>
              </a:rPr>
              <a:t>,” </a:t>
            </a:r>
            <a:r>
              <a:rPr lang="en-US" sz="2800" dirty="0" err="1">
                <a:latin typeface="Arial"/>
                <a:cs typeface="Arial"/>
              </a:rPr>
              <a:t>Hebdige</a:t>
            </a:r>
            <a:r>
              <a:rPr lang="en-US" sz="2800" dirty="0">
                <a:latin typeface="Arial"/>
                <a:cs typeface="Arial"/>
              </a:rPr>
              <a:t>-”versioning”)</a:t>
            </a:r>
          </a:p>
          <a:p>
            <a:pPr marL="457200" indent="-457200" algn="l">
              <a:buFont typeface="Arial"/>
              <a:buChar char="•"/>
            </a:pPr>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Main Topics and Ideas:</a:t>
            </a:r>
          </a:p>
        </p:txBody>
      </p:sp>
    </p:spTree>
    <p:extLst>
      <p:ext uri="{BB962C8B-B14F-4D97-AF65-F5344CB8AC3E}">
        <p14:creationId xmlns:p14="http://schemas.microsoft.com/office/powerpoint/2010/main" val="4052362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indent="-457200" algn="l">
              <a:buFont typeface="Arial"/>
              <a:buChar char="•"/>
            </a:pPr>
            <a:r>
              <a:rPr lang="en-US" sz="2800" dirty="0">
                <a:latin typeface="Arial"/>
                <a:cs typeface="Arial"/>
              </a:rPr>
              <a:t>Is rap music? (Harmony vs. rhythm)</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Technology (sampling and use of “old” sounds (e.g. Vinyl records of Soul and R&amp;B) and equipment (e.g. Roland TR-808)</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err="1">
                <a:latin typeface="Arial"/>
                <a:cs typeface="Arial"/>
              </a:rPr>
              <a:t>Orality</a:t>
            </a:r>
            <a:r>
              <a:rPr lang="en-US" sz="2800" dirty="0">
                <a:latin typeface="Arial"/>
                <a:cs typeface="Arial"/>
              </a:rPr>
              <a:t> (Snead, </a:t>
            </a:r>
            <a:r>
              <a:rPr lang="en-US" sz="2800" dirty="0" err="1">
                <a:latin typeface="Arial"/>
                <a:cs typeface="Arial"/>
              </a:rPr>
              <a:t>Attali</a:t>
            </a:r>
            <a:r>
              <a:rPr lang="en-US" sz="2800" dirty="0">
                <a:latin typeface="Arial"/>
                <a:cs typeface="Arial"/>
              </a:rPr>
              <a:t>, </a:t>
            </a:r>
            <a:r>
              <a:rPr lang="en-US" sz="2800" dirty="0" err="1">
                <a:latin typeface="Arial"/>
                <a:cs typeface="Arial"/>
              </a:rPr>
              <a:t>Ong</a:t>
            </a:r>
            <a:r>
              <a:rPr lang="en-US" sz="2800" dirty="0">
                <a:latin typeface="Arial"/>
                <a:cs typeface="Arial"/>
              </a:rPr>
              <a:t>-”post-literate </a:t>
            </a:r>
            <a:r>
              <a:rPr lang="en-US" sz="2800" dirty="0" err="1">
                <a:latin typeface="Arial"/>
                <a:cs typeface="Arial"/>
              </a:rPr>
              <a:t>orality</a:t>
            </a:r>
            <a:r>
              <a:rPr lang="en-US" sz="2800" dirty="0">
                <a:latin typeface="Arial"/>
                <a:cs typeface="Arial"/>
              </a:rPr>
              <a:t>,” </a:t>
            </a:r>
            <a:r>
              <a:rPr lang="en-US" sz="2800" dirty="0" err="1">
                <a:latin typeface="Arial"/>
                <a:cs typeface="Arial"/>
              </a:rPr>
              <a:t>Hebdige</a:t>
            </a:r>
            <a:r>
              <a:rPr lang="en-US" sz="2800" dirty="0">
                <a:latin typeface="Arial"/>
                <a:cs typeface="Arial"/>
              </a:rPr>
              <a:t>-”versioning”)</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Law and copyright</a:t>
            </a: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Main Topics and Ideas:</a:t>
            </a:r>
          </a:p>
        </p:txBody>
      </p:sp>
    </p:spTree>
    <p:extLst>
      <p:ext uri="{BB962C8B-B14F-4D97-AF65-F5344CB8AC3E}">
        <p14:creationId xmlns:p14="http://schemas.microsoft.com/office/powerpoint/2010/main" val="619209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iphop.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6366" y="675639"/>
            <a:ext cx="6854634" cy="4551477"/>
          </a:xfrm>
          <a:prstGeom prst="rect">
            <a:avLst/>
          </a:prstGeom>
        </p:spPr>
      </p:pic>
      <p:sp>
        <p:nvSpPr>
          <p:cNvPr id="4" name="Rectangle 3"/>
          <p:cNvSpPr/>
          <p:nvPr/>
        </p:nvSpPr>
        <p:spPr>
          <a:xfrm>
            <a:off x="0" y="5567252"/>
            <a:ext cx="9144000" cy="523220"/>
          </a:xfrm>
          <a:prstGeom prst="rect">
            <a:avLst/>
          </a:prstGeom>
        </p:spPr>
        <p:txBody>
          <a:bodyPr wrap="square">
            <a:spAutoFit/>
          </a:bodyPr>
          <a:lstStyle/>
          <a:p>
            <a:pPr algn="ctr"/>
            <a:r>
              <a:rPr lang="en-US" sz="2800" dirty="0">
                <a:latin typeface="Arial"/>
                <a:cs typeface="Arial"/>
              </a:rPr>
              <a:t>Now let’s go listen and watch!</a:t>
            </a:r>
          </a:p>
        </p:txBody>
      </p:sp>
    </p:spTree>
    <p:extLst>
      <p:ext uri="{BB962C8B-B14F-4D97-AF65-F5344CB8AC3E}">
        <p14:creationId xmlns:p14="http://schemas.microsoft.com/office/powerpoint/2010/main" val="2663964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2354" y="1925948"/>
            <a:ext cx="7527490" cy="6316352"/>
          </a:xfrm>
        </p:spPr>
        <p:txBody>
          <a:bodyPr>
            <a:normAutofit/>
          </a:bodyPr>
          <a:lstStyle/>
          <a:p>
            <a:pPr algn="l"/>
            <a:r>
              <a:rPr lang="en-US" sz="2800" dirty="0">
                <a:latin typeface="Arial"/>
                <a:cs typeface="Arial"/>
              </a:rPr>
              <a:t>“Retaining black cultural priorities is an active and often resistive process that has involved manipulating established recording policies, mixing techniques, lyrical construction, and the definition of music itself.” (p. 95)</a:t>
            </a:r>
          </a:p>
          <a:p>
            <a:pPr algn="l"/>
            <a:endParaRPr lang="en-US" sz="2800" dirty="0">
              <a:latin typeface="Arial"/>
              <a:cs typeface="Arial"/>
            </a:endParaRP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4030032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2354" y="363848"/>
            <a:ext cx="7527490" cy="6316352"/>
          </a:xfrm>
        </p:spPr>
        <p:txBody>
          <a:bodyPr>
            <a:normAutofit/>
          </a:bodyPr>
          <a:lstStyle/>
          <a:p>
            <a:pPr algn="l"/>
            <a:r>
              <a:rPr lang="en-US" sz="2800" dirty="0">
                <a:latin typeface="Arial"/>
                <a:cs typeface="Arial"/>
              </a:rPr>
              <a:t>“Rap lyrics are a critical part of a rapper’s identity, strongly suggesting the importance of authorship and individuality in rap music.  Yet, sampling as it is used by rap artists indicates the importance of collective identities and group histories.  There are hundreds of shared phrases and slang words in rap lyrics, yet a given rap text is the personal and emotive voice of the rapper.  The music is a complex cultural reformulation of a community’s knowledge and memory of itself.  Rap lyrics and the sampled sounds that accompany them are highly literate and technological, yet they articulate a distinct oral past.” (p. 95)</a:t>
            </a:r>
          </a:p>
          <a:p>
            <a:pPr algn="l"/>
            <a:endParaRPr lang="en-US" sz="2800" dirty="0">
              <a:latin typeface="Arial"/>
              <a:cs typeface="Arial"/>
            </a:endParaRP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2611288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2354" y="363848"/>
            <a:ext cx="7527490" cy="6316352"/>
          </a:xfrm>
        </p:spPr>
        <p:txBody>
          <a:bodyPr>
            <a:normAutofit/>
          </a:bodyPr>
          <a:lstStyle/>
          <a:p>
            <a:pPr algn="l"/>
            <a:r>
              <a:rPr lang="en-US" sz="2800" dirty="0">
                <a:latin typeface="Arial"/>
                <a:cs typeface="Arial"/>
              </a:rPr>
              <a:t>“Rap </a:t>
            </a:r>
            <a:r>
              <a:rPr lang="en-US" sz="2800" dirty="0">
                <a:solidFill>
                  <a:srgbClr val="FF0000"/>
                </a:solidFill>
                <a:latin typeface="Arial"/>
                <a:cs typeface="Arial"/>
              </a:rPr>
              <a:t>lyrics</a:t>
            </a:r>
            <a:r>
              <a:rPr lang="en-US" sz="2800" dirty="0">
                <a:latin typeface="Arial"/>
                <a:cs typeface="Arial"/>
              </a:rPr>
              <a:t> are a critical part of </a:t>
            </a:r>
            <a:r>
              <a:rPr lang="en-US" sz="2800" dirty="0">
                <a:solidFill>
                  <a:srgbClr val="FFFF00"/>
                </a:solidFill>
                <a:latin typeface="Arial"/>
                <a:cs typeface="Arial"/>
              </a:rPr>
              <a:t>a rapper’s identity</a:t>
            </a:r>
            <a:r>
              <a:rPr lang="en-US" sz="2800" dirty="0">
                <a:latin typeface="Arial"/>
                <a:cs typeface="Arial"/>
              </a:rPr>
              <a:t>, strongly suggesting </a:t>
            </a:r>
            <a:r>
              <a:rPr lang="en-US" sz="2800" dirty="0">
                <a:solidFill>
                  <a:srgbClr val="CCFFCC"/>
                </a:solidFill>
                <a:latin typeface="Arial"/>
                <a:cs typeface="Arial"/>
              </a:rPr>
              <a:t>the importance of authorship and individuality</a:t>
            </a:r>
            <a:r>
              <a:rPr lang="en-US" sz="2800" dirty="0">
                <a:latin typeface="Arial"/>
                <a:cs typeface="Arial"/>
              </a:rPr>
              <a:t> in rap music.  Yet, </a:t>
            </a:r>
            <a:r>
              <a:rPr lang="en-US" sz="2800" dirty="0">
                <a:solidFill>
                  <a:srgbClr val="FF0000"/>
                </a:solidFill>
                <a:latin typeface="Arial"/>
                <a:cs typeface="Arial"/>
              </a:rPr>
              <a:t>sampling</a:t>
            </a:r>
            <a:r>
              <a:rPr lang="en-US" sz="2800" dirty="0">
                <a:latin typeface="Arial"/>
                <a:cs typeface="Arial"/>
              </a:rPr>
              <a:t> as it is used by rap artists indicates the importance of </a:t>
            </a:r>
            <a:r>
              <a:rPr lang="en-US" sz="2800" dirty="0">
                <a:solidFill>
                  <a:srgbClr val="FFFF00"/>
                </a:solidFill>
                <a:latin typeface="Arial"/>
                <a:cs typeface="Arial"/>
              </a:rPr>
              <a:t>collective identities and group histories</a:t>
            </a:r>
            <a:r>
              <a:rPr lang="en-US" sz="2800" dirty="0">
                <a:latin typeface="Arial"/>
                <a:cs typeface="Arial"/>
              </a:rPr>
              <a:t>.  There are hundreds of shared phrases and slang words in rap lyrics, yet a given rap text is the personal and emotive voice of the rapper.  The </a:t>
            </a:r>
            <a:r>
              <a:rPr lang="en-US" sz="2800" dirty="0">
                <a:solidFill>
                  <a:srgbClr val="FF0000"/>
                </a:solidFill>
                <a:latin typeface="Arial"/>
                <a:cs typeface="Arial"/>
              </a:rPr>
              <a:t>music</a:t>
            </a:r>
            <a:r>
              <a:rPr lang="en-US" sz="2800" dirty="0">
                <a:latin typeface="Arial"/>
                <a:cs typeface="Arial"/>
              </a:rPr>
              <a:t> </a:t>
            </a:r>
            <a:r>
              <a:rPr lang="en-US" sz="2800" dirty="0">
                <a:solidFill>
                  <a:srgbClr val="FF0000"/>
                </a:solidFill>
                <a:latin typeface="Arial"/>
                <a:cs typeface="Arial"/>
              </a:rPr>
              <a:t>is a complex cultural reformulation of a community’s knowledge and memory of itself</a:t>
            </a:r>
            <a:r>
              <a:rPr lang="en-US" sz="2800" dirty="0">
                <a:latin typeface="Arial"/>
                <a:cs typeface="Arial"/>
              </a:rPr>
              <a:t>.  Rap lyrics and the sampled sounds that accompany them are highly </a:t>
            </a:r>
            <a:r>
              <a:rPr lang="en-US" sz="2800" dirty="0">
                <a:solidFill>
                  <a:srgbClr val="FFFF00"/>
                </a:solidFill>
                <a:latin typeface="Arial"/>
                <a:cs typeface="Arial"/>
              </a:rPr>
              <a:t>literate and technological</a:t>
            </a:r>
            <a:r>
              <a:rPr lang="en-US" sz="2800" dirty="0">
                <a:latin typeface="Arial"/>
                <a:cs typeface="Arial"/>
              </a:rPr>
              <a:t>, yet they articulate </a:t>
            </a:r>
            <a:r>
              <a:rPr lang="en-US" sz="2800" dirty="0">
                <a:solidFill>
                  <a:srgbClr val="CCFFCC"/>
                </a:solidFill>
                <a:latin typeface="Arial"/>
                <a:cs typeface="Arial"/>
              </a:rPr>
              <a:t>a distinct oral past</a:t>
            </a:r>
            <a:r>
              <a:rPr lang="en-US" sz="2800" dirty="0">
                <a:latin typeface="Arial"/>
                <a:cs typeface="Arial"/>
              </a:rPr>
              <a:t>.” (p. 95)</a:t>
            </a:r>
          </a:p>
          <a:p>
            <a:pPr algn="l"/>
            <a:endParaRPr lang="en-US" sz="2800" dirty="0">
              <a:latin typeface="Arial"/>
              <a:cs typeface="Arial"/>
            </a:endParaRP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3087812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2354" y="1925948"/>
            <a:ext cx="7527490" cy="6316352"/>
          </a:xfrm>
        </p:spPr>
        <p:txBody>
          <a:bodyPr>
            <a:normAutofit/>
          </a:bodyPr>
          <a:lstStyle/>
          <a:p>
            <a:pPr algn="l"/>
            <a:r>
              <a:rPr lang="en-US" sz="2800" dirty="0">
                <a:latin typeface="Arial"/>
                <a:cs typeface="Arial"/>
              </a:rPr>
              <a:t>“Sampling, as employed by rap producers, is a musical time machine, a machine that keeps time for the body in motion and a machine that recalls other times, a technological process whereby old sounds and resonances can be embedded and </a:t>
            </a:r>
            <a:r>
              <a:rPr lang="en-US" sz="2800" dirty="0" err="1">
                <a:latin typeface="Arial"/>
                <a:cs typeface="Arial"/>
              </a:rPr>
              <a:t>recontextualized</a:t>
            </a:r>
            <a:r>
              <a:rPr lang="en-US" sz="2800" dirty="0">
                <a:latin typeface="Arial"/>
                <a:cs typeface="Arial"/>
              </a:rPr>
              <a:t> in the present.” (p. 96) </a:t>
            </a:r>
          </a:p>
          <a:p>
            <a:pPr algn="l"/>
            <a:endParaRPr lang="en-US" sz="2800" dirty="0">
              <a:latin typeface="Arial"/>
              <a:cs typeface="Arial"/>
            </a:endParaRP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160514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2381" y="385714"/>
            <a:ext cx="8575621" cy="6192885"/>
          </a:xfrm>
        </p:spPr>
        <p:txBody>
          <a:bodyPr>
            <a:noAutofit/>
          </a:bodyPr>
          <a:lstStyle/>
          <a:p>
            <a:pPr marL="342900" indent="-342900" algn="l">
              <a:buFont typeface="Arial"/>
              <a:buChar char="•"/>
            </a:pPr>
            <a:r>
              <a:rPr lang="en-US" sz="2400" dirty="0">
                <a:latin typeface="Arial"/>
                <a:cs typeface="Arial"/>
              </a:rPr>
              <a:t>She was trained as a sociologist and in American Studies.</a:t>
            </a:r>
          </a:p>
          <a:p>
            <a:pPr marL="342900" indent="-342900" algn="l">
              <a:buFont typeface="Arial"/>
              <a:buChar char="•"/>
            </a:pPr>
            <a:endParaRPr lang="en-US" sz="2400" dirty="0">
              <a:latin typeface="Arial"/>
              <a:cs typeface="Arial"/>
            </a:endParaRPr>
          </a:p>
          <a:p>
            <a:pPr marL="342900" indent="-342900" algn="l">
              <a:buFont typeface="Arial"/>
              <a:buChar char="•"/>
            </a:pPr>
            <a:r>
              <a:rPr lang="en-US" sz="2400" dirty="0">
                <a:latin typeface="Arial"/>
                <a:cs typeface="Arial"/>
              </a:rPr>
              <a:t>Her book </a:t>
            </a:r>
            <a:r>
              <a:rPr lang="en-US" sz="2400" i="1" dirty="0">
                <a:latin typeface="Arial"/>
                <a:cs typeface="Arial"/>
              </a:rPr>
              <a:t>Black Noise </a:t>
            </a:r>
            <a:r>
              <a:rPr lang="en-US" sz="2400" dirty="0">
                <a:latin typeface="Arial"/>
                <a:cs typeface="Arial"/>
              </a:rPr>
              <a:t>is considered a founding text on the study of hip hop, now an entire field in academia.</a:t>
            </a:r>
          </a:p>
          <a:p>
            <a:pPr marL="342900" indent="-342900" algn="l">
              <a:buFont typeface="Arial"/>
              <a:buChar char="•"/>
            </a:pPr>
            <a:endParaRPr lang="en-US" sz="2400" dirty="0">
              <a:latin typeface="Arial"/>
              <a:cs typeface="Arial"/>
            </a:endParaRPr>
          </a:p>
          <a:p>
            <a:pPr marL="342900" indent="-342900" algn="l">
              <a:buFont typeface="Arial"/>
              <a:buChar char="•"/>
            </a:pPr>
            <a:r>
              <a:rPr lang="en-US" sz="2400" dirty="0">
                <a:latin typeface="Arial"/>
                <a:cs typeface="Arial"/>
              </a:rPr>
              <a:t>She also published </a:t>
            </a:r>
            <a:r>
              <a:rPr lang="en-US" sz="2400" i="1" dirty="0">
                <a:latin typeface="Arial"/>
                <a:cs typeface="Arial"/>
              </a:rPr>
              <a:t>The Hip Hop Wars: What We Talk About When We Talk About Hip Hop – And Why It Matters </a:t>
            </a:r>
            <a:r>
              <a:rPr lang="en-US" sz="2400" dirty="0">
                <a:latin typeface="Arial"/>
                <a:cs typeface="Arial"/>
              </a:rPr>
              <a:t>in 2008, and an edited volume (with Andrew Ross) titled </a:t>
            </a:r>
            <a:r>
              <a:rPr lang="en-US" sz="2400" i="1" dirty="0">
                <a:latin typeface="Arial"/>
                <a:cs typeface="Arial"/>
              </a:rPr>
              <a:t>Microphone Fiends: Youth Music and Youth Culture</a:t>
            </a:r>
          </a:p>
          <a:p>
            <a:pPr marL="342900" indent="-342900" algn="l">
              <a:buFont typeface="Arial"/>
              <a:buChar char="•"/>
            </a:pPr>
            <a:endParaRPr lang="en-US" sz="2400" i="1" dirty="0">
              <a:latin typeface="Arial"/>
              <a:cs typeface="Arial"/>
            </a:endParaRPr>
          </a:p>
          <a:p>
            <a:pPr marL="342900" indent="-342900" algn="l">
              <a:buFont typeface="Arial"/>
              <a:buChar char="•"/>
            </a:pPr>
            <a:r>
              <a:rPr lang="en-US" sz="2400" dirty="0">
                <a:latin typeface="Arial"/>
                <a:cs typeface="Arial"/>
              </a:rPr>
              <a:t>A scholar of post civil rights black US culture, Rose focuses on popular music, social issues, gender and sexuality in her scholarship.  </a:t>
            </a:r>
            <a:endParaRPr lang="en-US" sz="2400" i="1" dirty="0">
              <a:latin typeface="Arial"/>
              <a:cs typeface="Arial"/>
            </a:endParaRPr>
          </a:p>
        </p:txBody>
      </p:sp>
    </p:spTree>
    <p:extLst>
      <p:ext uri="{BB962C8B-B14F-4D97-AF65-F5344CB8AC3E}">
        <p14:creationId xmlns:p14="http://schemas.microsoft.com/office/powerpoint/2010/main" val="213624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2381" y="385714"/>
            <a:ext cx="8575621" cy="6192885"/>
          </a:xfrm>
        </p:spPr>
        <p:txBody>
          <a:bodyPr>
            <a:noAutofit/>
          </a:bodyPr>
          <a:lstStyle/>
          <a:p>
            <a:pPr marL="342900" indent="-342900" algn="l">
              <a:buFont typeface="Arial"/>
              <a:buChar char="•"/>
            </a:pPr>
            <a:r>
              <a:rPr lang="en-US" sz="2400" dirty="0">
                <a:latin typeface="Arial"/>
                <a:cs typeface="Arial"/>
              </a:rPr>
              <a:t>In addition to her books on hip hop, she also published an oral history of black women’s sexual life histories, titled </a:t>
            </a:r>
            <a:r>
              <a:rPr lang="en-US" sz="2400" i="1" dirty="0">
                <a:latin typeface="Arial"/>
                <a:cs typeface="Arial"/>
              </a:rPr>
              <a:t>Longing To Tell: Black Women Talk About Sexuality and Intimacy</a:t>
            </a:r>
          </a:p>
          <a:p>
            <a:pPr marL="342900" indent="-342900" algn="l">
              <a:buFont typeface="Arial"/>
              <a:buChar char="•"/>
            </a:pPr>
            <a:endParaRPr lang="en-US" sz="2400" dirty="0">
              <a:latin typeface="Arial"/>
              <a:cs typeface="Arial"/>
            </a:endParaRPr>
          </a:p>
          <a:p>
            <a:pPr marL="342900" indent="-342900" algn="l">
              <a:buFont typeface="Arial"/>
              <a:buChar char="•"/>
            </a:pPr>
            <a:r>
              <a:rPr lang="en-US" sz="2400" dirty="0">
                <a:latin typeface="Arial"/>
                <a:cs typeface="Arial"/>
              </a:rPr>
              <a:t>She is currently working on a project called </a:t>
            </a:r>
            <a:r>
              <a:rPr lang="en-US" sz="2400" i="1" dirty="0">
                <a:latin typeface="Arial"/>
                <a:cs typeface="Arial"/>
              </a:rPr>
              <a:t>How Structural Racism Works</a:t>
            </a:r>
            <a:r>
              <a:rPr lang="en-US" sz="2400" dirty="0">
                <a:latin typeface="Arial"/>
                <a:cs typeface="Arial"/>
              </a:rPr>
              <a:t>   </a:t>
            </a:r>
            <a:endParaRPr lang="en-US" sz="2400" i="1" dirty="0">
              <a:latin typeface="Arial"/>
              <a:cs typeface="Arial"/>
            </a:endParaRPr>
          </a:p>
        </p:txBody>
      </p:sp>
    </p:spTree>
    <p:extLst>
      <p:ext uri="{BB962C8B-B14F-4D97-AF65-F5344CB8AC3E}">
        <p14:creationId xmlns:p14="http://schemas.microsoft.com/office/powerpoint/2010/main" val="3192853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indent="-457200" algn="l">
              <a:buFont typeface="Arial"/>
              <a:buChar char="•"/>
            </a:pPr>
            <a:r>
              <a:rPr lang="en-US" sz="2800" dirty="0">
                <a:latin typeface="Arial"/>
                <a:cs typeface="Arial"/>
              </a:rPr>
              <a:t>Rose’s </a:t>
            </a:r>
            <a:r>
              <a:rPr lang="en-US" sz="2800" dirty="0" err="1">
                <a:latin typeface="Arial"/>
                <a:cs typeface="Arial"/>
              </a:rPr>
              <a:t>positionality</a:t>
            </a:r>
            <a:endParaRPr lang="en-US" sz="2800" dirty="0">
              <a:latin typeface="Arial"/>
              <a:cs typeface="Arial"/>
            </a:endParaRP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err="1">
                <a:latin typeface="Arial"/>
                <a:cs typeface="Arial"/>
              </a:rPr>
              <a:t>Polyvocal</a:t>
            </a:r>
            <a:r>
              <a:rPr lang="en-US" sz="2800" dirty="0">
                <a:latin typeface="Arial"/>
                <a:cs typeface="Arial"/>
              </a:rPr>
              <a:t> approach: “I have merged multiple ways of knowing, of understanding, of interpreting culture and practice in </a:t>
            </a:r>
            <a:r>
              <a:rPr lang="en-US" sz="2800" i="1" dirty="0">
                <a:latin typeface="Arial"/>
                <a:cs typeface="Arial"/>
              </a:rPr>
              <a:t>Black Noise</a:t>
            </a:r>
            <a:r>
              <a:rPr lang="en-US" sz="2800" dirty="0">
                <a:latin typeface="Arial"/>
                <a:cs typeface="Arial"/>
              </a:rPr>
              <a:t>.” (p. xii)</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To try to occupy as many subject positions as possible</a:t>
            </a:r>
          </a:p>
          <a:p>
            <a:pPr marL="457200" indent="-457200" algn="l">
              <a:buFont typeface="Arial"/>
              <a:buChar char="•"/>
            </a:pPr>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The Book:</a:t>
            </a:r>
          </a:p>
        </p:txBody>
      </p:sp>
    </p:spTree>
    <p:extLst>
      <p:ext uri="{BB962C8B-B14F-4D97-AF65-F5344CB8AC3E}">
        <p14:creationId xmlns:p14="http://schemas.microsoft.com/office/powerpoint/2010/main" val="154639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524192"/>
            <a:ext cx="8197273" cy="5333808"/>
          </a:xfrm>
        </p:spPr>
        <p:txBody>
          <a:bodyPr>
            <a:noAutofit/>
          </a:bodyPr>
          <a:lstStyle/>
          <a:p>
            <a:pPr marL="457200" lvl="0" indent="-457200" algn="l">
              <a:buFont typeface="Arial"/>
              <a:buChar char="•"/>
            </a:pPr>
            <a:r>
              <a:rPr lang="en-US" sz="2800" dirty="0">
                <a:latin typeface="Arial"/>
                <a:cs typeface="Arial"/>
              </a:rPr>
              <a:t>“The future of insightful cultural inquiry lies in those modes of analyses that can account for and at the same time critique the raging contradictions that comprises daily life” (p. xii)</a:t>
            </a:r>
          </a:p>
          <a:p>
            <a:pPr marL="457200" indent="-457200" algn="l">
              <a:buFont typeface="Arial"/>
              <a:buChar char="•"/>
            </a:pPr>
            <a:endParaRPr lang="en-US" sz="2800" dirty="0">
              <a:latin typeface="Arial"/>
              <a:cs typeface="Arial"/>
            </a:endParaRPr>
          </a:p>
        </p:txBody>
      </p:sp>
      <p:sp>
        <p:nvSpPr>
          <p:cNvPr id="2" name="TextBox 1"/>
          <p:cNvSpPr txBox="1"/>
          <p:nvPr/>
        </p:nvSpPr>
        <p:spPr>
          <a:xfrm>
            <a:off x="334819" y="384326"/>
            <a:ext cx="8428182" cy="584776"/>
          </a:xfrm>
          <a:prstGeom prst="rect">
            <a:avLst/>
          </a:prstGeom>
          <a:noFill/>
        </p:spPr>
        <p:txBody>
          <a:bodyPr wrap="square" rtlCol="0">
            <a:spAutoFit/>
          </a:bodyPr>
          <a:lstStyle/>
          <a:p>
            <a:r>
              <a:rPr lang="en-US" sz="3200" b="1" dirty="0">
                <a:latin typeface="Arial"/>
                <a:cs typeface="Arial"/>
              </a:rPr>
              <a:t>The Book:</a:t>
            </a:r>
          </a:p>
        </p:txBody>
      </p:sp>
    </p:spTree>
    <p:extLst>
      <p:ext uri="{BB962C8B-B14F-4D97-AF65-F5344CB8AC3E}">
        <p14:creationId xmlns:p14="http://schemas.microsoft.com/office/powerpoint/2010/main" val="38181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7665" y="1768293"/>
            <a:ext cx="7527490" cy="6316352"/>
          </a:xfrm>
        </p:spPr>
        <p:txBody>
          <a:bodyPr>
            <a:normAutofit/>
          </a:bodyPr>
          <a:lstStyle/>
          <a:p>
            <a:pPr algn="l"/>
            <a:r>
              <a:rPr lang="en-US" sz="2800" dirty="0">
                <a:latin typeface="Arial"/>
                <a:cs typeface="Arial"/>
              </a:rPr>
              <a:t>“I feel certain that much of rap’s critical force grows out of cultural potency that racially segregated conditions foster.  However, the same segregated conditions, whether by choice or by design, have been instrumental in confining and oppressing African Americans.” (p. xiii)</a:t>
            </a:r>
          </a:p>
          <a:p>
            <a:pPr algn="l"/>
            <a:endParaRPr lang="en-US" sz="2800" dirty="0">
              <a:latin typeface="Arial"/>
              <a:cs typeface="Arial"/>
            </a:endParaRPr>
          </a:p>
          <a:p>
            <a:pPr algn="l"/>
            <a:endParaRPr lang="en-US" sz="2800" dirty="0">
              <a:latin typeface="Arial"/>
              <a:cs typeface="Arial"/>
            </a:endParaRPr>
          </a:p>
          <a:p>
            <a:pPr algn="l"/>
            <a:endParaRPr lang="en-US" sz="2800" dirty="0">
              <a:latin typeface="Arial"/>
              <a:cs typeface="Arial"/>
            </a:endParaRPr>
          </a:p>
        </p:txBody>
      </p:sp>
    </p:spTree>
    <p:extLst>
      <p:ext uri="{BB962C8B-B14F-4D97-AF65-F5344CB8AC3E}">
        <p14:creationId xmlns:p14="http://schemas.microsoft.com/office/powerpoint/2010/main" val="1003741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206692"/>
            <a:ext cx="8197273" cy="5333808"/>
          </a:xfrm>
        </p:spPr>
        <p:txBody>
          <a:bodyPr>
            <a:noAutofit/>
          </a:bodyPr>
          <a:lstStyle/>
          <a:p>
            <a:pPr marL="457200" indent="-457200" algn="l">
              <a:buFont typeface="Arial"/>
              <a:buChar char="•"/>
            </a:pPr>
            <a:endParaRPr lang="en-US" sz="2800" dirty="0">
              <a:latin typeface="Arial"/>
              <a:cs typeface="Arial"/>
            </a:endParaRPr>
          </a:p>
        </p:txBody>
      </p:sp>
      <p:sp>
        <p:nvSpPr>
          <p:cNvPr id="2" name="TextBox 1"/>
          <p:cNvSpPr txBox="1"/>
          <p:nvPr/>
        </p:nvSpPr>
        <p:spPr>
          <a:xfrm>
            <a:off x="334819" y="219226"/>
            <a:ext cx="8428182" cy="584776"/>
          </a:xfrm>
          <a:prstGeom prst="rect">
            <a:avLst/>
          </a:prstGeom>
          <a:noFill/>
        </p:spPr>
        <p:txBody>
          <a:bodyPr wrap="square" rtlCol="0">
            <a:spAutoFit/>
          </a:bodyPr>
          <a:lstStyle/>
          <a:p>
            <a:r>
              <a:rPr lang="en-US" sz="3200" b="1" dirty="0">
                <a:latin typeface="Arial"/>
                <a:cs typeface="Arial"/>
              </a:rPr>
              <a:t>Four Main Areas of Inquiry:</a:t>
            </a:r>
          </a:p>
        </p:txBody>
      </p:sp>
    </p:spTree>
    <p:extLst>
      <p:ext uri="{BB962C8B-B14F-4D97-AF65-F5344CB8AC3E}">
        <p14:creationId xmlns:p14="http://schemas.microsoft.com/office/powerpoint/2010/main" val="1530809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8181" y="1206692"/>
            <a:ext cx="8197273" cy="5333808"/>
          </a:xfrm>
        </p:spPr>
        <p:txBody>
          <a:bodyPr>
            <a:noAutofit/>
          </a:bodyPr>
          <a:lstStyle/>
          <a:p>
            <a:pPr marL="514350" lvl="0" indent="-514350" algn="l">
              <a:buFont typeface="+mj-lt"/>
              <a:buAutoNum type="arabicPeriod"/>
            </a:pPr>
            <a:r>
              <a:rPr lang="en-US" sz="2800" dirty="0">
                <a:latin typeface="Arial"/>
                <a:cs typeface="Arial"/>
              </a:rPr>
              <a:t>The history of rap and hip hop in relationship to New York postindustrial terrain</a:t>
            </a:r>
          </a:p>
          <a:p>
            <a:pPr marL="514350" indent="-514350" algn="l">
              <a:buFont typeface="+mj-lt"/>
              <a:buAutoNum type="arabicPeriod"/>
            </a:pPr>
            <a:endParaRPr lang="en-US" sz="2800" dirty="0">
              <a:latin typeface="Arial"/>
              <a:cs typeface="Arial"/>
            </a:endParaRPr>
          </a:p>
          <a:p>
            <a:pPr marL="457200" indent="-457200" algn="l">
              <a:buFont typeface="Arial"/>
              <a:buChar char="•"/>
            </a:pPr>
            <a:endParaRPr lang="en-US" sz="2800" dirty="0">
              <a:latin typeface="Arial"/>
              <a:cs typeface="Arial"/>
            </a:endParaRPr>
          </a:p>
        </p:txBody>
      </p:sp>
      <p:sp>
        <p:nvSpPr>
          <p:cNvPr id="2" name="TextBox 1"/>
          <p:cNvSpPr txBox="1"/>
          <p:nvPr/>
        </p:nvSpPr>
        <p:spPr>
          <a:xfrm>
            <a:off x="334819" y="219226"/>
            <a:ext cx="8428182" cy="584776"/>
          </a:xfrm>
          <a:prstGeom prst="rect">
            <a:avLst/>
          </a:prstGeom>
          <a:noFill/>
        </p:spPr>
        <p:txBody>
          <a:bodyPr wrap="square" rtlCol="0">
            <a:spAutoFit/>
          </a:bodyPr>
          <a:lstStyle/>
          <a:p>
            <a:r>
              <a:rPr lang="en-US" sz="3200" b="1" dirty="0">
                <a:latin typeface="Arial"/>
                <a:cs typeface="Arial"/>
              </a:rPr>
              <a:t>Four Main Areas of Inquiry:</a:t>
            </a:r>
          </a:p>
        </p:txBody>
      </p:sp>
    </p:spTree>
    <p:extLst>
      <p:ext uri="{BB962C8B-B14F-4D97-AF65-F5344CB8AC3E}">
        <p14:creationId xmlns:p14="http://schemas.microsoft.com/office/powerpoint/2010/main" val="2067112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7822</TotalTime>
  <Words>1150</Words>
  <Application>Microsoft Macintosh PowerPoint</Application>
  <PresentationFormat>On-screen Show (4:3)</PresentationFormat>
  <Paragraphs>113</Paragraphs>
  <Slides>27</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209</cp:revision>
  <dcterms:created xsi:type="dcterms:W3CDTF">2010-12-29T21:54:42Z</dcterms:created>
  <dcterms:modified xsi:type="dcterms:W3CDTF">2021-11-15T23:56:57Z</dcterms:modified>
</cp:coreProperties>
</file>