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77" r:id="rId3"/>
    <p:sldId id="279" r:id="rId4"/>
    <p:sldId id="283" r:id="rId5"/>
    <p:sldId id="278" r:id="rId6"/>
    <p:sldId id="542" r:id="rId7"/>
    <p:sldId id="691" r:id="rId8"/>
    <p:sldId id="692" r:id="rId9"/>
    <p:sldId id="572" r:id="rId10"/>
    <p:sldId id="573" r:id="rId11"/>
    <p:sldId id="280" r:id="rId12"/>
    <p:sldId id="284" r:id="rId13"/>
    <p:sldId id="693" r:id="rId14"/>
    <p:sldId id="287"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2" autoAdjust="0"/>
    <p:restoredTop sz="94626" autoAdjust="0"/>
  </p:normalViewPr>
  <p:slideViewPr>
    <p:cSldViewPr snapToGrid="0" snapToObjects="1">
      <p:cViewPr varScale="1">
        <p:scale>
          <a:sx n="121" d="100"/>
          <a:sy n="121" d="100"/>
        </p:scale>
        <p:origin x="696" y="168"/>
      </p:cViewPr>
      <p:guideLst>
        <p:guide orient="horz" pos="2160"/>
        <p:guide pos="2880"/>
      </p:guideLst>
    </p:cSldViewPr>
  </p:slideViewPr>
  <p:outlineViewPr>
    <p:cViewPr>
      <p:scale>
        <a:sx n="33" d="100"/>
        <a:sy n="33" d="100"/>
      </p:scale>
      <p:origin x="0" y="319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5T20:07:30.362"/>
    </inkml:context>
    <inkml:brush xml:id="br0">
      <inkml:brushProperty name="width" value="0.35" units="cm"/>
      <inkml:brushProperty name="height" value="0.35" units="cm"/>
    </inkml:brush>
  </inkml:definitions>
  <inkml:trace contextRef="#ctx0" brushRef="#br0">60 0 24575,'91'5'0,"0"0"0,0-1 0,0 1 0,1 0 0,-1-1 0,0 1 0,0 0 0,0-1 0,-14 0 0,-16-1 0,16 1 0,9 0 0,29 0 0,15 0 0,4 1 0,-8 1 0,-21 0 0,-32 2 0,-45 1 0,-107 18 0,37-12 0,-33 4 0,-7 0 0,32-10 0,1-1 0,-10 1 0,-1 0 0,8-1 0,2 1 0,-38 7 0,6-3 0,23-3 0,1 1 0,-13 1 0,13-3 0,1-2 0,4-1 0,-17-1 0,13-5 0,12 0 0,-24 0 0,32 0 0,-21 0 0,33 0 0,-17-7 0,23 1 0,-2-2 0,10 4 0,3 1 0,-3 2 0,2-6 0,-2 6 0,3-2 0,1 0 0,-8-2 0,5 1 0,-9-3 0,11 6 0,-8-3 0,3 0 0,1 3 0,0-2 0,5 3 0,-4 0 0,3 0 0,-3 0 0,0-4 0,-1 3 0,0-2 0,0 0 0,1 2 0,2-2 0,-6-1 0,6 3 0,-2-6 0,3 6 0,1-2 0,32 3 0,-8 0 0,33 4 0,-9 2 0,0 4 0,12 1 0,-12-1 0,11 5 0,-11-4 0,5 4 0,-6-5 0,-6 0 0,-1 0 0,-5-1 0,-6-1 0,0-3 0,-10 3 0,0-8 0,-4 4 0,2-4 0,-1 0 0,2 0 0,0 0 0,-3 0 0,3 0 0,0 0 0,-3 0 0,3 0 0,5 0 0,-2 0 0,12-4 0,-3-1 0,4-9 0,0 4 0,1-3 0,5-1 0,-5 4 0,5-4 0,0 5 0,-4-1 0,4 1 0,-6 4 0,0-3 0,-4 3 0,3 0 0,-8-2 0,8 6 0,-8-3 0,8 0 0,-3 3 0,-1-3 0,5 4 0,-5 0 0,6 0 0,-6 0 0,0 0 0,-6 0 0,-3 0 0,-2-3 0,-3 2 0,3-3 0,-3 4 0,2 0 0,-3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5T20:07:36.855"/>
    </inkml:context>
    <inkml:brush xml:id="br0">
      <inkml:brushProperty name="width" value="0.35" units="cm"/>
      <inkml:brushProperty name="height" value="0.35" units="cm"/>
    </inkml:brush>
  </inkml:definitions>
  <inkml:trace contextRef="#ctx0" brushRef="#br0">1 201 24575,'43'0'0,"6"0"0,5 0 0,17 0 0,7 0 0,2 0 0,13 0-984,-4 0 886,-32-6 1,1-1 97,0 6 0,1-1 0,4-10 0,0-1 0,-4 11 0,0 1 0,3-8 0,-1-1 0,-7 6 0,0 1 0,3 0 0,0-2 0,-4 0 0,-1-1 0,1 2 0,0 0 0,5-2 0,-1-1 269,21-1-269,21-3 0,-33 9 0,13-8 0,-9 4 0,-3-1 0,-11-2 0,-2 8 0,-7-9 889,-1 9-889,-5-3 21,11-1-21,-10 4 0,4-4 0,0 0 0,-5 4 0,11-4 0,-10 5 0,9 0 0,-3 0 0,5 0 0,1 0 0,0 0 0,-6 0 0,4 0 0,-4 0 0,5 0 0,1 0 0,0 0 0,0 0 0,0 0 0,-1 5 0,16 2 0,-18 3 0,15 2 0,-18-2 0,6 1 0,-1 0 0,-5-1 0,-2 0 0,-6 0 0,-6 0 0,-1-1 0,-10-4 0,-6 3 0,-5-7 0,-5 2 0,1 0 0,2-2 0,26 2 0,8-3 0,33 0 0,2 0 0,8 0 0,-8 0-492,-25 0 0,3 0 484,-6 0 1,1 0 7,10 0 0,1 0 0,0 0 0,-2 0 0,-6 3 0,-2 0 0,5-2 0,-1 0 0,1 2 0,-1 0 0,42-3 0,-42 0 0,-1 0-76,17 0 76,27 0 0,-26 0 0,13 0 0,-3 0 0,-13 0 0,-1 0 0,-3-5 0,-11 3 0,4-8 983,-6 9-970,-6-8 66,-3 8-79,-10-4 0,-7 2 0,-7 2 0,-8-3 0,7 4 0,11 0 0,18 0 0,6 0 0,38 0 0,-9 12-492,-23-8 0,2 1 482,-5 7 1,0 2 9,5-4 0,0 1 0,-5 2 0,-1 1 0,5 0 0,0 0 0,-9-4 0,-1 0 0,7 3 0,-3 0 0,19 0 0,15 5 0,-24-12 0,12 5 0,-1-10 0,-14 4 0,-9-5 0,-8 0 0,-17 0 0,-2 0 983,1 0-963,15 0-20,13 0 0,21 0 0,2 0 0,15 0-492,-37 0 0,2 0 344,6 0 1,-1 0 147,-8 3 0,1-1-251,4-2 1,-2 2 250,30 9 0,-36-10 0,0-1 0,43 6 0,-8-6 0,-19 0 0,-8 0 0,-8 0 0,-6 0 983,-6 0-720,-13 0 271,-7-4-534,-8 0 0,-2-1 0,1 2 0,5 3 0,5 0 0,1 0 0,-2 0 0,-4-4 0,-4 0 0,2-4 0,-6 3 0,11-2 0,-4 6 0,6-7 0,1 7 0,0-11 0,-1 6 0,0-6 0,-6 3 0,1 1 0,-4 0 0,2 3 0,-6-1 0,7 5 0,-8-2 0,4 3 0,-5 0 0,4 0 0,-3 0 0,3 0 0,0 0 0,-3 0 0,3 0 0,0 0 0,-3 0 0,3 0 0,0 0 0,-3 0 0,3-4 0,-3 0 0,-1-3 0,5-1 0,1 0 0,0-4 0,-2 3 0,1-3 0,-3 4 0,3-4 0,-5 7 0,1-6 0,0 11 0,-1-7 0,4 6 0,-3-2 0,-32-2 0,7 4 0,-41-8 0,22 3 0,-16-4 0,-2-1 0,-2 0 0,-4 5 0,-1-4 0,6 4 0,-6 0 0,7 1 0,-22 5 0,28 0 0,-32 0 0,36 0 0,-17 0 0,1 0 0,11 0 0,-10 0 0,12 0 0,-1 0 0,8 0 0,2 0 0,9 0 0,-4 0 0,0 0 0,5 0 0,-11 0 0,11 0 0,-5 0 0,0 0 0,4 0 0,-4 0 0,6 0 0,-1 0 0,1 0 0,0 0 0,0-4 0,-1 3 0,-4-3 0,3 4 0,-9 0 0,9 0 0,-9-5 0,10 4 0,-11-3 0,11 4 0,-5 0 0,5 0 0,1-4 0,4 3 0,-3-3 0,3 4 0,1 0 0,-10 0 0,13 0 0,-13 0 0,9 0 0,-10 0 0,5 0 0,-5 0 0,5 0 0,1 0 0,0 0 0,-1 0 0,1 0 0,-1 0 0,6 0 0,-4 0 0,8 0 0,-9 0 0,10 0 0,-5 0 0,6 0 0,3 0 0,-2 0 0,2 0 0,0 0 0,-2 0 0,2 0 0,1 0 0,0 0 0,0 0 0,4 0 0,-4 0 0,5 0 0,-4 0 0,3 0 0,-3 0 0,0 0 0,4 0 0,-4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601BBD-767F-9340-9242-07A6D1415252}" type="datetimeFigureOut">
              <a:rPr lang="en-US" smtClean="0"/>
              <a:t>11/11/24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446C31-B08F-5E49-AC29-C5BC85950A2B}" type="slidenum">
              <a:rPr lang="en-US" smtClean="0"/>
              <a:t>‹#›</a:t>
            </a:fld>
            <a:endParaRPr lang="en-US" dirty="0"/>
          </a:p>
        </p:txBody>
      </p:sp>
    </p:spTree>
    <p:extLst>
      <p:ext uri="{BB962C8B-B14F-4D97-AF65-F5344CB8AC3E}">
        <p14:creationId xmlns:p14="http://schemas.microsoft.com/office/powerpoint/2010/main" val="40641047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602E06-6383-CD41-A89C-C18DB2948F67}" type="datetimeFigureOut">
              <a:rPr lang="en-US" smtClean="0"/>
              <a:pPr/>
              <a:t>11/11/24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11/11/24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11/11/24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11/11/24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602E06-6383-CD41-A89C-C18DB2948F67}" type="datetimeFigureOut">
              <a:rPr lang="en-US" smtClean="0"/>
              <a:pPr/>
              <a:t>11/11/24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602E06-6383-CD41-A89C-C18DB2948F67}" type="datetimeFigureOut">
              <a:rPr lang="en-US" smtClean="0"/>
              <a:pPr/>
              <a:t>11/11/24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602E06-6383-CD41-A89C-C18DB2948F67}" type="datetimeFigureOut">
              <a:rPr lang="en-US" smtClean="0"/>
              <a:pPr/>
              <a:t>11/11/24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602E06-6383-CD41-A89C-C18DB2948F67}" type="datetimeFigureOut">
              <a:rPr lang="en-US" smtClean="0"/>
              <a:pPr/>
              <a:t>11/11/24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602E06-6383-CD41-A89C-C18DB2948F67}" type="datetimeFigureOut">
              <a:rPr lang="en-US" smtClean="0"/>
              <a:pPr/>
              <a:t>11/11/24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602E06-6383-CD41-A89C-C18DB2948F67}" type="datetimeFigureOut">
              <a:rPr lang="en-US" smtClean="0"/>
              <a:pPr/>
              <a:t>11/11/24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602E06-6383-CD41-A89C-C18DB2948F67}" type="datetimeFigureOut">
              <a:rPr lang="en-US" smtClean="0"/>
              <a:pPr/>
              <a:t>11/11/24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602E06-6383-CD41-A89C-C18DB2948F67}" type="datetimeFigureOut">
              <a:rPr lang="en-US" smtClean="0"/>
              <a:pPr/>
              <a:t>11/11/24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7AD372-DC91-424A-9BC0-BEF46D0A27C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40.png"/><Relationship Id="rId4" Type="http://schemas.openxmlformats.org/officeDocument/2006/relationships/customXml" Target="../ink/ink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4819" y="1996209"/>
            <a:ext cx="8451272" cy="2931391"/>
          </a:xfrm>
        </p:spPr>
        <p:txBody>
          <a:bodyPr>
            <a:normAutofit/>
          </a:bodyPr>
          <a:lstStyle/>
          <a:p>
            <a:r>
              <a:rPr lang="en-US" sz="4400" b="1" dirty="0">
                <a:latin typeface="Arial"/>
                <a:cs typeface="Arial"/>
              </a:rPr>
              <a:t>V. Student Chosen Topic</a:t>
            </a:r>
          </a:p>
          <a:p>
            <a:endParaRPr lang="en-US" sz="4400" b="1" dirty="0">
              <a:latin typeface="Arial"/>
              <a:cs typeface="Arial"/>
            </a:endParaRPr>
          </a:p>
          <a:p>
            <a:r>
              <a:rPr lang="en-US" sz="3600" b="1" dirty="0">
                <a:latin typeface="Arial"/>
                <a:cs typeface="Arial"/>
              </a:rPr>
              <a:t>Psycho: Film Sound, Audio-Visual Analysis, Voice in Cinema</a:t>
            </a:r>
          </a:p>
          <a:p>
            <a:endParaRPr lang="en-US" sz="4400" b="1" dirty="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7182" y="1069462"/>
            <a:ext cx="8197273" cy="4745884"/>
          </a:xfrm>
        </p:spPr>
        <p:txBody>
          <a:bodyPr>
            <a:noAutofit/>
          </a:bodyPr>
          <a:lstStyle/>
          <a:p>
            <a:pPr marL="514350" indent="-514350" algn="l">
              <a:buFont typeface="+mj-lt"/>
              <a:buAutoNum type="arabicPeriod"/>
            </a:pPr>
            <a:r>
              <a:rPr lang="en-US" dirty="0">
                <a:latin typeface="Arial"/>
                <a:cs typeface="Arial"/>
              </a:rPr>
              <a:t>Freudian and Lacanian psychoanalysis in literary and film studies;</a:t>
            </a:r>
          </a:p>
          <a:p>
            <a:pPr marL="514350" indent="-514350" algn="l">
              <a:buFont typeface="+mj-lt"/>
              <a:buAutoNum type="arabicPeriod"/>
            </a:pPr>
            <a:endParaRPr lang="en-US" dirty="0">
              <a:latin typeface="Arial"/>
              <a:cs typeface="Arial"/>
            </a:endParaRPr>
          </a:p>
          <a:p>
            <a:pPr marL="514350" indent="-514350" algn="l">
              <a:buFont typeface="+mj-lt"/>
              <a:buAutoNum type="arabicPeriod"/>
            </a:pPr>
            <a:r>
              <a:rPr lang="en-US" dirty="0">
                <a:latin typeface="Arial"/>
                <a:cs typeface="Arial"/>
              </a:rPr>
              <a:t>French feminism and its investigation of the gendered structure in language;</a:t>
            </a:r>
          </a:p>
          <a:p>
            <a:pPr marL="514350" indent="-514350" algn="l">
              <a:buFont typeface="+mj-lt"/>
              <a:buAutoNum type="arabicPeriod"/>
            </a:pPr>
            <a:endParaRPr lang="en-US" dirty="0">
              <a:latin typeface="Arial"/>
              <a:cs typeface="Arial"/>
            </a:endParaRPr>
          </a:p>
          <a:p>
            <a:pPr marL="514350" indent="-514350" algn="l">
              <a:buFont typeface="+mj-lt"/>
              <a:buAutoNum type="arabicPeriod"/>
            </a:pPr>
            <a:r>
              <a:rPr lang="en-US" dirty="0">
                <a:latin typeface="Arial"/>
                <a:cs typeface="Arial"/>
              </a:rPr>
              <a:t>The cinematic and narrative experiments of Marguerite Duras  </a:t>
            </a:r>
          </a:p>
        </p:txBody>
      </p:sp>
    </p:spTree>
    <p:extLst>
      <p:ext uri="{BB962C8B-B14F-4D97-AF65-F5344CB8AC3E}">
        <p14:creationId xmlns:p14="http://schemas.microsoft.com/office/powerpoint/2010/main" val="596905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7447" y="1754593"/>
            <a:ext cx="8592168" cy="4681313"/>
          </a:xfrm>
        </p:spPr>
        <p:txBody>
          <a:bodyPr>
            <a:noAutofit/>
          </a:bodyPr>
          <a:lstStyle/>
          <a:p>
            <a:pPr marL="457200" indent="-457200" algn="l">
              <a:buFont typeface="Arial"/>
              <a:buChar char="•"/>
            </a:pPr>
            <a:r>
              <a:rPr lang="en-US" dirty="0">
                <a:latin typeface="Arial"/>
                <a:cs typeface="Arial"/>
              </a:rPr>
              <a:t>“There is no sound track”: synchronized sound is “swallowed up” in the image’s false depth and fiction (Chion calls it “an instantaneous perceptual triage” p. 3)</a:t>
            </a:r>
          </a:p>
          <a:p>
            <a:pPr marL="457200" indent="-457200" algn="l">
              <a:buFont typeface="Arial"/>
              <a:buChar char="•"/>
            </a:pPr>
            <a:endParaRPr lang="en-US" dirty="0">
              <a:latin typeface="Arial"/>
              <a:cs typeface="Arial"/>
            </a:endParaRPr>
          </a:p>
          <a:p>
            <a:pPr marL="457200" indent="-457200" algn="l">
              <a:buFont typeface="Arial"/>
              <a:buChar char="•"/>
            </a:pPr>
            <a:r>
              <a:rPr lang="en-US" dirty="0">
                <a:latin typeface="Arial"/>
                <a:cs typeface="Arial"/>
              </a:rPr>
              <a:t>Where do cinematic voices come from?</a:t>
            </a:r>
          </a:p>
          <a:p>
            <a:pPr marL="457200" indent="-457200" algn="l">
              <a:buFont typeface="Arial"/>
              <a:buChar char="•"/>
            </a:pPr>
            <a:endParaRPr lang="en-US" dirty="0">
              <a:latin typeface="Arial"/>
              <a:cs typeface="Arial"/>
            </a:endParaRPr>
          </a:p>
          <a:p>
            <a:pPr marL="457200" indent="-457200" algn="l">
              <a:buFont typeface="Arial"/>
              <a:buChar char="•"/>
            </a:pPr>
            <a:r>
              <a:rPr lang="en-US" dirty="0">
                <a:latin typeface="Arial"/>
                <a:cs typeface="Arial"/>
              </a:rPr>
              <a:t>What is unique about voices in cinema?</a:t>
            </a:r>
          </a:p>
          <a:p>
            <a:pPr marL="457200" indent="-457200" algn="l">
              <a:buFont typeface="Arial"/>
              <a:buChar char="•"/>
            </a:pPr>
            <a:endParaRPr lang="en-US" dirty="0">
              <a:latin typeface="Arial"/>
              <a:cs typeface="Arial"/>
            </a:endParaRPr>
          </a:p>
        </p:txBody>
      </p:sp>
      <p:sp>
        <p:nvSpPr>
          <p:cNvPr id="2" name="TextBox 1"/>
          <p:cNvSpPr txBox="1"/>
          <p:nvPr/>
        </p:nvSpPr>
        <p:spPr>
          <a:xfrm>
            <a:off x="0" y="609590"/>
            <a:ext cx="9144001" cy="584776"/>
          </a:xfrm>
          <a:prstGeom prst="rect">
            <a:avLst/>
          </a:prstGeom>
          <a:noFill/>
        </p:spPr>
        <p:txBody>
          <a:bodyPr wrap="square" rtlCol="0">
            <a:spAutoFit/>
          </a:bodyPr>
          <a:lstStyle/>
          <a:p>
            <a:pPr algn="ctr"/>
            <a:r>
              <a:rPr lang="en-US" sz="3200" b="1" dirty="0">
                <a:latin typeface="Arial"/>
                <a:cs typeface="Arial"/>
              </a:rPr>
              <a:t>Chion’s Key Statements and Questions:</a:t>
            </a:r>
          </a:p>
        </p:txBody>
      </p:sp>
    </p:spTree>
    <p:extLst>
      <p:ext uri="{BB962C8B-B14F-4D97-AF65-F5344CB8AC3E}">
        <p14:creationId xmlns:p14="http://schemas.microsoft.com/office/powerpoint/2010/main" val="3973106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3141" y="611049"/>
            <a:ext cx="8437717" cy="6052510"/>
          </a:xfrm>
        </p:spPr>
        <p:txBody>
          <a:bodyPr>
            <a:noAutofit/>
          </a:bodyPr>
          <a:lstStyle/>
          <a:p>
            <a:pPr marL="457200" indent="-457200" algn="l">
              <a:buFont typeface="Arial" panose="020B0604020202020204" pitchFamily="34" charset="0"/>
              <a:buChar char="•"/>
            </a:pPr>
            <a:r>
              <a:rPr lang="en-US" dirty="0">
                <a:latin typeface="Arial"/>
                <a:cs typeface="Arial"/>
              </a:rPr>
              <a:t>The Acousm</a:t>
            </a:r>
            <a:r>
              <a:rPr lang="en-US" dirty="0"/>
              <a:t>ê</a:t>
            </a:r>
            <a:r>
              <a:rPr lang="en-US" dirty="0">
                <a:latin typeface="Arial"/>
                <a:cs typeface="Arial"/>
              </a:rPr>
              <a:t>tre – what is it? Where does it come from? What are its characteristics?</a:t>
            </a:r>
          </a:p>
          <a:p>
            <a:pPr marL="457200" indent="-457200" algn="l">
              <a:buFont typeface="Arial"/>
              <a:buChar char="•"/>
            </a:pPr>
            <a:endParaRPr lang="en-US" dirty="0">
              <a:latin typeface="Arial"/>
              <a:cs typeface="Arial"/>
            </a:endParaRPr>
          </a:p>
          <a:p>
            <a:pPr marL="457200" indent="-457200" algn="l">
              <a:buFont typeface="Arial"/>
              <a:buChar char="•"/>
            </a:pPr>
            <a:r>
              <a:rPr lang="en-US" dirty="0">
                <a:latin typeface="Arial"/>
                <a:cs typeface="Arial"/>
              </a:rPr>
              <a:t>De-acousmatization</a:t>
            </a:r>
          </a:p>
          <a:p>
            <a:pPr marL="457200" indent="-457200" algn="l">
              <a:buFont typeface="Arial"/>
              <a:buChar char="•"/>
            </a:pPr>
            <a:endParaRPr lang="en-US" dirty="0">
              <a:latin typeface="Arial"/>
              <a:cs typeface="Arial"/>
            </a:endParaRPr>
          </a:p>
          <a:p>
            <a:pPr marL="457200" indent="-457200" algn="l">
              <a:buFont typeface="Arial"/>
              <a:buChar char="•"/>
            </a:pPr>
            <a:r>
              <a:rPr lang="en-US" dirty="0">
                <a:latin typeface="Arial"/>
                <a:cs typeface="Arial"/>
              </a:rPr>
              <a:t>The I-Voice</a:t>
            </a:r>
          </a:p>
          <a:p>
            <a:pPr marL="457200" indent="-457200" algn="l">
              <a:buFont typeface="Arial"/>
              <a:buChar char="•"/>
            </a:pPr>
            <a:endParaRPr lang="en-US" dirty="0">
              <a:latin typeface="Arial"/>
              <a:cs typeface="Arial"/>
            </a:endParaRPr>
          </a:p>
          <a:p>
            <a:pPr marL="457200" indent="-457200" algn="l">
              <a:buFont typeface="Arial"/>
              <a:buChar char="•"/>
            </a:pPr>
            <a:r>
              <a:rPr lang="en-US" dirty="0">
                <a:latin typeface="Arial"/>
                <a:cs typeface="Arial"/>
              </a:rPr>
              <a:t>Corporeal Implication</a:t>
            </a:r>
          </a:p>
          <a:p>
            <a:pPr algn="l"/>
            <a:endParaRPr lang="en-US" dirty="0">
              <a:latin typeface="Arial"/>
              <a:cs typeface="Arial"/>
            </a:endParaRPr>
          </a:p>
          <a:p>
            <a:pPr marL="457200" indent="-457200" algn="l">
              <a:buFont typeface="Arial"/>
              <a:buChar char="•"/>
            </a:pPr>
            <a:r>
              <a:rPr lang="en-US" dirty="0">
                <a:latin typeface="Arial"/>
                <a:cs typeface="Arial"/>
              </a:rPr>
              <a:t>Impossible embodiment</a:t>
            </a:r>
          </a:p>
          <a:p>
            <a:pPr marL="457200" indent="-457200" algn="l">
              <a:buFont typeface="Arial"/>
              <a:buChar char="•"/>
            </a:pPr>
            <a:endParaRPr lang="en-US" dirty="0">
              <a:latin typeface="Arial"/>
              <a:cs typeface="Arial"/>
            </a:endParaRPr>
          </a:p>
          <a:p>
            <a:pPr marL="457200" indent="-457200" algn="l">
              <a:buFont typeface="Arial"/>
              <a:buChar char="•"/>
            </a:pPr>
            <a:endParaRPr lang="en-US" dirty="0">
              <a:latin typeface="Arial"/>
              <a:cs typeface="Arial"/>
            </a:endParaRPr>
          </a:p>
        </p:txBody>
      </p:sp>
    </p:spTree>
    <p:extLst>
      <p:ext uri="{BB962C8B-B14F-4D97-AF65-F5344CB8AC3E}">
        <p14:creationId xmlns:p14="http://schemas.microsoft.com/office/powerpoint/2010/main" val="3902684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wall, person, indoor&#10;&#10;Description automatically generated">
            <a:extLst>
              <a:ext uri="{FF2B5EF4-FFF2-40B4-BE49-F238E27FC236}">
                <a16:creationId xmlns:a16="http://schemas.microsoft.com/office/drawing/2014/main" id="{CF064EAB-20EB-D843-9506-502F5391B718}"/>
              </a:ext>
            </a:extLst>
          </p:cNvPr>
          <p:cNvPicPr>
            <a:picLocks noChangeAspect="1"/>
          </p:cNvPicPr>
          <p:nvPr/>
        </p:nvPicPr>
        <p:blipFill rotWithShape="1">
          <a:blip r:embed="rId2"/>
          <a:srcRect t="14625" r="-2" b="3252"/>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9" name="Picture 8" descr="A person sitting in a car&#10;&#10;Description automatically generated with low confidence">
            <a:extLst>
              <a:ext uri="{FF2B5EF4-FFF2-40B4-BE49-F238E27FC236}">
                <a16:creationId xmlns:a16="http://schemas.microsoft.com/office/drawing/2014/main" id="{C7B0A0CB-FD33-8B4D-B4DC-EB2F96E8D5E3}"/>
              </a:ext>
            </a:extLst>
          </p:cNvPr>
          <p:cNvPicPr>
            <a:picLocks noChangeAspect="1"/>
          </p:cNvPicPr>
          <p:nvPr/>
        </p:nvPicPr>
        <p:blipFill rotWithShape="1">
          <a:blip r:embed="rId3"/>
          <a:srcRect l="12031" r="2" b="2"/>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7C27D65A-A105-3D48-978C-E891D43093F7}"/>
              </a:ext>
            </a:extLst>
          </p:cNvPr>
          <p:cNvSpPr>
            <a:spLocks noGrp="1"/>
          </p:cNvSpPr>
          <p:nvPr>
            <p:ph type="title"/>
          </p:nvPr>
        </p:nvSpPr>
        <p:spPr>
          <a:xfrm>
            <a:off x="288902" y="1696175"/>
            <a:ext cx="4100475" cy="2774088"/>
          </a:xfrm>
        </p:spPr>
        <p:txBody>
          <a:bodyPr vert="horz" lIns="91440" tIns="45720" rIns="91440" bIns="45720" rtlCol="0" anchor="b">
            <a:normAutofit/>
          </a:bodyPr>
          <a:lstStyle/>
          <a:p>
            <a:pPr algn="l" defTabSz="914400">
              <a:lnSpc>
                <a:spcPct val="90000"/>
              </a:lnSpc>
            </a:pPr>
            <a:r>
              <a:rPr lang="en-US" b="1" i="1" kern="1200" dirty="0">
                <a:solidFill>
                  <a:schemeClr val="tx1"/>
                </a:solidFill>
                <a:latin typeface="Arial" panose="020B0604020202020204" pitchFamily="34" charset="0"/>
                <a:cs typeface="Arial" panose="020B0604020202020204" pitchFamily="34" charset="0"/>
              </a:rPr>
              <a:t>Psycho </a:t>
            </a:r>
            <a:r>
              <a:rPr lang="en-US" b="1" kern="1200" dirty="0">
                <a:solidFill>
                  <a:schemeClr val="tx1"/>
                </a:solidFill>
                <a:latin typeface="Arial" panose="020B0604020202020204" pitchFamily="34" charset="0"/>
                <a:cs typeface="Arial" panose="020B0604020202020204" pitchFamily="34" charset="0"/>
              </a:rPr>
              <a:t>(1960) </a:t>
            </a:r>
            <a:br>
              <a:rPr lang="en-US" b="1" kern="1200" dirty="0">
                <a:solidFill>
                  <a:schemeClr val="tx1"/>
                </a:solidFill>
                <a:latin typeface="Arial" panose="020B0604020202020204" pitchFamily="34" charset="0"/>
                <a:cs typeface="Arial" panose="020B0604020202020204" pitchFamily="34" charset="0"/>
              </a:rPr>
            </a:br>
            <a:r>
              <a:rPr lang="en-US" b="1" kern="1200" dirty="0">
                <a:solidFill>
                  <a:schemeClr val="tx1"/>
                </a:solidFill>
                <a:latin typeface="Arial" panose="020B0604020202020204" pitchFamily="34" charset="0"/>
                <a:cs typeface="Arial" panose="020B0604020202020204" pitchFamily="34" charset="0"/>
              </a:rPr>
              <a:t>Dir. Alfred Hitchcock</a:t>
            </a: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DB4DA822-062F-1A44-B69A-902A310B2537}"/>
                  </a:ext>
                </a:extLst>
              </p14:cNvPr>
              <p14:cNvContentPartPr/>
              <p14:nvPr/>
            </p14:nvContentPartPr>
            <p14:xfrm>
              <a:off x="334891" y="667332"/>
              <a:ext cx="681120" cy="130680"/>
            </p14:xfrm>
          </p:contentPart>
        </mc:Choice>
        <mc:Fallback xmlns="">
          <p:pic>
            <p:nvPicPr>
              <p:cNvPr id="10" name="Ink 9">
                <a:extLst>
                  <a:ext uri="{FF2B5EF4-FFF2-40B4-BE49-F238E27FC236}">
                    <a16:creationId xmlns:a16="http://schemas.microsoft.com/office/drawing/2014/main" id="{DB4DA822-062F-1A44-B69A-902A310B2537}"/>
                  </a:ext>
                </a:extLst>
              </p:cNvPr>
              <p:cNvPicPr/>
              <p:nvPr/>
            </p:nvPicPr>
            <p:blipFill>
              <a:blip r:embed="rId5"/>
              <a:stretch>
                <a:fillRect/>
              </a:stretch>
            </p:blipFill>
            <p:spPr>
              <a:xfrm>
                <a:off x="272251" y="604332"/>
                <a:ext cx="80676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2D5586D6-827E-2945-BF1B-9015C58C826B}"/>
                  </a:ext>
                </a:extLst>
              </p14:cNvPr>
              <p14:cNvContentPartPr/>
              <p14:nvPr/>
            </p14:nvContentPartPr>
            <p14:xfrm>
              <a:off x="359011" y="4454892"/>
              <a:ext cx="3778200" cy="129960"/>
            </p14:xfrm>
          </p:contentPart>
        </mc:Choice>
        <mc:Fallback xmlns="">
          <p:pic>
            <p:nvPicPr>
              <p:cNvPr id="11" name="Ink 10">
                <a:extLst>
                  <a:ext uri="{FF2B5EF4-FFF2-40B4-BE49-F238E27FC236}">
                    <a16:creationId xmlns:a16="http://schemas.microsoft.com/office/drawing/2014/main" id="{2D5586D6-827E-2945-BF1B-9015C58C826B}"/>
                  </a:ext>
                </a:extLst>
              </p:cNvPr>
              <p:cNvPicPr/>
              <p:nvPr/>
            </p:nvPicPr>
            <p:blipFill>
              <a:blip r:embed="rId7"/>
              <a:stretch>
                <a:fillRect/>
              </a:stretch>
            </p:blipFill>
            <p:spPr>
              <a:xfrm>
                <a:off x="296371" y="4391892"/>
                <a:ext cx="3903840" cy="255600"/>
              </a:xfrm>
              <a:prstGeom prst="rect">
                <a:avLst/>
              </a:prstGeom>
            </p:spPr>
          </p:pic>
        </mc:Fallback>
      </mc:AlternateContent>
    </p:spTree>
    <p:extLst>
      <p:ext uri="{BB962C8B-B14F-4D97-AF65-F5344CB8AC3E}">
        <p14:creationId xmlns:p14="http://schemas.microsoft.com/office/powerpoint/2010/main" val="2397656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7447" y="1234455"/>
            <a:ext cx="8437717" cy="5475409"/>
          </a:xfrm>
        </p:spPr>
        <p:txBody>
          <a:bodyPr>
            <a:noAutofit/>
          </a:bodyPr>
          <a:lstStyle/>
          <a:p>
            <a:pPr marL="457200" indent="-457200" algn="l">
              <a:buFont typeface="Arial"/>
              <a:buChar char="•"/>
            </a:pPr>
            <a:r>
              <a:rPr lang="en-US" dirty="0">
                <a:latin typeface="Arial"/>
                <a:cs typeface="Arial"/>
              </a:rPr>
              <a:t>In French: </a:t>
            </a:r>
          </a:p>
          <a:p>
            <a:pPr marL="971550" lvl="1" indent="-514350" algn="l">
              <a:buFont typeface="+mj-lt"/>
              <a:buAutoNum type="arabicPeriod"/>
            </a:pPr>
            <a:r>
              <a:rPr lang="en-US" sz="3200" dirty="0">
                <a:latin typeface="Arial"/>
                <a:cs typeface="Arial"/>
              </a:rPr>
              <a:t>Embodiment (</a:t>
            </a:r>
            <a:r>
              <a:rPr lang="en-US" sz="3200" i="1" dirty="0">
                <a:latin typeface="Arial"/>
                <a:cs typeface="Arial"/>
              </a:rPr>
              <a:t>mise-en-corps</a:t>
            </a:r>
            <a:r>
              <a:rPr lang="en-US" sz="3200" dirty="0">
                <a:latin typeface="Arial"/>
                <a:cs typeface="Arial"/>
              </a:rPr>
              <a:t>) </a:t>
            </a:r>
          </a:p>
          <a:p>
            <a:pPr marL="971550" lvl="1" indent="-514350" algn="l">
              <a:buFont typeface="+mj-lt"/>
              <a:buAutoNum type="arabicPeriod"/>
            </a:pPr>
            <a:r>
              <a:rPr lang="en-US" sz="3200" dirty="0">
                <a:latin typeface="Arial"/>
                <a:cs typeface="Arial"/>
              </a:rPr>
              <a:t>Entombment (</a:t>
            </a:r>
            <a:r>
              <a:rPr lang="en-US" sz="3200" i="1" dirty="0">
                <a:latin typeface="Arial"/>
                <a:cs typeface="Arial"/>
              </a:rPr>
              <a:t>mise en bière</a:t>
            </a:r>
            <a:r>
              <a:rPr lang="en-US" sz="3200" dirty="0">
                <a:latin typeface="Arial"/>
                <a:cs typeface="Arial"/>
              </a:rPr>
              <a:t>) </a:t>
            </a:r>
          </a:p>
          <a:p>
            <a:pPr marL="971550" lvl="1" indent="-514350" algn="l">
              <a:buFont typeface="+mj-lt"/>
              <a:buAutoNum type="arabicPeriod"/>
            </a:pPr>
            <a:r>
              <a:rPr lang="en-US" sz="3200" dirty="0">
                <a:latin typeface="Arial"/>
                <a:cs typeface="Arial"/>
              </a:rPr>
              <a:t>Interment (</a:t>
            </a:r>
            <a:r>
              <a:rPr lang="en-US" sz="3200" i="1" dirty="0">
                <a:latin typeface="Arial"/>
                <a:cs typeface="Arial"/>
              </a:rPr>
              <a:t>mise en terre</a:t>
            </a:r>
            <a:r>
              <a:rPr lang="en-US" sz="3200" dirty="0">
                <a:latin typeface="Arial"/>
                <a:cs typeface="Arial"/>
              </a:rPr>
              <a:t>) </a:t>
            </a:r>
          </a:p>
          <a:p>
            <a:pPr marL="457200" indent="-457200" algn="l">
              <a:buFont typeface="Arial"/>
              <a:buChar char="•"/>
            </a:pPr>
            <a:endParaRPr lang="en-US" dirty="0">
              <a:latin typeface="Arial"/>
              <a:cs typeface="Arial"/>
            </a:endParaRPr>
          </a:p>
          <a:p>
            <a:pPr marL="457200" indent="-457200" algn="l">
              <a:buFont typeface="Arial"/>
              <a:buChar char="•"/>
            </a:pPr>
            <a:endParaRPr lang="en-US" dirty="0">
              <a:latin typeface="Arial"/>
              <a:cs typeface="Arial"/>
            </a:endParaRPr>
          </a:p>
        </p:txBody>
      </p:sp>
    </p:spTree>
    <p:extLst>
      <p:ext uri="{BB962C8B-B14F-4D97-AF65-F5344CB8AC3E}">
        <p14:creationId xmlns:p14="http://schemas.microsoft.com/office/powerpoint/2010/main" val="1141956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65" y="1312076"/>
            <a:ext cx="5033817" cy="5218546"/>
          </a:xfrm>
        </p:spPr>
        <p:txBody>
          <a:bodyPr>
            <a:noAutofit/>
          </a:bodyPr>
          <a:lstStyle/>
          <a:p>
            <a:pPr marL="571500" indent="-571500" algn="l">
              <a:buFont typeface="Arial"/>
              <a:buChar char="•"/>
            </a:pPr>
            <a:r>
              <a:rPr lang="en-US" sz="2000" dirty="0">
                <a:latin typeface="Arial"/>
                <a:cs typeface="Arial"/>
              </a:rPr>
              <a:t>He’s French (see 2</a:t>
            </a:r>
            <a:r>
              <a:rPr lang="en-US" sz="2000" baseline="30000" dirty="0">
                <a:latin typeface="Arial"/>
                <a:cs typeface="Arial"/>
              </a:rPr>
              <a:t>nd</a:t>
            </a:r>
            <a:r>
              <a:rPr lang="en-US" sz="2000" dirty="0">
                <a:latin typeface="Arial"/>
                <a:cs typeface="Arial"/>
              </a:rPr>
              <a:t> pic) Trained as a composer under Pierre Schaeffer and Pierre Henry</a:t>
            </a:r>
          </a:p>
          <a:p>
            <a:pPr marL="571500" indent="-571500" algn="l">
              <a:buFont typeface="Arial"/>
              <a:buChar char="•"/>
            </a:pPr>
            <a:endParaRPr lang="en-US" sz="2000" dirty="0">
              <a:latin typeface="Arial"/>
              <a:cs typeface="Arial"/>
            </a:endParaRPr>
          </a:p>
          <a:p>
            <a:pPr marL="571500" indent="-571500" algn="l">
              <a:buFont typeface="Arial"/>
              <a:buChar char="•"/>
            </a:pPr>
            <a:r>
              <a:rPr lang="en-US" sz="2000" dirty="0">
                <a:latin typeface="Arial"/>
                <a:cs typeface="Arial"/>
              </a:rPr>
              <a:t>Associate Professor at the University of Paris III: Sorbonne Nouvelle, where he is a theoretician and teacher of audio-visual relationships</a:t>
            </a:r>
          </a:p>
          <a:p>
            <a:pPr algn="l"/>
            <a:endParaRPr lang="en-US" sz="2000" dirty="0">
              <a:latin typeface="Arial"/>
              <a:cs typeface="Arial"/>
            </a:endParaRPr>
          </a:p>
          <a:p>
            <a:pPr marL="571500" indent="-571500" algn="l">
              <a:buFont typeface="Arial"/>
              <a:buChar char="•"/>
            </a:pPr>
            <a:r>
              <a:rPr lang="en-US" sz="2000" dirty="0">
                <a:latin typeface="Arial"/>
                <a:cs typeface="Arial"/>
              </a:rPr>
              <a:t>He wrote at least six books on film sound, as well as monographs on filmmakers including Stanley Kubrick, Jacques Tati and David Lynch, and on films including EYES WIDE SHUT and THE THIN RED LINE</a:t>
            </a:r>
          </a:p>
        </p:txBody>
      </p:sp>
      <p:sp>
        <p:nvSpPr>
          <p:cNvPr id="4" name="TextBox 3"/>
          <p:cNvSpPr txBox="1"/>
          <p:nvPr/>
        </p:nvSpPr>
        <p:spPr>
          <a:xfrm>
            <a:off x="735061" y="341551"/>
            <a:ext cx="6811817" cy="769441"/>
          </a:xfrm>
          <a:prstGeom prst="rect">
            <a:avLst/>
          </a:prstGeom>
          <a:noFill/>
        </p:spPr>
        <p:txBody>
          <a:bodyPr wrap="square" rtlCol="0">
            <a:spAutoFit/>
          </a:bodyPr>
          <a:lstStyle/>
          <a:p>
            <a:r>
              <a:rPr lang="en-US" sz="4400" b="1" dirty="0">
                <a:latin typeface="Arial"/>
                <a:cs typeface="Arial"/>
              </a:rPr>
              <a:t>Michel Chion</a:t>
            </a:r>
          </a:p>
        </p:txBody>
      </p:sp>
      <p:pic>
        <p:nvPicPr>
          <p:cNvPr id="2" name="Picture 1" descr="chion-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791" y="1188966"/>
            <a:ext cx="3225649" cy="4857750"/>
          </a:xfrm>
          <a:prstGeom prst="rect">
            <a:avLst/>
          </a:prstGeom>
        </p:spPr>
      </p:pic>
    </p:spTree>
    <p:extLst>
      <p:ext uri="{BB962C8B-B14F-4D97-AF65-F5344CB8AC3E}">
        <p14:creationId xmlns:p14="http://schemas.microsoft.com/office/powerpoint/2010/main" val="2230713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ion-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667" y="730250"/>
            <a:ext cx="7196666" cy="5397500"/>
          </a:xfrm>
          <a:prstGeom prst="rect">
            <a:avLst/>
          </a:prstGeom>
        </p:spPr>
      </p:pic>
    </p:spTree>
    <p:extLst>
      <p:ext uri="{BB962C8B-B14F-4D97-AF65-F5344CB8AC3E}">
        <p14:creationId xmlns:p14="http://schemas.microsoft.com/office/powerpoint/2010/main" val="1333988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7181" y="2073356"/>
            <a:ext cx="8197273" cy="3823024"/>
          </a:xfrm>
        </p:spPr>
        <p:txBody>
          <a:bodyPr>
            <a:noAutofit/>
          </a:bodyPr>
          <a:lstStyle/>
          <a:p>
            <a:pPr marL="457200" indent="-457200" algn="l">
              <a:buFont typeface="Arial"/>
              <a:buChar char="•"/>
            </a:pPr>
            <a:r>
              <a:rPr lang="en-US" dirty="0">
                <a:latin typeface="Arial"/>
                <a:cs typeface="Arial"/>
              </a:rPr>
              <a:t>This book is concerned with audio-visual relationships (he calls it a contract) which can alter/expand our perception</a:t>
            </a:r>
          </a:p>
          <a:p>
            <a:pPr marL="457200" indent="-457200" algn="l">
              <a:buFont typeface="Arial"/>
              <a:buChar char="•"/>
            </a:pPr>
            <a:endParaRPr lang="en-US" dirty="0">
              <a:latin typeface="Arial"/>
              <a:cs typeface="Arial"/>
            </a:endParaRPr>
          </a:p>
          <a:p>
            <a:pPr marL="457200" indent="-457200" algn="l">
              <a:buFont typeface="Arial"/>
              <a:buChar char="•"/>
            </a:pPr>
            <a:r>
              <a:rPr lang="en-US" dirty="0">
                <a:latin typeface="Arial"/>
                <a:cs typeface="Arial"/>
              </a:rPr>
              <a:t>In the book, Chion outlines a methodology for observing and analyzing these relationships (audio-visual analysis)</a:t>
            </a:r>
          </a:p>
          <a:p>
            <a:pPr marL="457200" indent="-457200" algn="l">
              <a:buFont typeface="Arial"/>
              <a:buChar char="•"/>
            </a:pPr>
            <a:endParaRPr lang="en-US" sz="2800" dirty="0">
              <a:latin typeface="Arial"/>
              <a:cs typeface="Arial"/>
            </a:endParaRPr>
          </a:p>
        </p:txBody>
      </p:sp>
      <p:sp>
        <p:nvSpPr>
          <p:cNvPr id="2" name="TextBox 1"/>
          <p:cNvSpPr txBox="1"/>
          <p:nvPr/>
        </p:nvSpPr>
        <p:spPr>
          <a:xfrm>
            <a:off x="0" y="918325"/>
            <a:ext cx="9143999" cy="584776"/>
          </a:xfrm>
          <a:prstGeom prst="rect">
            <a:avLst/>
          </a:prstGeom>
          <a:noFill/>
        </p:spPr>
        <p:txBody>
          <a:bodyPr wrap="square" rtlCol="0">
            <a:spAutoFit/>
          </a:bodyPr>
          <a:lstStyle/>
          <a:p>
            <a:pPr algn="ctr"/>
            <a:r>
              <a:rPr lang="en-US" sz="3200" b="1" dirty="0">
                <a:latin typeface="Arial"/>
                <a:cs typeface="Arial"/>
              </a:rPr>
              <a:t>Audio-Vision: Sound on Screen</a:t>
            </a:r>
          </a:p>
        </p:txBody>
      </p:sp>
    </p:spTree>
    <p:extLst>
      <p:ext uri="{BB962C8B-B14F-4D97-AF65-F5344CB8AC3E}">
        <p14:creationId xmlns:p14="http://schemas.microsoft.com/office/powerpoint/2010/main" val="796491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7181" y="1194876"/>
            <a:ext cx="8197273" cy="4365498"/>
          </a:xfrm>
        </p:spPr>
        <p:txBody>
          <a:bodyPr>
            <a:noAutofit/>
          </a:bodyPr>
          <a:lstStyle/>
          <a:p>
            <a:pPr marL="457200" indent="-457200" algn="l">
              <a:buFont typeface="Arial"/>
              <a:buChar char="•"/>
            </a:pPr>
            <a:r>
              <a:rPr lang="en-US" dirty="0">
                <a:latin typeface="Arial"/>
                <a:cs typeface="Arial"/>
              </a:rPr>
              <a:t>It is a summary of ideas Chion developed in his three earlier books </a:t>
            </a:r>
          </a:p>
          <a:p>
            <a:pPr marL="457200" indent="-457200" algn="l">
              <a:buFont typeface="Arial"/>
              <a:buChar char="•"/>
            </a:pPr>
            <a:endParaRPr lang="en-US" dirty="0">
              <a:latin typeface="Arial"/>
              <a:cs typeface="Arial"/>
            </a:endParaRPr>
          </a:p>
          <a:p>
            <a:pPr marL="457200" indent="-457200" algn="l">
              <a:buFont typeface="Arial"/>
              <a:buChar char="•"/>
            </a:pPr>
            <a:r>
              <a:rPr lang="en-US" dirty="0">
                <a:latin typeface="Arial"/>
                <a:cs typeface="Arial"/>
              </a:rPr>
              <a:t>In the book, he writes predominantly about American and European feature-length narrative films in the book, but also touches on TV, video art, and music videos</a:t>
            </a:r>
          </a:p>
        </p:txBody>
      </p:sp>
    </p:spTree>
    <p:extLst>
      <p:ext uri="{BB962C8B-B14F-4D97-AF65-F5344CB8AC3E}">
        <p14:creationId xmlns:p14="http://schemas.microsoft.com/office/powerpoint/2010/main" val="333079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44341" y="2020656"/>
            <a:ext cx="8197273" cy="4681313"/>
          </a:xfrm>
        </p:spPr>
        <p:txBody>
          <a:bodyPr>
            <a:noAutofit/>
          </a:bodyPr>
          <a:lstStyle/>
          <a:p>
            <a:pPr marL="457200" indent="-457200" algn="l">
              <a:buFont typeface="Arial"/>
              <a:buChar char="•"/>
            </a:pPr>
            <a:r>
              <a:rPr lang="en-US" dirty="0">
                <a:latin typeface="Arial"/>
                <a:cs typeface="Arial"/>
              </a:rPr>
              <a:t>Added Value</a:t>
            </a:r>
          </a:p>
          <a:p>
            <a:pPr marL="457200" indent="-457200" algn="l">
              <a:buFont typeface="Arial"/>
              <a:buChar char="•"/>
            </a:pPr>
            <a:r>
              <a:rPr lang="en-US" dirty="0">
                <a:latin typeface="Arial"/>
                <a:cs typeface="Arial"/>
              </a:rPr>
              <a:t>Synchresis</a:t>
            </a:r>
          </a:p>
          <a:p>
            <a:pPr marL="457200" indent="-457200" algn="l">
              <a:buFont typeface="Arial"/>
              <a:buChar char="•"/>
            </a:pPr>
            <a:r>
              <a:rPr lang="en-US" dirty="0">
                <a:latin typeface="Arial"/>
                <a:cs typeface="Arial"/>
              </a:rPr>
              <a:t>Vococentrism</a:t>
            </a:r>
          </a:p>
          <a:p>
            <a:pPr marL="457200" indent="-457200" algn="l">
              <a:buFont typeface="Arial"/>
              <a:buChar char="•"/>
            </a:pPr>
            <a:r>
              <a:rPr lang="en-US" dirty="0">
                <a:latin typeface="Arial"/>
                <a:cs typeface="Arial"/>
              </a:rPr>
              <a:t>Verbocentrism</a:t>
            </a:r>
          </a:p>
          <a:p>
            <a:pPr marL="457200" indent="-457200" algn="l">
              <a:buFont typeface="Arial"/>
              <a:buChar char="•"/>
            </a:pPr>
            <a:r>
              <a:rPr lang="en-US" dirty="0">
                <a:latin typeface="Arial"/>
                <a:cs typeface="Arial"/>
              </a:rPr>
              <a:t>Music: empathetic / anempathetic</a:t>
            </a:r>
          </a:p>
          <a:p>
            <a:pPr marL="457200" indent="-457200" algn="l">
              <a:buFont typeface="Arial"/>
              <a:buChar char="•"/>
            </a:pPr>
            <a:r>
              <a:rPr lang="en-US" dirty="0">
                <a:latin typeface="Arial"/>
                <a:cs typeface="Arial"/>
              </a:rPr>
              <a:t>Spotting</a:t>
            </a:r>
          </a:p>
          <a:p>
            <a:pPr marL="457200" indent="-457200" algn="l">
              <a:buFont typeface="Arial"/>
              <a:buChar char="•"/>
            </a:pPr>
            <a:endParaRPr lang="en-US" dirty="0">
              <a:latin typeface="Arial"/>
              <a:cs typeface="Arial"/>
            </a:endParaRPr>
          </a:p>
        </p:txBody>
      </p:sp>
      <p:sp>
        <p:nvSpPr>
          <p:cNvPr id="2" name="TextBox 1"/>
          <p:cNvSpPr txBox="1"/>
          <p:nvPr/>
        </p:nvSpPr>
        <p:spPr>
          <a:xfrm>
            <a:off x="453769" y="1075261"/>
            <a:ext cx="8595117" cy="584776"/>
          </a:xfrm>
          <a:prstGeom prst="rect">
            <a:avLst/>
          </a:prstGeom>
          <a:noFill/>
        </p:spPr>
        <p:txBody>
          <a:bodyPr wrap="square" rtlCol="0">
            <a:spAutoFit/>
          </a:bodyPr>
          <a:lstStyle/>
          <a:p>
            <a:r>
              <a:rPr lang="en-US" sz="3200" b="1" dirty="0">
                <a:latin typeface="Arial"/>
                <a:cs typeface="Arial"/>
              </a:rPr>
              <a:t>Review Chion’s Key Concepts:</a:t>
            </a:r>
          </a:p>
        </p:txBody>
      </p:sp>
    </p:spTree>
    <p:extLst>
      <p:ext uri="{BB962C8B-B14F-4D97-AF65-F5344CB8AC3E}">
        <p14:creationId xmlns:p14="http://schemas.microsoft.com/office/powerpoint/2010/main" val="1613819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043" y="609590"/>
            <a:ext cx="7974144" cy="3416320"/>
          </a:xfrm>
          <a:prstGeom prst="rect">
            <a:avLst/>
          </a:prstGeom>
          <a:noFill/>
        </p:spPr>
        <p:txBody>
          <a:bodyPr wrap="square" rtlCol="0">
            <a:spAutoFit/>
          </a:bodyPr>
          <a:lstStyle/>
          <a:p>
            <a:r>
              <a:rPr lang="en-US" sz="3200" b="1" dirty="0">
                <a:latin typeface="Arial"/>
                <a:cs typeface="Arial"/>
              </a:rPr>
              <a:t>Chion’s Methodology of Audio-Visual Analysis:</a:t>
            </a:r>
          </a:p>
          <a:p>
            <a:endParaRPr lang="en-US" sz="4400" b="1" dirty="0">
              <a:latin typeface="Arial"/>
              <a:cs typeface="Arial"/>
            </a:endParaRPr>
          </a:p>
          <a:p>
            <a:pPr marL="1657350" lvl="2" indent="-742950">
              <a:buFont typeface="+mj-lt"/>
              <a:buAutoNum type="arabicPeriod"/>
            </a:pPr>
            <a:r>
              <a:rPr lang="en-US" sz="3200" dirty="0">
                <a:latin typeface="Arial"/>
                <a:cs typeface="Arial"/>
              </a:rPr>
              <a:t>Masking</a:t>
            </a:r>
          </a:p>
          <a:p>
            <a:pPr marL="1657350" lvl="2" indent="-742950">
              <a:buFont typeface="+mj-lt"/>
              <a:buAutoNum type="arabicPeriod"/>
            </a:pPr>
            <a:r>
              <a:rPr lang="en-US" sz="3200" dirty="0">
                <a:latin typeface="Arial"/>
                <a:cs typeface="Arial"/>
              </a:rPr>
              <a:t>Forced marriage</a:t>
            </a:r>
          </a:p>
          <a:p>
            <a:pPr lvl="1"/>
            <a:endParaRPr lang="en-US" sz="4400" b="1" dirty="0">
              <a:latin typeface="Arial"/>
              <a:cs typeface="Arial"/>
            </a:endParaRPr>
          </a:p>
        </p:txBody>
      </p:sp>
    </p:spTree>
    <p:extLst>
      <p:ext uri="{BB962C8B-B14F-4D97-AF65-F5344CB8AC3E}">
        <p14:creationId xmlns:p14="http://schemas.microsoft.com/office/powerpoint/2010/main" val="1140656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0" y="4979380"/>
            <a:ext cx="9144000" cy="112915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4400" b="1" i="1" dirty="0">
                <a:latin typeface="Arial" charset="0"/>
                <a:ea typeface="Arial" charset="0"/>
                <a:cs typeface="Arial" charset="0"/>
              </a:rPr>
              <a:t>Psycho</a:t>
            </a:r>
            <a:r>
              <a:rPr lang="en-US" sz="4400" b="1" dirty="0">
                <a:latin typeface="Arial" charset="0"/>
                <a:ea typeface="Arial" charset="0"/>
                <a:cs typeface="Arial" charset="0"/>
              </a:rPr>
              <a:t> (1960) </a:t>
            </a:r>
          </a:p>
          <a:p>
            <a:r>
              <a:rPr lang="en-US" sz="4400" b="1" dirty="0">
                <a:latin typeface="Arial" charset="0"/>
                <a:ea typeface="Arial" charset="0"/>
                <a:cs typeface="Arial" charset="0"/>
              </a:rPr>
              <a:t>Dir. Alfred Hitchcock</a:t>
            </a:r>
            <a:endParaRPr lang="en-US" sz="4400" b="1" dirty="0">
              <a:latin typeface="Arial"/>
              <a:cs typeface="Arial"/>
            </a:endParaRPr>
          </a:p>
        </p:txBody>
      </p:sp>
      <p:pic>
        <p:nvPicPr>
          <p:cNvPr id="5" name="Picture 4" descr="A person with his mouth open&#10;&#10;Description automatically generated with low confidence">
            <a:extLst>
              <a:ext uri="{FF2B5EF4-FFF2-40B4-BE49-F238E27FC236}">
                <a16:creationId xmlns:a16="http://schemas.microsoft.com/office/drawing/2014/main" id="{3B663C57-7A3A-E64B-9287-F502CCEC749A}"/>
              </a:ext>
            </a:extLst>
          </p:cNvPr>
          <p:cNvPicPr>
            <a:picLocks noChangeAspect="1"/>
          </p:cNvPicPr>
          <p:nvPr/>
        </p:nvPicPr>
        <p:blipFill>
          <a:blip r:embed="rId2"/>
          <a:stretch>
            <a:fillRect/>
          </a:stretch>
        </p:blipFill>
        <p:spPr>
          <a:xfrm>
            <a:off x="691515" y="445177"/>
            <a:ext cx="7760970" cy="4366074"/>
          </a:xfrm>
          <a:prstGeom prst="rect">
            <a:avLst/>
          </a:prstGeom>
        </p:spPr>
      </p:pic>
    </p:spTree>
    <p:extLst>
      <p:ext uri="{BB962C8B-B14F-4D97-AF65-F5344CB8AC3E}">
        <p14:creationId xmlns:p14="http://schemas.microsoft.com/office/powerpoint/2010/main" val="1098337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7181" y="1246717"/>
            <a:ext cx="8197273" cy="5053632"/>
          </a:xfrm>
        </p:spPr>
        <p:txBody>
          <a:bodyPr>
            <a:noAutofit/>
          </a:bodyPr>
          <a:lstStyle/>
          <a:p>
            <a:pPr marL="457200" indent="-457200" algn="l">
              <a:buFont typeface="Arial"/>
              <a:buChar char="•"/>
            </a:pPr>
            <a:r>
              <a:rPr lang="en-US" sz="2800" dirty="0">
                <a:latin typeface="Arial"/>
                <a:cs typeface="Arial"/>
              </a:rPr>
              <a:t>“This is neither a history nor an anthology, but rather an outline for a theory of the film as sound film” (Chion, ix)</a:t>
            </a:r>
          </a:p>
          <a:p>
            <a:pPr marL="457200" indent="-457200" algn="l">
              <a:buFont typeface="Arial"/>
              <a:buChar char="•"/>
            </a:pPr>
            <a:r>
              <a:rPr lang="en-US" sz="2800" dirty="0">
                <a:latin typeface="Arial"/>
                <a:cs typeface="Arial"/>
              </a:rPr>
              <a:t>This book is primarily concerned with the speaking voice</a:t>
            </a:r>
          </a:p>
          <a:p>
            <a:pPr marL="457200" indent="-457200" algn="l">
              <a:buFont typeface="Arial"/>
              <a:buChar char="•"/>
            </a:pPr>
            <a:r>
              <a:rPr lang="en-US" sz="2800" dirty="0">
                <a:latin typeface="Arial"/>
                <a:cs typeface="Arial"/>
              </a:rPr>
              <a:t>Published in 1982</a:t>
            </a:r>
          </a:p>
          <a:p>
            <a:pPr marL="457200" indent="-457200" algn="l">
              <a:buFont typeface="Arial"/>
              <a:buChar char="•"/>
            </a:pPr>
            <a:r>
              <a:rPr lang="en-US" sz="2800" dirty="0">
                <a:latin typeface="Arial"/>
                <a:cs typeface="Arial"/>
              </a:rPr>
              <a:t>A different intellectual milieu in France </a:t>
            </a:r>
          </a:p>
          <a:p>
            <a:pPr marL="457200" indent="-457200" algn="l">
              <a:buFont typeface="Arial"/>
              <a:buChar char="•"/>
            </a:pPr>
            <a:r>
              <a:rPr lang="en-US" sz="2800" dirty="0">
                <a:latin typeface="Arial"/>
                <a:cs typeface="Arial"/>
              </a:rPr>
              <a:t>3 prominent forces – all gave prominence to the voice in different ways</a:t>
            </a:r>
          </a:p>
          <a:p>
            <a:pPr marL="457200" indent="-457200" algn="l">
              <a:buFont typeface="Arial"/>
              <a:buChar char="•"/>
            </a:pPr>
            <a:r>
              <a:rPr lang="en-US" sz="2800" dirty="0">
                <a:latin typeface="Arial"/>
                <a:cs typeface="Arial"/>
              </a:rPr>
              <a:t>“the voice is in the air” (Chion)</a:t>
            </a:r>
          </a:p>
        </p:txBody>
      </p:sp>
      <p:sp>
        <p:nvSpPr>
          <p:cNvPr id="2" name="TextBox 1"/>
          <p:cNvSpPr txBox="1"/>
          <p:nvPr/>
        </p:nvSpPr>
        <p:spPr>
          <a:xfrm>
            <a:off x="0" y="477659"/>
            <a:ext cx="9143999" cy="646331"/>
          </a:xfrm>
          <a:prstGeom prst="rect">
            <a:avLst/>
          </a:prstGeom>
          <a:noFill/>
        </p:spPr>
        <p:txBody>
          <a:bodyPr wrap="square" rtlCol="0">
            <a:spAutoFit/>
          </a:bodyPr>
          <a:lstStyle/>
          <a:p>
            <a:pPr algn="ctr"/>
            <a:r>
              <a:rPr lang="en-US" sz="3600" b="1" dirty="0">
                <a:latin typeface="Arial"/>
                <a:cs typeface="Arial"/>
              </a:rPr>
              <a:t>The Voice in Cinema</a:t>
            </a:r>
          </a:p>
        </p:txBody>
      </p:sp>
    </p:spTree>
    <p:extLst>
      <p:ext uri="{BB962C8B-B14F-4D97-AF65-F5344CB8AC3E}">
        <p14:creationId xmlns:p14="http://schemas.microsoft.com/office/powerpoint/2010/main" val="9749135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9604</TotalTime>
  <Words>429</Words>
  <Application>Microsoft Macintosh PowerPoint</Application>
  <PresentationFormat>On-screen Show (4:3)</PresentationFormat>
  <Paragraphs>61</Paragraphs>
  <Slides>14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Psycho (1960)  Dir. Alfred Hitchcock</vt:lpstr>
      <vt:lpstr>PowerPoint Presentation</vt:lpstr>
    </vt:vector>
  </TitlesOfParts>
  <Company>Pitzer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 OFF-SCREEN</dc:title>
  <dc:creator>localuser</dc:creator>
  <cp:lastModifiedBy>Ming-Yuen Ma</cp:lastModifiedBy>
  <cp:revision>216</cp:revision>
  <dcterms:created xsi:type="dcterms:W3CDTF">2010-12-29T21:54:42Z</dcterms:created>
  <dcterms:modified xsi:type="dcterms:W3CDTF">2024-11-11T23:43:26Z</dcterms:modified>
</cp:coreProperties>
</file>