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452" r:id="rId3"/>
    <p:sldId id="450" r:id="rId4"/>
    <p:sldId id="451" r:id="rId5"/>
    <p:sldId id="398" r:id="rId6"/>
    <p:sldId id="438" r:id="rId7"/>
    <p:sldId id="453" r:id="rId8"/>
    <p:sldId id="455" r:id="rId9"/>
    <p:sldId id="454" r:id="rId10"/>
    <p:sldId id="456" r:id="rId11"/>
    <p:sldId id="457" r:id="rId12"/>
    <p:sldId id="461" r:id="rId13"/>
    <p:sldId id="462" r:id="rId14"/>
    <p:sldId id="458" r:id="rId15"/>
    <p:sldId id="459" r:id="rId16"/>
    <p:sldId id="46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09"/>
    <p:restoredTop sz="86447"/>
  </p:normalViewPr>
  <p:slideViewPr>
    <p:cSldViewPr snapToGrid="0" snapToObjects="1">
      <p:cViewPr varScale="1">
        <p:scale>
          <a:sx n="106" d="100"/>
          <a:sy n="106" d="100"/>
        </p:scale>
        <p:origin x="100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316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074B5-E20B-7E4B-8EF5-88E4A50FB182}" type="datetimeFigureOut">
              <a:rPr lang="en-US" smtClean="0"/>
              <a:t>11/2/20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42938-3869-8C4E-8A56-FDBF49EC1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1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003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284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68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404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292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0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361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573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55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55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157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126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05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84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642938-3869-8C4E-8A56-FDBF49EC187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30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2E06-6383-CD41-A89C-C18DB2948F67}" type="datetimeFigureOut">
              <a:rPr lang="en-US" smtClean="0"/>
              <a:pPr/>
              <a:t>11/2/20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AD372-DC91-424A-9BC0-BEF46D0A27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75219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/>
                <a:cs typeface="Arial"/>
              </a:rPr>
              <a:t>VIDEO &amp; DIVERSITY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980" y="3874110"/>
            <a:ext cx="8434136" cy="1480426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Arial"/>
                <a:cs typeface="Arial"/>
              </a:rPr>
              <a:t>Week 11:</a:t>
            </a:r>
          </a:p>
          <a:p>
            <a:r>
              <a:rPr lang="en-US" sz="4000" b="1" dirty="0">
                <a:latin typeface="Arial"/>
                <a:cs typeface="Arial"/>
              </a:rPr>
              <a:t>Multiple Identities, Queer Nation?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Group Work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did some of the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videomakers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we have been watching recently (e.g. Valerie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Marlon Riggs, Cheryl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Dunye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Alex Rivera, Sadie Benning) and writers including bell hooks, Coco Fusco, Liz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Highleyman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as well as the different writers in the RDSJ collection address the issue of multiple identities in their work?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89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Group Work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How does their identities influence the message in their work, and the kinds of videos they choose to make?  </a:t>
            </a:r>
          </a:p>
          <a:p>
            <a:pPr algn="l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560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96ACF516-8A0C-324A-8852-B7764B074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48172" y="0"/>
            <a:ext cx="10273606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E77A898-8AA3-A744-AA1A-0E9FFC62E8DA}"/>
              </a:ext>
            </a:extLst>
          </p:cNvPr>
          <p:cNvSpPr/>
          <p:nvPr/>
        </p:nvSpPr>
        <p:spPr>
          <a:xfrm>
            <a:off x="396518" y="5121295"/>
            <a:ext cx="83509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atin typeface="Arial"/>
                <a:cs typeface="Arial"/>
              </a:rPr>
              <a:t>Tongues Untied </a:t>
            </a:r>
            <a:r>
              <a:rPr lang="en-US" sz="3200" b="1" dirty="0">
                <a:latin typeface="Arial"/>
                <a:cs typeface="Arial"/>
              </a:rPr>
              <a:t>(1989) Dir. Marlon Riggs</a:t>
            </a:r>
          </a:p>
          <a:p>
            <a:pPr algn="ctr"/>
            <a:endParaRPr lang="en-US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06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E77A898-8AA3-A744-AA1A-0E9FFC62E8DA}"/>
              </a:ext>
            </a:extLst>
          </p:cNvPr>
          <p:cNvSpPr/>
          <p:nvPr/>
        </p:nvSpPr>
        <p:spPr>
          <a:xfrm>
            <a:off x="396518" y="5673817"/>
            <a:ext cx="83509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atin typeface="Arial"/>
                <a:cs typeface="Arial"/>
              </a:rPr>
              <a:t>She Don’t Fade </a:t>
            </a:r>
            <a:r>
              <a:rPr lang="en-US" sz="3200" b="1" dirty="0">
                <a:latin typeface="Arial"/>
                <a:cs typeface="Arial"/>
              </a:rPr>
              <a:t>(1991) Dir. Cheryl </a:t>
            </a:r>
            <a:r>
              <a:rPr lang="en-US" sz="3200" b="1" dirty="0" err="1">
                <a:latin typeface="Arial"/>
                <a:cs typeface="Arial"/>
              </a:rPr>
              <a:t>Dunye</a:t>
            </a:r>
            <a:endParaRPr lang="en-US" sz="3200" b="1" dirty="0">
              <a:latin typeface="Arial"/>
              <a:cs typeface="Arial"/>
            </a:endParaRPr>
          </a:p>
          <a:p>
            <a:pPr algn="ctr"/>
            <a:endParaRPr lang="en-US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" name="Picture 4" descr="A person wearing a hat&#10;&#10;Description automatically generated">
            <a:extLst>
              <a:ext uri="{FF2B5EF4-FFF2-40B4-BE49-F238E27FC236}">
                <a16:creationId xmlns:a16="http://schemas.microsoft.com/office/drawing/2014/main" id="{91A87177-038E-B144-A4D8-9B389928F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1" y="907086"/>
            <a:ext cx="4284381" cy="3213286"/>
          </a:xfrm>
          <a:prstGeom prst="rect">
            <a:avLst/>
          </a:prstGeom>
        </p:spPr>
      </p:pic>
      <p:pic>
        <p:nvPicPr>
          <p:cNvPr id="7" name="Picture 6" descr="A picture containing person, indoor, sitting, person&#10;&#10;Description automatically generated">
            <a:extLst>
              <a:ext uri="{FF2B5EF4-FFF2-40B4-BE49-F238E27FC236}">
                <a16:creationId xmlns:a16="http://schemas.microsoft.com/office/drawing/2014/main" id="{1C240A16-7453-D14C-9026-533102971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9899" y="907086"/>
            <a:ext cx="28321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651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Group Work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Select a scene (up to 5 mins.) from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Tongues Untied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She Don’t Fade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that can support your argument. You can also reference the other videos we watched, as well as specific ideas and quotes from the class reading.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452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Group Work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Select a scene (up to 5 mins.) from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Tongues Untied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She Don’t Fade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that can support your argument. You can also reference the other videos we watched, as well as specific ideas and quotes from the class reading.</a:t>
            </a:r>
          </a:p>
          <a:p>
            <a:pPr lvl="0" algn="l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Put together a presentation integrating your argument and the media excerpt to present to the class (approx. 15 mins., including the excerpt)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025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39093"/>
            <a:ext cx="7772400" cy="3290896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Our survival depended on an ongoing public awareness of the separation between margin and center and an ongoing private acknowledgement that we were a necessary, vital part of that whole.”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bell hooks (p. 341)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10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79725"/>
            <a:ext cx="7772400" cy="2298549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“Understanding marginality as position and place of resistance is crucial for oppressed, exploited, colonized people.” </a:t>
            </a:r>
          </a:p>
          <a:p>
            <a:pPr algn="r"/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bell hooks (p. 342)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3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E77A898-8AA3-A744-AA1A-0E9FFC62E8DA}"/>
              </a:ext>
            </a:extLst>
          </p:cNvPr>
          <p:cNvSpPr/>
          <p:nvPr/>
        </p:nvSpPr>
        <p:spPr>
          <a:xfrm>
            <a:off x="0" y="5025043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Animaquiladora </a:t>
            </a:r>
            <a:r>
              <a:rPr lang="en-US" sz="3200" b="1" dirty="0">
                <a:latin typeface="Arial"/>
                <a:cs typeface="Arial"/>
              </a:rPr>
              <a:t>(1997) </a:t>
            </a:r>
          </a:p>
          <a:p>
            <a:pPr algn="ctr"/>
            <a:r>
              <a:rPr lang="en-US" sz="3200" b="1" dirty="0">
                <a:latin typeface="Arial"/>
                <a:cs typeface="Arial"/>
              </a:rPr>
              <a:t>Dir. Alex Rivera &amp; Lalo Lopez</a:t>
            </a:r>
          </a:p>
          <a:p>
            <a:pPr algn="ctr"/>
            <a:endParaRPr lang="en-US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3C61F4C5-4B7C-A34B-AA6B-C61BF9CC9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242" y="840204"/>
            <a:ext cx="5184276" cy="3888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5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E77A898-8AA3-A744-AA1A-0E9FFC62E8DA}"/>
              </a:ext>
            </a:extLst>
          </p:cNvPr>
          <p:cNvSpPr/>
          <p:nvPr/>
        </p:nvSpPr>
        <p:spPr>
          <a:xfrm>
            <a:off x="733926" y="5157390"/>
            <a:ext cx="76761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Connect one of the segments in the video to an idea or quote from the Fusco reading.  Post on Zoom Chat.</a:t>
            </a:r>
            <a:endParaRPr lang="en-US" sz="2800" dirty="0">
              <a:latin typeface="Arial"/>
              <a:cs typeface="Arial"/>
            </a:endParaRPr>
          </a:p>
          <a:p>
            <a:pPr algn="ctr"/>
            <a:endParaRPr lang="en-US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3" descr="A person in a costume&#10;&#10;Description automatically generated">
            <a:extLst>
              <a:ext uri="{FF2B5EF4-FFF2-40B4-BE49-F238E27FC236}">
                <a16:creationId xmlns:a16="http://schemas.microsoft.com/office/drawing/2014/main" id="{E83F4E5F-BCF5-624C-B0DA-D93531F12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862" y="775888"/>
            <a:ext cx="5184276" cy="388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0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12">
            <a:extLst>
              <a:ext uri="{FF2B5EF4-FFF2-40B4-BE49-F238E27FC236}">
                <a16:creationId xmlns:a16="http://schemas.microsoft.com/office/drawing/2014/main" id="{C475749F-F487-4EFB-ABC7-C1359590E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cat&#10;&#10;Description automatically generated">
            <a:extLst>
              <a:ext uri="{FF2B5EF4-FFF2-40B4-BE49-F238E27FC236}">
                <a16:creationId xmlns:a16="http://schemas.microsoft.com/office/drawing/2014/main" id="{AE63BC74-BAEB-A246-B816-D96B7C43B4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027" r="14998" b="-2"/>
          <a:stretch/>
        </p:blipFill>
        <p:spPr>
          <a:xfrm>
            <a:off x="4123708" y="1301313"/>
            <a:ext cx="2166358" cy="2529942"/>
          </a:xfrm>
          <a:custGeom>
            <a:avLst/>
            <a:gdLst/>
            <a:ahLst/>
            <a:cxnLst/>
            <a:rect l="l" t="t" r="r" b="b"/>
            <a:pathLst>
              <a:path w="2298408" h="2013116">
                <a:moveTo>
                  <a:pt x="655742" y="0"/>
                </a:moveTo>
                <a:cubicBezTo>
                  <a:pt x="1644875" y="0"/>
                  <a:pt x="1644875" y="0"/>
                  <a:pt x="1644875" y="0"/>
                </a:cubicBezTo>
                <a:cubicBezTo>
                  <a:pt x="1694920" y="0"/>
                  <a:pt x="1759685" y="34910"/>
                  <a:pt x="1786179" y="78547"/>
                </a:cubicBezTo>
                <a:cubicBezTo>
                  <a:pt x="2280745" y="925103"/>
                  <a:pt x="2280745" y="925103"/>
                  <a:pt x="2280745" y="925103"/>
                </a:cubicBezTo>
                <a:cubicBezTo>
                  <a:pt x="2304296" y="971649"/>
                  <a:pt x="2304296" y="1041468"/>
                  <a:pt x="2280745" y="1088014"/>
                </a:cubicBezTo>
                <a:cubicBezTo>
                  <a:pt x="1786179" y="1934570"/>
                  <a:pt x="1786179" y="1934570"/>
                  <a:pt x="1786179" y="1934570"/>
                </a:cubicBezTo>
                <a:cubicBezTo>
                  <a:pt x="1759685" y="1978207"/>
                  <a:pt x="1694920" y="2013116"/>
                  <a:pt x="1644875" y="2013116"/>
                </a:cubicBezTo>
                <a:lnTo>
                  <a:pt x="655742" y="2013116"/>
                </a:lnTo>
                <a:cubicBezTo>
                  <a:pt x="602753" y="2013116"/>
                  <a:pt x="537989" y="1978207"/>
                  <a:pt x="514438" y="1934570"/>
                </a:cubicBezTo>
                <a:cubicBezTo>
                  <a:pt x="19872" y="1088014"/>
                  <a:pt x="19872" y="1088014"/>
                  <a:pt x="19872" y="1088014"/>
                </a:cubicBezTo>
                <a:cubicBezTo>
                  <a:pt x="-6623" y="1041468"/>
                  <a:pt x="-6623" y="971649"/>
                  <a:pt x="19872" y="925103"/>
                </a:cubicBezTo>
                <a:cubicBezTo>
                  <a:pt x="514438" y="78547"/>
                  <a:pt x="514438" y="78547"/>
                  <a:pt x="514438" y="78547"/>
                </a:cubicBezTo>
                <a:cubicBezTo>
                  <a:pt x="537989" y="34910"/>
                  <a:pt x="602753" y="0"/>
                  <a:pt x="655742" y="0"/>
                </a:cubicBezTo>
                <a:close/>
              </a:path>
            </a:pathLst>
          </a:custGeom>
        </p:spPr>
      </p:pic>
      <p:pic>
        <p:nvPicPr>
          <p:cNvPr id="7" name="Picture 6" descr="A picture containing sitting, computer, indoor, computer&#10;&#10;Description automatically generated">
            <a:extLst>
              <a:ext uri="{FF2B5EF4-FFF2-40B4-BE49-F238E27FC236}">
                <a16:creationId xmlns:a16="http://schemas.microsoft.com/office/drawing/2014/main" id="{BD42B5C3-04AF-1944-BC79-093D7FC367F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1631" r="1" b="5513"/>
          <a:stretch/>
        </p:blipFill>
        <p:spPr>
          <a:xfrm>
            <a:off x="1" y="1"/>
            <a:ext cx="5211125" cy="2456679"/>
          </a:xfrm>
          <a:custGeom>
            <a:avLst/>
            <a:gdLst/>
            <a:ahLst/>
            <a:cxnLst/>
            <a:rect l="l" t="t" r="r" b="b"/>
            <a:pathLst>
              <a:path w="6948167" h="2456679">
                <a:moveTo>
                  <a:pt x="6948167" y="603033"/>
                </a:moveTo>
                <a:lnTo>
                  <a:pt x="6948167" y="617220"/>
                </a:lnTo>
                <a:lnTo>
                  <a:pt x="6946213" y="610127"/>
                </a:lnTo>
                <a:close/>
                <a:moveTo>
                  <a:pt x="0" y="0"/>
                </a:moveTo>
                <a:lnTo>
                  <a:pt x="6766605" y="0"/>
                </a:lnTo>
                <a:lnTo>
                  <a:pt x="6638979" y="219780"/>
                </a:lnTo>
                <a:cubicBezTo>
                  <a:pt x="5552228" y="2091240"/>
                  <a:pt x="5552228" y="2091240"/>
                  <a:pt x="5552228" y="2091240"/>
                </a:cubicBezTo>
                <a:cubicBezTo>
                  <a:pt x="5429962" y="2317464"/>
                  <a:pt x="5185434" y="2456679"/>
                  <a:pt x="4932171" y="2456679"/>
                </a:cubicBezTo>
                <a:cubicBezTo>
                  <a:pt x="888708" y="2456679"/>
                  <a:pt x="888708" y="2456679"/>
                  <a:pt x="888708" y="2456679"/>
                </a:cubicBezTo>
                <a:cubicBezTo>
                  <a:pt x="626713" y="2456679"/>
                  <a:pt x="390917" y="2317464"/>
                  <a:pt x="259919" y="2091240"/>
                </a:cubicBezTo>
                <a:cubicBezTo>
                  <a:pt x="196877" y="1982206"/>
                  <a:pt x="135804" y="1876580"/>
                  <a:pt x="76640" y="1774254"/>
                </a:cubicBezTo>
                <a:lnTo>
                  <a:pt x="0" y="1641704"/>
                </a:lnTo>
                <a:close/>
              </a:path>
            </a:pathLst>
          </a:custGeom>
        </p:spPr>
      </p:pic>
      <p:pic>
        <p:nvPicPr>
          <p:cNvPr id="5" name="Picture 4" descr="A picture containing television, monitor, clock&#10;&#10;Description automatically generated">
            <a:extLst>
              <a:ext uri="{FF2B5EF4-FFF2-40B4-BE49-F238E27FC236}">
                <a16:creationId xmlns:a16="http://schemas.microsoft.com/office/drawing/2014/main" id="{BED4A9FE-5F7B-0143-AA58-062B66CDD2B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" b="3457"/>
          <a:stretch/>
        </p:blipFill>
        <p:spPr>
          <a:xfrm>
            <a:off x="1" y="2619612"/>
            <a:ext cx="5757430" cy="4238389"/>
          </a:xfrm>
          <a:custGeom>
            <a:avLst/>
            <a:gdLst/>
            <a:ahLst/>
            <a:cxnLst/>
            <a:rect l="l" t="t" r="r" b="b"/>
            <a:pathLst>
              <a:path w="7676573" h="4238389">
                <a:moveTo>
                  <a:pt x="6948167" y="1839459"/>
                </a:moveTo>
                <a:lnTo>
                  <a:pt x="6948167" y="1853646"/>
                </a:lnTo>
                <a:lnTo>
                  <a:pt x="6946213" y="1846552"/>
                </a:lnTo>
                <a:close/>
                <a:moveTo>
                  <a:pt x="888708" y="0"/>
                </a:moveTo>
                <a:cubicBezTo>
                  <a:pt x="888708" y="0"/>
                  <a:pt x="888708" y="0"/>
                  <a:pt x="4932171" y="0"/>
                </a:cubicBezTo>
                <a:cubicBezTo>
                  <a:pt x="5185434" y="0"/>
                  <a:pt x="5429962" y="139215"/>
                  <a:pt x="5552228" y="365439"/>
                </a:cubicBezTo>
                <a:cubicBezTo>
                  <a:pt x="5552228" y="365439"/>
                  <a:pt x="5552228" y="365439"/>
                  <a:pt x="7578324" y="3854515"/>
                </a:cubicBezTo>
                <a:cubicBezTo>
                  <a:pt x="7643823" y="3963277"/>
                  <a:pt x="7676573" y="4087266"/>
                  <a:pt x="7676573" y="4211255"/>
                </a:cubicBezTo>
                <a:lnTo>
                  <a:pt x="7672952" y="4238389"/>
                </a:lnTo>
                <a:lnTo>
                  <a:pt x="0" y="4238389"/>
                </a:lnTo>
                <a:lnTo>
                  <a:pt x="0" y="814976"/>
                </a:lnTo>
                <a:lnTo>
                  <a:pt x="76640" y="682425"/>
                </a:lnTo>
                <a:cubicBezTo>
                  <a:pt x="135804" y="580099"/>
                  <a:pt x="196877" y="474473"/>
                  <a:pt x="259919" y="365439"/>
                </a:cubicBezTo>
                <a:cubicBezTo>
                  <a:pt x="390917" y="139215"/>
                  <a:pt x="626713" y="0"/>
                  <a:pt x="888708" y="0"/>
                </a:cubicBezTo>
                <a:close/>
              </a:path>
            </a:pathLst>
          </a:cu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58B7019-8B9A-C94C-971C-C00FE4418F33}"/>
              </a:ext>
            </a:extLst>
          </p:cNvPr>
          <p:cNvSpPr/>
          <p:nvPr/>
        </p:nvSpPr>
        <p:spPr>
          <a:xfrm>
            <a:off x="5570621" y="3994187"/>
            <a:ext cx="4572000" cy="2019014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Me &amp; Ruby Fruit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(1989) Dir. Sadie Benning</a:t>
            </a:r>
          </a:p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490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Free Write Exercise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8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Free Write Exercise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describe Benning’s video aesthetic? (since it is quite short, you have time to watch it again)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82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Free Write Exercise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describe Benning’s video aesthetic? (since it is quite short, you have time to watch it again)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her video make you feel?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3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0400" y="497814"/>
            <a:ext cx="7772400" cy="60045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Arial"/>
                <a:cs typeface="Arial"/>
              </a:rPr>
              <a:t>Free Write Exercise</a:t>
            </a:r>
          </a:p>
          <a:p>
            <a:pPr algn="l"/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describe Benning’s video aesthetic? (since it is quite short, you have time to watch it again)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her video make you feel?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Does this video remind you of something you watched recently?  Describe.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76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476</Words>
  <Application>Microsoft Macintosh PowerPoint</Application>
  <PresentationFormat>On-screen Show (4:3)</PresentationFormat>
  <Paragraphs>63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VIDEO &amp; DIVERSITY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&amp; DIVERSITY</dc:title>
  <dc:creator>Ming-Yuen Ma</dc:creator>
  <cp:lastModifiedBy>Ming-Yuen Ma</cp:lastModifiedBy>
  <cp:revision>9</cp:revision>
  <dcterms:created xsi:type="dcterms:W3CDTF">2020-10-24T04:34:05Z</dcterms:created>
  <dcterms:modified xsi:type="dcterms:W3CDTF">2020-11-02T23:02:20Z</dcterms:modified>
</cp:coreProperties>
</file>