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440" r:id="rId3"/>
    <p:sldId id="450" r:id="rId4"/>
    <p:sldId id="464" r:id="rId5"/>
    <p:sldId id="438" r:id="rId6"/>
    <p:sldId id="298" r:id="rId7"/>
    <p:sldId id="295" r:id="rId8"/>
    <p:sldId id="466" r:id="rId9"/>
    <p:sldId id="467" r:id="rId10"/>
    <p:sldId id="465" r:id="rId11"/>
    <p:sldId id="468" r:id="rId12"/>
    <p:sldId id="469" r:id="rId13"/>
    <p:sldId id="495" r:id="rId14"/>
    <p:sldId id="471" r:id="rId15"/>
    <p:sldId id="472" r:id="rId16"/>
    <p:sldId id="473" r:id="rId17"/>
    <p:sldId id="475" r:id="rId18"/>
    <p:sldId id="474" r:id="rId19"/>
    <p:sldId id="476" r:id="rId20"/>
    <p:sldId id="477" r:id="rId21"/>
    <p:sldId id="478" r:id="rId22"/>
    <p:sldId id="479" r:id="rId23"/>
    <p:sldId id="481" r:id="rId24"/>
    <p:sldId id="487" r:id="rId25"/>
    <p:sldId id="488" r:id="rId26"/>
    <p:sldId id="489" r:id="rId27"/>
    <p:sldId id="490" r:id="rId28"/>
    <p:sldId id="491" r:id="rId29"/>
    <p:sldId id="492" r:id="rId30"/>
    <p:sldId id="493" r:id="rId31"/>
    <p:sldId id="494" r:id="rId32"/>
    <p:sldId id="496" r:id="rId33"/>
    <p:sldId id="463"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38"/>
    <p:restoredTop sz="86461"/>
  </p:normalViewPr>
  <p:slideViewPr>
    <p:cSldViewPr snapToGrid="0" snapToObjects="1">
      <p:cViewPr varScale="1">
        <p:scale>
          <a:sx n="104" d="100"/>
          <a:sy n="104" d="100"/>
        </p:scale>
        <p:origin x="1080" y="192"/>
      </p:cViewPr>
      <p:guideLst>
        <p:guide orient="horz" pos="2160"/>
        <p:guide pos="2880"/>
      </p:guideLst>
    </p:cSldViewPr>
  </p:slideViewPr>
  <p:outlineViewPr>
    <p:cViewPr>
      <p:scale>
        <a:sx n="33" d="100"/>
        <a:sy n="33" d="100"/>
      </p:scale>
      <p:origin x="0" y="-5152"/>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94" d="100"/>
          <a:sy n="94" d="100"/>
        </p:scale>
        <p:origin x="3168"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5074B5-E20B-7E4B-8EF5-88E4A50FB182}" type="datetimeFigureOut">
              <a:rPr lang="en-US" smtClean="0"/>
              <a:t>11/9/20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642938-3869-8C4E-8A56-FDBF49EC1872}" type="slidenum">
              <a:rPr lang="en-US" smtClean="0"/>
              <a:t>‹#›</a:t>
            </a:fld>
            <a:endParaRPr lang="en-US" dirty="0"/>
          </a:p>
        </p:txBody>
      </p:sp>
    </p:spTree>
    <p:extLst>
      <p:ext uri="{BB962C8B-B14F-4D97-AF65-F5344CB8AC3E}">
        <p14:creationId xmlns:p14="http://schemas.microsoft.com/office/powerpoint/2010/main" val="4265815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2</a:t>
            </a:fld>
            <a:endParaRPr lang="en-US" dirty="0"/>
          </a:p>
        </p:txBody>
      </p:sp>
    </p:spTree>
    <p:extLst>
      <p:ext uri="{BB962C8B-B14F-4D97-AF65-F5344CB8AC3E}">
        <p14:creationId xmlns:p14="http://schemas.microsoft.com/office/powerpoint/2010/main" val="1060661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13</a:t>
            </a:fld>
            <a:endParaRPr lang="en-US" dirty="0"/>
          </a:p>
        </p:txBody>
      </p:sp>
    </p:spTree>
    <p:extLst>
      <p:ext uri="{BB962C8B-B14F-4D97-AF65-F5344CB8AC3E}">
        <p14:creationId xmlns:p14="http://schemas.microsoft.com/office/powerpoint/2010/main" val="2028077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14</a:t>
            </a:fld>
            <a:endParaRPr lang="en-US" dirty="0"/>
          </a:p>
        </p:txBody>
      </p:sp>
    </p:spTree>
    <p:extLst>
      <p:ext uri="{BB962C8B-B14F-4D97-AF65-F5344CB8AC3E}">
        <p14:creationId xmlns:p14="http://schemas.microsoft.com/office/powerpoint/2010/main" val="779029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15</a:t>
            </a:fld>
            <a:endParaRPr lang="en-US" dirty="0"/>
          </a:p>
        </p:txBody>
      </p:sp>
    </p:spTree>
    <p:extLst>
      <p:ext uri="{BB962C8B-B14F-4D97-AF65-F5344CB8AC3E}">
        <p14:creationId xmlns:p14="http://schemas.microsoft.com/office/powerpoint/2010/main" val="1935313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16</a:t>
            </a:fld>
            <a:endParaRPr lang="en-US" dirty="0"/>
          </a:p>
        </p:txBody>
      </p:sp>
    </p:spTree>
    <p:extLst>
      <p:ext uri="{BB962C8B-B14F-4D97-AF65-F5344CB8AC3E}">
        <p14:creationId xmlns:p14="http://schemas.microsoft.com/office/powerpoint/2010/main" val="2988914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17</a:t>
            </a:fld>
            <a:endParaRPr lang="en-US" dirty="0"/>
          </a:p>
        </p:txBody>
      </p:sp>
    </p:spTree>
    <p:extLst>
      <p:ext uri="{BB962C8B-B14F-4D97-AF65-F5344CB8AC3E}">
        <p14:creationId xmlns:p14="http://schemas.microsoft.com/office/powerpoint/2010/main" val="2559149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18</a:t>
            </a:fld>
            <a:endParaRPr lang="en-US" dirty="0"/>
          </a:p>
        </p:txBody>
      </p:sp>
    </p:spTree>
    <p:extLst>
      <p:ext uri="{BB962C8B-B14F-4D97-AF65-F5344CB8AC3E}">
        <p14:creationId xmlns:p14="http://schemas.microsoft.com/office/powerpoint/2010/main" val="544603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19</a:t>
            </a:fld>
            <a:endParaRPr lang="en-US" dirty="0"/>
          </a:p>
        </p:txBody>
      </p:sp>
    </p:spTree>
    <p:extLst>
      <p:ext uri="{BB962C8B-B14F-4D97-AF65-F5344CB8AC3E}">
        <p14:creationId xmlns:p14="http://schemas.microsoft.com/office/powerpoint/2010/main" val="2324050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20</a:t>
            </a:fld>
            <a:endParaRPr lang="en-US" dirty="0"/>
          </a:p>
        </p:txBody>
      </p:sp>
    </p:spTree>
    <p:extLst>
      <p:ext uri="{BB962C8B-B14F-4D97-AF65-F5344CB8AC3E}">
        <p14:creationId xmlns:p14="http://schemas.microsoft.com/office/powerpoint/2010/main" val="1130451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21</a:t>
            </a:fld>
            <a:endParaRPr lang="en-US" dirty="0"/>
          </a:p>
        </p:txBody>
      </p:sp>
    </p:spTree>
    <p:extLst>
      <p:ext uri="{BB962C8B-B14F-4D97-AF65-F5344CB8AC3E}">
        <p14:creationId xmlns:p14="http://schemas.microsoft.com/office/powerpoint/2010/main" val="1679246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22</a:t>
            </a:fld>
            <a:endParaRPr lang="en-US" dirty="0"/>
          </a:p>
        </p:txBody>
      </p:sp>
    </p:spTree>
    <p:extLst>
      <p:ext uri="{BB962C8B-B14F-4D97-AF65-F5344CB8AC3E}">
        <p14:creationId xmlns:p14="http://schemas.microsoft.com/office/powerpoint/2010/main" val="1179907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3</a:t>
            </a:fld>
            <a:endParaRPr lang="en-US" dirty="0"/>
          </a:p>
        </p:txBody>
      </p:sp>
    </p:spTree>
    <p:extLst>
      <p:ext uri="{BB962C8B-B14F-4D97-AF65-F5344CB8AC3E}">
        <p14:creationId xmlns:p14="http://schemas.microsoft.com/office/powerpoint/2010/main" val="2715573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23</a:t>
            </a:fld>
            <a:endParaRPr lang="en-US" dirty="0"/>
          </a:p>
        </p:txBody>
      </p:sp>
    </p:spTree>
    <p:extLst>
      <p:ext uri="{BB962C8B-B14F-4D97-AF65-F5344CB8AC3E}">
        <p14:creationId xmlns:p14="http://schemas.microsoft.com/office/powerpoint/2010/main" val="3516221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24</a:t>
            </a:fld>
            <a:endParaRPr lang="en-US" dirty="0"/>
          </a:p>
        </p:txBody>
      </p:sp>
    </p:spTree>
    <p:extLst>
      <p:ext uri="{BB962C8B-B14F-4D97-AF65-F5344CB8AC3E}">
        <p14:creationId xmlns:p14="http://schemas.microsoft.com/office/powerpoint/2010/main" val="1893448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25</a:t>
            </a:fld>
            <a:endParaRPr lang="en-US" dirty="0"/>
          </a:p>
        </p:txBody>
      </p:sp>
    </p:spTree>
    <p:extLst>
      <p:ext uri="{BB962C8B-B14F-4D97-AF65-F5344CB8AC3E}">
        <p14:creationId xmlns:p14="http://schemas.microsoft.com/office/powerpoint/2010/main" val="2509576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26</a:t>
            </a:fld>
            <a:endParaRPr lang="en-US" dirty="0"/>
          </a:p>
        </p:txBody>
      </p:sp>
    </p:spTree>
    <p:extLst>
      <p:ext uri="{BB962C8B-B14F-4D97-AF65-F5344CB8AC3E}">
        <p14:creationId xmlns:p14="http://schemas.microsoft.com/office/powerpoint/2010/main" val="1521223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27</a:t>
            </a:fld>
            <a:endParaRPr lang="en-US" dirty="0"/>
          </a:p>
        </p:txBody>
      </p:sp>
    </p:spTree>
    <p:extLst>
      <p:ext uri="{BB962C8B-B14F-4D97-AF65-F5344CB8AC3E}">
        <p14:creationId xmlns:p14="http://schemas.microsoft.com/office/powerpoint/2010/main" val="1299081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28</a:t>
            </a:fld>
            <a:endParaRPr lang="en-US" dirty="0"/>
          </a:p>
        </p:txBody>
      </p:sp>
    </p:spTree>
    <p:extLst>
      <p:ext uri="{BB962C8B-B14F-4D97-AF65-F5344CB8AC3E}">
        <p14:creationId xmlns:p14="http://schemas.microsoft.com/office/powerpoint/2010/main" val="1399670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29</a:t>
            </a:fld>
            <a:endParaRPr lang="en-US" dirty="0"/>
          </a:p>
        </p:txBody>
      </p:sp>
    </p:spTree>
    <p:extLst>
      <p:ext uri="{BB962C8B-B14F-4D97-AF65-F5344CB8AC3E}">
        <p14:creationId xmlns:p14="http://schemas.microsoft.com/office/powerpoint/2010/main" val="7672599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30</a:t>
            </a:fld>
            <a:endParaRPr lang="en-US" dirty="0"/>
          </a:p>
        </p:txBody>
      </p:sp>
    </p:spTree>
    <p:extLst>
      <p:ext uri="{BB962C8B-B14F-4D97-AF65-F5344CB8AC3E}">
        <p14:creationId xmlns:p14="http://schemas.microsoft.com/office/powerpoint/2010/main" val="258090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31</a:t>
            </a:fld>
            <a:endParaRPr lang="en-US" dirty="0"/>
          </a:p>
        </p:txBody>
      </p:sp>
    </p:spTree>
    <p:extLst>
      <p:ext uri="{BB962C8B-B14F-4D97-AF65-F5344CB8AC3E}">
        <p14:creationId xmlns:p14="http://schemas.microsoft.com/office/powerpoint/2010/main" val="4261827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32</a:t>
            </a:fld>
            <a:endParaRPr lang="en-US" dirty="0"/>
          </a:p>
        </p:txBody>
      </p:sp>
    </p:spTree>
    <p:extLst>
      <p:ext uri="{BB962C8B-B14F-4D97-AF65-F5344CB8AC3E}">
        <p14:creationId xmlns:p14="http://schemas.microsoft.com/office/powerpoint/2010/main" val="2345565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4</a:t>
            </a:fld>
            <a:endParaRPr lang="en-US" dirty="0"/>
          </a:p>
        </p:txBody>
      </p:sp>
    </p:spTree>
    <p:extLst>
      <p:ext uri="{BB962C8B-B14F-4D97-AF65-F5344CB8AC3E}">
        <p14:creationId xmlns:p14="http://schemas.microsoft.com/office/powerpoint/2010/main" val="18376422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33</a:t>
            </a:fld>
            <a:endParaRPr lang="en-US" dirty="0"/>
          </a:p>
        </p:txBody>
      </p:sp>
    </p:spTree>
    <p:extLst>
      <p:ext uri="{BB962C8B-B14F-4D97-AF65-F5344CB8AC3E}">
        <p14:creationId xmlns:p14="http://schemas.microsoft.com/office/powerpoint/2010/main" val="318878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5</a:t>
            </a:fld>
            <a:endParaRPr lang="en-US" dirty="0"/>
          </a:p>
        </p:txBody>
      </p:sp>
    </p:spTree>
    <p:extLst>
      <p:ext uri="{BB962C8B-B14F-4D97-AF65-F5344CB8AC3E}">
        <p14:creationId xmlns:p14="http://schemas.microsoft.com/office/powerpoint/2010/main" val="4267157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8</a:t>
            </a:fld>
            <a:endParaRPr lang="en-US" dirty="0"/>
          </a:p>
        </p:txBody>
      </p:sp>
    </p:spTree>
    <p:extLst>
      <p:ext uri="{BB962C8B-B14F-4D97-AF65-F5344CB8AC3E}">
        <p14:creationId xmlns:p14="http://schemas.microsoft.com/office/powerpoint/2010/main" val="219985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9</a:t>
            </a:fld>
            <a:endParaRPr lang="en-US" dirty="0"/>
          </a:p>
        </p:txBody>
      </p:sp>
    </p:spTree>
    <p:extLst>
      <p:ext uri="{BB962C8B-B14F-4D97-AF65-F5344CB8AC3E}">
        <p14:creationId xmlns:p14="http://schemas.microsoft.com/office/powerpoint/2010/main" val="402607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10</a:t>
            </a:fld>
            <a:endParaRPr lang="en-US" dirty="0"/>
          </a:p>
        </p:txBody>
      </p:sp>
    </p:spTree>
    <p:extLst>
      <p:ext uri="{BB962C8B-B14F-4D97-AF65-F5344CB8AC3E}">
        <p14:creationId xmlns:p14="http://schemas.microsoft.com/office/powerpoint/2010/main" val="2903703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11</a:t>
            </a:fld>
            <a:endParaRPr lang="en-US" dirty="0"/>
          </a:p>
        </p:txBody>
      </p:sp>
    </p:spTree>
    <p:extLst>
      <p:ext uri="{BB962C8B-B14F-4D97-AF65-F5344CB8AC3E}">
        <p14:creationId xmlns:p14="http://schemas.microsoft.com/office/powerpoint/2010/main" val="3106025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2938-3869-8C4E-8A56-FDBF49EC1872}" type="slidenum">
              <a:rPr lang="en-US" smtClean="0"/>
              <a:t>12</a:t>
            </a:fld>
            <a:endParaRPr lang="en-US" dirty="0"/>
          </a:p>
        </p:txBody>
      </p:sp>
    </p:spTree>
    <p:extLst>
      <p:ext uri="{BB962C8B-B14F-4D97-AF65-F5344CB8AC3E}">
        <p14:creationId xmlns:p14="http://schemas.microsoft.com/office/powerpoint/2010/main" val="3194314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602E06-6383-CD41-A89C-C18DB2948F67}" type="datetimeFigureOut">
              <a:rPr lang="en-US" smtClean="0"/>
              <a:pPr/>
              <a:t>11/9/20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11/9/20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11/9/20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11/9/20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602E06-6383-CD41-A89C-C18DB2948F67}" type="datetimeFigureOut">
              <a:rPr lang="en-US" smtClean="0"/>
              <a:pPr/>
              <a:t>11/9/20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602E06-6383-CD41-A89C-C18DB2948F67}" type="datetimeFigureOut">
              <a:rPr lang="en-US" smtClean="0"/>
              <a:pPr/>
              <a:t>11/9/20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602E06-6383-CD41-A89C-C18DB2948F67}" type="datetimeFigureOut">
              <a:rPr lang="en-US" smtClean="0"/>
              <a:pPr/>
              <a:t>11/9/20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602E06-6383-CD41-A89C-C18DB2948F67}" type="datetimeFigureOut">
              <a:rPr lang="en-US" smtClean="0"/>
              <a:pPr/>
              <a:t>11/9/20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02E06-6383-CD41-A89C-C18DB2948F67}" type="datetimeFigureOut">
              <a:rPr lang="en-US" smtClean="0"/>
              <a:pPr/>
              <a:t>11/9/20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11/9/20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11/9/20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02E06-6383-CD41-A89C-C18DB2948F67}" type="datetimeFigureOut">
              <a:rPr lang="en-US" smtClean="0"/>
              <a:pPr/>
              <a:t>11/9/20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AD372-DC91-424A-9BC0-BEF46D0A27C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eMHMf9y-27w"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75219"/>
            <a:ext cx="7772400" cy="1470025"/>
          </a:xfrm>
        </p:spPr>
        <p:txBody>
          <a:bodyPr>
            <a:normAutofit/>
          </a:bodyPr>
          <a:lstStyle/>
          <a:p>
            <a:r>
              <a:rPr lang="en-US" b="1" dirty="0">
                <a:latin typeface="Arial"/>
                <a:cs typeface="Arial"/>
              </a:rPr>
              <a:t>VIDEO &amp; DIVERSITY</a:t>
            </a:r>
          </a:p>
        </p:txBody>
      </p:sp>
      <p:sp>
        <p:nvSpPr>
          <p:cNvPr id="3" name="Subtitle 2"/>
          <p:cNvSpPr>
            <a:spLocks noGrp="1"/>
          </p:cNvSpPr>
          <p:nvPr>
            <p:ph type="subTitle" idx="1"/>
          </p:nvPr>
        </p:nvSpPr>
        <p:spPr>
          <a:xfrm>
            <a:off x="372980" y="3874109"/>
            <a:ext cx="8434136" cy="2261995"/>
          </a:xfrm>
        </p:spPr>
        <p:txBody>
          <a:bodyPr>
            <a:noAutofit/>
          </a:bodyPr>
          <a:lstStyle/>
          <a:p>
            <a:r>
              <a:rPr lang="en-US" sz="4000" b="1" dirty="0">
                <a:latin typeface="Arial"/>
                <a:cs typeface="Arial"/>
              </a:rPr>
              <a:t>Week 12:</a:t>
            </a:r>
          </a:p>
          <a:p>
            <a:r>
              <a:rPr lang="en-US" sz="4000" b="1" dirty="0">
                <a:latin typeface="Arial"/>
                <a:cs typeface="Arial"/>
              </a:rPr>
              <a:t>Appropriation, Fair Use, &amp; Culture Jamming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0" y="926756"/>
            <a:ext cx="7772400" cy="5436973"/>
          </a:xfrm>
        </p:spPr>
        <p:txBody>
          <a:bodyPr>
            <a:normAutofit/>
          </a:bodyPr>
          <a:lstStyle/>
          <a:p>
            <a:r>
              <a:rPr lang="en-US" sz="4000" b="1" dirty="0">
                <a:solidFill>
                  <a:schemeClr val="tx1"/>
                </a:solidFill>
                <a:latin typeface="Arial"/>
                <a:cs typeface="Arial"/>
              </a:rPr>
              <a:t>Cultural Appropriation</a:t>
            </a:r>
            <a:endParaRPr lang="en-US" sz="2800" dirty="0">
              <a:solidFill>
                <a:schemeClr val="tx1"/>
              </a:solidFill>
              <a:latin typeface="Arial" panose="020B0604020202020204" pitchFamily="34" charset="0"/>
              <a:cs typeface="Arial" panose="020B0604020202020204" pitchFamily="34" charset="0"/>
            </a:endParaRPr>
          </a:p>
          <a:p>
            <a:pPr algn="l"/>
            <a:endParaRPr lang="en-US" sz="2800" dirty="0">
              <a:latin typeface="Arial" panose="020B0604020202020204" pitchFamily="34" charset="0"/>
              <a:cs typeface="Arial" panose="020B0604020202020204" pitchFamily="34" charset="0"/>
            </a:endParaRPr>
          </a:p>
          <a:p>
            <a:pPr algn="l"/>
            <a:endParaRPr lang="en-US" sz="2800" dirty="0">
              <a:latin typeface="Arial" panose="020B0604020202020204" pitchFamily="34" charset="0"/>
              <a:cs typeface="Arial" panose="020B0604020202020204" pitchFamily="34" charset="0"/>
            </a:endParaRPr>
          </a:p>
          <a:p>
            <a:pPr algn="l"/>
            <a:r>
              <a:rPr lang="en-US" sz="2800" dirty="0">
                <a:latin typeface="Arial" panose="020B0604020202020204" pitchFamily="34" charset="0"/>
                <a:cs typeface="Arial" panose="020B0604020202020204" pitchFamily="34" charset="0"/>
              </a:rPr>
              <a:t>“the liberal notion of cultural appropriation as an act of ’free will,’ and the post-structuralist approaches that abstract individual acts of appropriation from the social systems that imbue them with specific meanings” (p.68)</a:t>
            </a:r>
          </a:p>
        </p:txBody>
      </p:sp>
    </p:spTree>
    <p:extLst>
      <p:ext uri="{BB962C8B-B14F-4D97-AF65-F5344CB8AC3E}">
        <p14:creationId xmlns:p14="http://schemas.microsoft.com/office/powerpoint/2010/main" val="3050949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0" y="926756"/>
            <a:ext cx="7772400" cy="5436973"/>
          </a:xfrm>
        </p:spPr>
        <p:txBody>
          <a:bodyPr>
            <a:normAutofit/>
          </a:bodyPr>
          <a:lstStyle/>
          <a:p>
            <a:r>
              <a:rPr lang="en-US" sz="4000" b="1" dirty="0">
                <a:solidFill>
                  <a:schemeClr val="tx1"/>
                </a:solidFill>
                <a:latin typeface="Arial"/>
                <a:cs typeface="Arial"/>
              </a:rPr>
              <a:t>Cultural Appropriation</a:t>
            </a:r>
            <a:endParaRPr lang="en-US" sz="2800" dirty="0">
              <a:solidFill>
                <a:schemeClr val="tx1"/>
              </a:solidFill>
              <a:latin typeface="Arial" panose="020B0604020202020204" pitchFamily="34" charset="0"/>
              <a:cs typeface="Arial" panose="020B0604020202020204" pitchFamily="34" charset="0"/>
            </a:endParaRPr>
          </a:p>
          <a:p>
            <a:pPr algn="l"/>
            <a:endParaRPr lang="en-US" sz="2800" dirty="0">
              <a:latin typeface="Arial" panose="020B0604020202020204" pitchFamily="34" charset="0"/>
              <a:cs typeface="Arial" panose="020B0604020202020204" pitchFamily="34" charset="0"/>
            </a:endParaRPr>
          </a:p>
          <a:p>
            <a:pPr algn="l"/>
            <a:endParaRPr lang="en-US" sz="2800" dirty="0">
              <a:latin typeface="Arial" panose="020B0604020202020204" pitchFamily="34" charset="0"/>
              <a:cs typeface="Arial" panose="020B0604020202020204" pitchFamily="34" charset="0"/>
            </a:endParaRPr>
          </a:p>
          <a:p>
            <a:pPr algn="l"/>
            <a:r>
              <a:rPr lang="en-US" sz="2800" dirty="0">
                <a:latin typeface="Arial" panose="020B0604020202020204" pitchFamily="34" charset="0"/>
                <a:cs typeface="Arial" panose="020B0604020202020204" pitchFamily="34" charset="0"/>
              </a:rPr>
              <a:t>“The more Eurocentric versions of this school of thought distinguish between dominant cultural acts of appropriation as creative transformation, and the subaltern manipulation of imposed forms as ‘derivative’ activity that distance them from a preferably natural state.” (p.70)</a:t>
            </a:r>
          </a:p>
        </p:txBody>
      </p:sp>
    </p:spTree>
    <p:extLst>
      <p:ext uri="{BB962C8B-B14F-4D97-AF65-F5344CB8AC3E}">
        <p14:creationId xmlns:p14="http://schemas.microsoft.com/office/powerpoint/2010/main" val="3779427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0" y="926756"/>
            <a:ext cx="7772400" cy="5436973"/>
          </a:xfrm>
        </p:spPr>
        <p:txBody>
          <a:bodyPr>
            <a:normAutofit/>
          </a:bodyPr>
          <a:lstStyle/>
          <a:p>
            <a:r>
              <a:rPr lang="en-US" sz="4000" b="1" dirty="0">
                <a:solidFill>
                  <a:schemeClr val="tx1"/>
                </a:solidFill>
                <a:latin typeface="Arial"/>
                <a:cs typeface="Arial"/>
              </a:rPr>
              <a:t>Cultural Appropriation</a:t>
            </a:r>
            <a:endParaRPr lang="en-US" sz="2800" dirty="0">
              <a:solidFill>
                <a:schemeClr val="tx1"/>
              </a:solidFill>
              <a:latin typeface="Arial" panose="020B0604020202020204" pitchFamily="34" charset="0"/>
              <a:cs typeface="Arial" panose="020B0604020202020204" pitchFamily="34" charset="0"/>
            </a:endParaRPr>
          </a:p>
          <a:p>
            <a:pPr algn="l"/>
            <a:endParaRPr lang="en-US" sz="2800" dirty="0">
              <a:latin typeface="Arial" panose="020B0604020202020204" pitchFamily="34" charset="0"/>
              <a:cs typeface="Arial" panose="020B0604020202020204" pitchFamily="34" charset="0"/>
            </a:endParaRPr>
          </a:p>
          <a:p>
            <a:pPr algn="l"/>
            <a:endParaRPr lang="en-US" sz="2800" dirty="0">
              <a:latin typeface="Arial" panose="020B0604020202020204" pitchFamily="34" charset="0"/>
              <a:cs typeface="Arial" panose="020B0604020202020204" pitchFamily="34" charset="0"/>
            </a:endParaRPr>
          </a:p>
          <a:p>
            <a:pPr algn="l"/>
            <a:r>
              <a:rPr lang="en-US" sz="2800" dirty="0">
                <a:latin typeface="Arial" panose="020B0604020202020204" pitchFamily="34" charset="0"/>
                <a:cs typeface="Arial" panose="020B0604020202020204" pitchFamily="34" charset="0"/>
              </a:rPr>
              <a:t>“Cultural appropriation is as much a political act as it is a formal operation or linguistic game.  It involves taking something, often from someone, and it is rarely an isolated gesture.” (p.71)</a:t>
            </a:r>
          </a:p>
        </p:txBody>
      </p:sp>
    </p:spTree>
    <p:extLst>
      <p:ext uri="{BB962C8B-B14F-4D97-AF65-F5344CB8AC3E}">
        <p14:creationId xmlns:p14="http://schemas.microsoft.com/office/powerpoint/2010/main" val="2113861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0" y="926756"/>
            <a:ext cx="7772400" cy="5436973"/>
          </a:xfrm>
        </p:spPr>
        <p:txBody>
          <a:bodyPr>
            <a:normAutofit/>
          </a:bodyPr>
          <a:lstStyle/>
          <a:p>
            <a:r>
              <a:rPr lang="en-US" sz="4000" b="1" dirty="0">
                <a:solidFill>
                  <a:schemeClr val="tx1"/>
                </a:solidFill>
                <a:latin typeface="Arial"/>
                <a:cs typeface="Arial"/>
              </a:rPr>
              <a:t>Cultural Appropriation</a:t>
            </a:r>
            <a:endParaRPr lang="en-US" sz="2800" dirty="0">
              <a:solidFill>
                <a:schemeClr val="tx1"/>
              </a:solidFill>
              <a:latin typeface="Arial" panose="020B0604020202020204" pitchFamily="34" charset="0"/>
              <a:cs typeface="Arial" panose="020B0604020202020204" pitchFamily="34" charset="0"/>
            </a:endParaRPr>
          </a:p>
          <a:p>
            <a:pPr algn="l"/>
            <a:endParaRPr lang="en-US" sz="2800" dirty="0">
              <a:latin typeface="Arial" panose="020B0604020202020204" pitchFamily="34" charset="0"/>
              <a:cs typeface="Arial" panose="020B0604020202020204" pitchFamily="34" charset="0"/>
            </a:endParaRPr>
          </a:p>
          <a:p>
            <a:pPr algn="l"/>
            <a:endParaRPr lang="en-US" sz="2800" dirty="0">
              <a:latin typeface="Arial" panose="020B0604020202020204" pitchFamily="34" charset="0"/>
              <a:cs typeface="Arial" panose="020B0604020202020204" pitchFamily="34" charset="0"/>
            </a:endParaRPr>
          </a:p>
          <a:p>
            <a:pPr algn="l"/>
            <a:r>
              <a:rPr lang="en-US" sz="2800" dirty="0">
                <a:latin typeface="Arial" panose="020B0604020202020204" pitchFamily="34" charset="0"/>
                <a:cs typeface="Arial" panose="020B0604020202020204" pitchFamily="34" charset="0"/>
              </a:rPr>
              <a:t>“Cultural appropriation is as much a political act as it is a formal operation or linguistic game.  </a:t>
            </a:r>
            <a:r>
              <a:rPr lang="en-US" sz="2800" dirty="0">
                <a:solidFill>
                  <a:srgbClr val="FFFF00"/>
                </a:solidFill>
                <a:latin typeface="Arial" panose="020B0604020202020204" pitchFamily="34" charset="0"/>
                <a:cs typeface="Arial" panose="020B0604020202020204" pitchFamily="34" charset="0"/>
              </a:rPr>
              <a:t>It involves taking something, often from someone, and it is rarely an isolated gesture</a:t>
            </a:r>
            <a:r>
              <a:rPr lang="en-US" sz="2800" dirty="0">
                <a:latin typeface="Arial" panose="020B0604020202020204" pitchFamily="34" charset="0"/>
                <a:cs typeface="Arial" panose="020B0604020202020204" pitchFamily="34" charset="0"/>
              </a:rPr>
              <a:t>.” (p.71)</a:t>
            </a:r>
          </a:p>
        </p:txBody>
      </p:sp>
    </p:spTree>
    <p:extLst>
      <p:ext uri="{BB962C8B-B14F-4D97-AF65-F5344CB8AC3E}">
        <p14:creationId xmlns:p14="http://schemas.microsoft.com/office/powerpoint/2010/main" val="727391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80393"/>
            <a:ext cx="7772400" cy="5931244"/>
          </a:xfrm>
        </p:spPr>
        <p:txBody>
          <a:bodyPr>
            <a:normAutofit fontScale="92500" lnSpcReduction="10000"/>
          </a:bodyPr>
          <a:lstStyle/>
          <a:p>
            <a:r>
              <a:rPr lang="en-US" sz="4300" b="1" dirty="0">
                <a:solidFill>
                  <a:schemeClr val="tx1"/>
                </a:solidFill>
                <a:latin typeface="Arial"/>
                <a:cs typeface="Arial"/>
              </a:rPr>
              <a:t>Culture Jamming</a:t>
            </a:r>
            <a:endParaRPr lang="en-US" sz="4300" dirty="0">
              <a:solidFill>
                <a:schemeClr val="tx1"/>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r>
              <a:rPr lang="en-US" b="1" dirty="0">
                <a:solidFill>
                  <a:srgbClr val="FFFF00"/>
                </a:solidFill>
                <a:latin typeface="Arial" panose="020B0604020202020204" pitchFamily="34" charset="0"/>
                <a:cs typeface="Arial" panose="020B0604020202020204" pitchFamily="34" charset="0"/>
              </a:rPr>
              <a:t>www.adbusters.org</a:t>
            </a:r>
          </a:p>
          <a:p>
            <a:pPr algn="l"/>
            <a:endParaRPr lang="en-US" sz="2800" dirty="0">
              <a:solidFill>
                <a:srgbClr val="FF0000"/>
              </a:solidFill>
              <a:latin typeface="Arial" panose="020B0604020202020204" pitchFamily="34" charset="0"/>
              <a:cs typeface="Arial" panose="020B0604020202020204" pitchFamily="34" charset="0"/>
            </a:endParaRPr>
          </a:p>
        </p:txBody>
      </p:sp>
      <p:pic>
        <p:nvPicPr>
          <p:cNvPr id="4" name="Picture 3" descr="A close up of a bottle&#10;&#10;Description automatically generated">
            <a:extLst>
              <a:ext uri="{FF2B5EF4-FFF2-40B4-BE49-F238E27FC236}">
                <a16:creationId xmlns:a16="http://schemas.microsoft.com/office/drawing/2014/main" id="{278C5485-3A52-E747-9B5E-94CDDCC2A11D}"/>
              </a:ext>
            </a:extLst>
          </p:cNvPr>
          <p:cNvPicPr>
            <a:picLocks noChangeAspect="1"/>
          </p:cNvPicPr>
          <p:nvPr/>
        </p:nvPicPr>
        <p:blipFill>
          <a:blip r:embed="rId3"/>
          <a:stretch>
            <a:fillRect/>
          </a:stretch>
        </p:blipFill>
        <p:spPr>
          <a:xfrm>
            <a:off x="3279486" y="1599971"/>
            <a:ext cx="2585027" cy="3658057"/>
          </a:xfrm>
          <a:prstGeom prst="rect">
            <a:avLst/>
          </a:prstGeom>
        </p:spPr>
      </p:pic>
    </p:spTree>
    <p:extLst>
      <p:ext uri="{BB962C8B-B14F-4D97-AF65-F5344CB8AC3E}">
        <p14:creationId xmlns:p14="http://schemas.microsoft.com/office/powerpoint/2010/main" val="2535865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80393"/>
            <a:ext cx="7772400" cy="5931244"/>
          </a:xfrm>
        </p:spPr>
        <p:txBody>
          <a:bodyPr>
            <a:normAutofit fontScale="92500" lnSpcReduction="10000"/>
          </a:bodyPr>
          <a:lstStyle/>
          <a:p>
            <a:r>
              <a:rPr lang="en-US" sz="4300" b="1" dirty="0">
                <a:solidFill>
                  <a:schemeClr val="tx1"/>
                </a:solidFill>
                <a:latin typeface="Arial"/>
                <a:cs typeface="Arial"/>
              </a:rPr>
              <a:t>Culture Jamming</a:t>
            </a:r>
            <a:endParaRPr lang="en-US" sz="4300" dirty="0">
              <a:solidFill>
                <a:schemeClr val="tx1"/>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r>
              <a:rPr lang="en-US" b="1" dirty="0">
                <a:solidFill>
                  <a:srgbClr val="FFFF00"/>
                </a:solidFill>
                <a:latin typeface="Arial" panose="020B0604020202020204" pitchFamily="34" charset="0"/>
                <a:cs typeface="Arial" panose="020B0604020202020204" pitchFamily="34" charset="0"/>
              </a:rPr>
              <a:t>www.adbusters.org</a:t>
            </a:r>
          </a:p>
          <a:p>
            <a:pPr algn="l"/>
            <a:endParaRPr lang="en-US" sz="2800" dirty="0">
              <a:solidFill>
                <a:srgbClr val="FF0000"/>
              </a:solidFill>
              <a:latin typeface="Arial" panose="020B0604020202020204" pitchFamily="34" charset="0"/>
              <a:cs typeface="Arial" panose="020B0604020202020204" pitchFamily="34" charset="0"/>
            </a:endParaRPr>
          </a:p>
        </p:txBody>
      </p:sp>
      <p:pic>
        <p:nvPicPr>
          <p:cNvPr id="5" name="Picture 4" descr="A picture containing baseball, person, bat, holding&#10;&#10;Description automatically generated">
            <a:extLst>
              <a:ext uri="{FF2B5EF4-FFF2-40B4-BE49-F238E27FC236}">
                <a16:creationId xmlns:a16="http://schemas.microsoft.com/office/drawing/2014/main" id="{1B0BEBFA-A6EE-7842-831E-458C015BDCE3}"/>
              </a:ext>
            </a:extLst>
          </p:cNvPr>
          <p:cNvPicPr>
            <a:picLocks noChangeAspect="1"/>
          </p:cNvPicPr>
          <p:nvPr/>
        </p:nvPicPr>
        <p:blipFill>
          <a:blip r:embed="rId3"/>
          <a:stretch>
            <a:fillRect/>
          </a:stretch>
        </p:blipFill>
        <p:spPr>
          <a:xfrm>
            <a:off x="3047809" y="1599971"/>
            <a:ext cx="3123236" cy="3747884"/>
          </a:xfrm>
          <a:prstGeom prst="rect">
            <a:avLst/>
          </a:prstGeom>
        </p:spPr>
      </p:pic>
    </p:spTree>
    <p:extLst>
      <p:ext uri="{BB962C8B-B14F-4D97-AF65-F5344CB8AC3E}">
        <p14:creationId xmlns:p14="http://schemas.microsoft.com/office/powerpoint/2010/main" val="2000112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80393"/>
            <a:ext cx="7772400" cy="5931244"/>
          </a:xfrm>
        </p:spPr>
        <p:txBody>
          <a:bodyPr>
            <a:normAutofit fontScale="92500" lnSpcReduction="10000"/>
          </a:bodyPr>
          <a:lstStyle/>
          <a:p>
            <a:r>
              <a:rPr lang="en-US" sz="4300" b="1" dirty="0">
                <a:solidFill>
                  <a:schemeClr val="tx1"/>
                </a:solidFill>
                <a:latin typeface="Arial"/>
                <a:cs typeface="Arial"/>
              </a:rPr>
              <a:t>Culture Jamming</a:t>
            </a:r>
            <a:endParaRPr lang="en-US" sz="4300" dirty="0">
              <a:solidFill>
                <a:schemeClr val="tx1"/>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r>
              <a:rPr lang="en-US" b="1" dirty="0">
                <a:solidFill>
                  <a:srgbClr val="FFFF00"/>
                </a:solidFill>
                <a:latin typeface="Arial" panose="020B0604020202020204" pitchFamily="34" charset="0"/>
                <a:cs typeface="Arial" panose="020B0604020202020204" pitchFamily="34" charset="0"/>
              </a:rPr>
              <a:t>www.adbusters.org</a:t>
            </a:r>
          </a:p>
          <a:p>
            <a:pPr algn="l"/>
            <a:endParaRPr lang="en-US" sz="2800" dirty="0">
              <a:solidFill>
                <a:srgbClr val="FF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4775223-43D4-BC47-9591-4C78A6D16F4D}"/>
              </a:ext>
            </a:extLst>
          </p:cNvPr>
          <p:cNvPicPr>
            <a:picLocks noChangeAspect="1"/>
          </p:cNvPicPr>
          <p:nvPr/>
        </p:nvPicPr>
        <p:blipFill>
          <a:blip r:embed="rId3"/>
          <a:stretch>
            <a:fillRect/>
          </a:stretch>
        </p:blipFill>
        <p:spPr>
          <a:xfrm>
            <a:off x="2784765" y="1653599"/>
            <a:ext cx="3657600" cy="3633379"/>
          </a:xfrm>
          <a:prstGeom prst="rect">
            <a:avLst/>
          </a:prstGeom>
        </p:spPr>
      </p:pic>
    </p:spTree>
    <p:extLst>
      <p:ext uri="{BB962C8B-B14F-4D97-AF65-F5344CB8AC3E}">
        <p14:creationId xmlns:p14="http://schemas.microsoft.com/office/powerpoint/2010/main" val="2091743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80393"/>
            <a:ext cx="7772400" cy="5931244"/>
          </a:xfrm>
        </p:spPr>
        <p:txBody>
          <a:bodyPr>
            <a:normAutofit fontScale="92500" lnSpcReduction="10000"/>
          </a:bodyPr>
          <a:lstStyle/>
          <a:p>
            <a:r>
              <a:rPr lang="en-US" sz="4300" b="1" dirty="0">
                <a:solidFill>
                  <a:schemeClr val="tx1"/>
                </a:solidFill>
                <a:latin typeface="Arial"/>
                <a:cs typeface="Arial"/>
              </a:rPr>
              <a:t>Culture Jamming</a:t>
            </a:r>
            <a:endParaRPr lang="en-US" sz="4300" dirty="0">
              <a:solidFill>
                <a:schemeClr val="tx1"/>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r>
              <a:rPr lang="en-US" b="1" dirty="0">
                <a:solidFill>
                  <a:srgbClr val="FFFF00"/>
                </a:solidFill>
                <a:latin typeface="Arial" panose="020B0604020202020204" pitchFamily="34" charset="0"/>
                <a:cs typeface="Arial" panose="020B0604020202020204" pitchFamily="34" charset="0"/>
              </a:rPr>
              <a:t>www.adbusters.org</a:t>
            </a:r>
          </a:p>
          <a:p>
            <a:pPr algn="l"/>
            <a:endParaRPr lang="en-US" sz="2800" dirty="0">
              <a:solidFill>
                <a:srgbClr val="FF0000"/>
              </a:solidFill>
              <a:latin typeface="Arial" panose="020B0604020202020204" pitchFamily="34" charset="0"/>
              <a:cs typeface="Arial" panose="020B0604020202020204" pitchFamily="34" charset="0"/>
            </a:endParaRPr>
          </a:p>
        </p:txBody>
      </p:sp>
      <p:pic>
        <p:nvPicPr>
          <p:cNvPr id="5" name="Picture 4" descr="A person wearing a costume&#10;&#10;Description automatically generated">
            <a:extLst>
              <a:ext uri="{FF2B5EF4-FFF2-40B4-BE49-F238E27FC236}">
                <a16:creationId xmlns:a16="http://schemas.microsoft.com/office/drawing/2014/main" id="{F6462B87-10B0-DD48-9D92-9AC4F8726358}"/>
              </a:ext>
            </a:extLst>
          </p:cNvPr>
          <p:cNvPicPr>
            <a:picLocks noChangeAspect="1"/>
          </p:cNvPicPr>
          <p:nvPr/>
        </p:nvPicPr>
        <p:blipFill>
          <a:blip r:embed="rId3"/>
          <a:stretch>
            <a:fillRect/>
          </a:stretch>
        </p:blipFill>
        <p:spPr>
          <a:xfrm>
            <a:off x="3144981" y="1583717"/>
            <a:ext cx="2895601" cy="3744312"/>
          </a:xfrm>
          <a:prstGeom prst="rect">
            <a:avLst/>
          </a:prstGeom>
        </p:spPr>
      </p:pic>
    </p:spTree>
    <p:extLst>
      <p:ext uri="{BB962C8B-B14F-4D97-AF65-F5344CB8AC3E}">
        <p14:creationId xmlns:p14="http://schemas.microsoft.com/office/powerpoint/2010/main" val="3564001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80393"/>
            <a:ext cx="7772400" cy="5931244"/>
          </a:xfrm>
        </p:spPr>
        <p:txBody>
          <a:bodyPr>
            <a:normAutofit fontScale="92500" lnSpcReduction="10000"/>
          </a:bodyPr>
          <a:lstStyle/>
          <a:p>
            <a:r>
              <a:rPr lang="en-US" sz="4300" b="1" dirty="0">
                <a:solidFill>
                  <a:schemeClr val="tx1"/>
                </a:solidFill>
                <a:latin typeface="Arial"/>
                <a:cs typeface="Arial"/>
              </a:rPr>
              <a:t>Culture Jamming</a:t>
            </a:r>
            <a:endParaRPr lang="en-US" sz="4300" dirty="0">
              <a:solidFill>
                <a:schemeClr val="tx1"/>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r>
              <a:rPr lang="en-US" b="1" dirty="0">
                <a:solidFill>
                  <a:srgbClr val="FFFF00"/>
                </a:solidFill>
                <a:latin typeface="Arial" panose="020B0604020202020204" pitchFamily="34" charset="0"/>
                <a:cs typeface="Arial" panose="020B0604020202020204" pitchFamily="34" charset="0"/>
              </a:rPr>
              <a:t>www.adbusters.org</a:t>
            </a:r>
          </a:p>
          <a:p>
            <a:pPr algn="l"/>
            <a:endParaRPr lang="en-US" sz="2800" dirty="0">
              <a:solidFill>
                <a:srgbClr val="FF0000"/>
              </a:solidFill>
              <a:latin typeface="Arial" panose="020B0604020202020204" pitchFamily="34" charset="0"/>
              <a:cs typeface="Arial" panose="020B0604020202020204" pitchFamily="34" charset="0"/>
            </a:endParaRPr>
          </a:p>
        </p:txBody>
      </p:sp>
      <p:pic>
        <p:nvPicPr>
          <p:cNvPr id="5" name="Picture 4" descr="Graphical user interface, application, icon, Teams&#10;&#10;Description automatically generated">
            <a:extLst>
              <a:ext uri="{FF2B5EF4-FFF2-40B4-BE49-F238E27FC236}">
                <a16:creationId xmlns:a16="http://schemas.microsoft.com/office/drawing/2014/main" id="{D7A03F37-6475-FF41-899B-D229238B4825}"/>
              </a:ext>
            </a:extLst>
          </p:cNvPr>
          <p:cNvPicPr>
            <a:picLocks noChangeAspect="1"/>
          </p:cNvPicPr>
          <p:nvPr/>
        </p:nvPicPr>
        <p:blipFill>
          <a:blip r:embed="rId3"/>
          <a:stretch>
            <a:fillRect/>
          </a:stretch>
        </p:blipFill>
        <p:spPr>
          <a:xfrm>
            <a:off x="3060929" y="1601091"/>
            <a:ext cx="3022142" cy="3655818"/>
          </a:xfrm>
          <a:prstGeom prst="rect">
            <a:avLst/>
          </a:prstGeom>
        </p:spPr>
      </p:pic>
    </p:spTree>
    <p:extLst>
      <p:ext uri="{BB962C8B-B14F-4D97-AF65-F5344CB8AC3E}">
        <p14:creationId xmlns:p14="http://schemas.microsoft.com/office/powerpoint/2010/main" val="2167858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80393"/>
            <a:ext cx="7772400" cy="5931244"/>
          </a:xfrm>
        </p:spPr>
        <p:txBody>
          <a:bodyPr>
            <a:normAutofit/>
          </a:bodyPr>
          <a:lstStyle/>
          <a:p>
            <a:r>
              <a:rPr lang="en-US" sz="4000" b="1" dirty="0">
                <a:solidFill>
                  <a:schemeClr val="tx1"/>
                </a:solidFill>
                <a:latin typeface="Arial"/>
                <a:cs typeface="Arial"/>
              </a:rPr>
              <a:t>Culture Jamming</a:t>
            </a:r>
          </a:p>
          <a:p>
            <a:endParaRPr lang="en-US" sz="4000" dirty="0">
              <a:solidFill>
                <a:schemeClr val="tx1"/>
              </a:solidFill>
              <a:latin typeface="Arial" panose="020B0604020202020204" pitchFamily="34" charset="0"/>
              <a:cs typeface="Arial" panose="020B0604020202020204" pitchFamily="34" charset="0"/>
            </a:endParaRPr>
          </a:p>
          <a:p>
            <a:pPr algn="l"/>
            <a:r>
              <a:rPr lang="en-US" sz="2800" dirty="0">
                <a:solidFill>
                  <a:schemeClr val="tx1"/>
                </a:solidFill>
                <a:latin typeface="Arial" panose="020B0604020202020204" pitchFamily="34" charset="0"/>
                <a:cs typeface="Arial" panose="020B0604020202020204" pitchFamily="34" charset="0"/>
              </a:rPr>
              <a:t>According to Lasn, what is a meme?</a:t>
            </a:r>
          </a:p>
          <a:p>
            <a:pPr algn="l"/>
            <a:endParaRPr lang="en-US" sz="2800" dirty="0">
              <a:solidFill>
                <a:schemeClr val="tx1"/>
              </a:solidFill>
              <a:latin typeface="Arial" panose="020B0604020202020204" pitchFamily="34" charset="0"/>
              <a:cs typeface="Arial" panose="020B0604020202020204" pitchFamily="34" charset="0"/>
            </a:endParaRPr>
          </a:p>
          <a:p>
            <a:pPr algn="l"/>
            <a:endParaRPr lang="en-US" sz="2800" dirty="0">
              <a:solidFill>
                <a:schemeClr val="tx1"/>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4800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9315DF24-DEDB-B147-A38E-EB7CAFA10E67}"/>
              </a:ext>
            </a:extLst>
          </p:cNvPr>
          <p:cNvPicPr>
            <a:picLocks noChangeAspect="1"/>
          </p:cNvPicPr>
          <p:nvPr/>
        </p:nvPicPr>
        <p:blipFill>
          <a:blip r:embed="rId3"/>
          <a:stretch>
            <a:fillRect/>
          </a:stretch>
        </p:blipFill>
        <p:spPr>
          <a:xfrm>
            <a:off x="1" y="-257271"/>
            <a:ext cx="9151398" cy="7378507"/>
          </a:xfrm>
          <a:prstGeom prst="rect">
            <a:avLst/>
          </a:prstGeom>
        </p:spPr>
      </p:pic>
      <p:sp>
        <p:nvSpPr>
          <p:cNvPr id="8" name="Rectangle 7">
            <a:extLst>
              <a:ext uri="{FF2B5EF4-FFF2-40B4-BE49-F238E27FC236}">
                <a16:creationId xmlns:a16="http://schemas.microsoft.com/office/drawing/2014/main" id="{BE77A898-8AA3-A744-AA1A-0E9FFC62E8DA}"/>
              </a:ext>
            </a:extLst>
          </p:cNvPr>
          <p:cNvSpPr/>
          <p:nvPr/>
        </p:nvSpPr>
        <p:spPr>
          <a:xfrm>
            <a:off x="-2059065" y="4146738"/>
            <a:ext cx="13390335" cy="1384995"/>
          </a:xfrm>
          <a:prstGeom prst="rect">
            <a:avLst/>
          </a:prstGeom>
        </p:spPr>
        <p:txBody>
          <a:bodyPr wrap="square">
            <a:spAutoFit/>
          </a:bodyPr>
          <a:lstStyle/>
          <a:p>
            <a:pPr algn="ctr"/>
            <a:r>
              <a:rPr lang="en-US" sz="4800" b="1" dirty="0">
                <a:solidFill>
                  <a:srgbClr val="FFFF00"/>
                </a:solidFill>
                <a:latin typeface="Arial"/>
                <a:cs typeface="Arial"/>
              </a:rPr>
              <a:t>2000s Historical Perspective</a:t>
            </a:r>
          </a:p>
          <a:p>
            <a:pPr algn="ctr"/>
            <a:endParaRPr lang="en-US" i="1" dirty="0">
              <a:solidFill>
                <a:srgbClr val="FFFF00"/>
              </a:solidFill>
              <a:latin typeface="Arial" panose="020B0604020202020204" pitchFamily="34" charset="0"/>
              <a:cs typeface="Arial" panose="020B0604020202020204" pitchFamily="34" charset="0"/>
            </a:endParaRPr>
          </a:p>
          <a:p>
            <a:pPr algn="ctr"/>
            <a:endParaRPr lang="en-US" dirty="0">
              <a:solidFill>
                <a:srgbClr val="FFFF00"/>
              </a:solidFill>
            </a:endParaRPr>
          </a:p>
        </p:txBody>
      </p:sp>
    </p:spTree>
    <p:extLst>
      <p:ext uri="{BB962C8B-B14F-4D97-AF65-F5344CB8AC3E}">
        <p14:creationId xmlns:p14="http://schemas.microsoft.com/office/powerpoint/2010/main" val="4049130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80393"/>
            <a:ext cx="7772400" cy="5931244"/>
          </a:xfrm>
        </p:spPr>
        <p:txBody>
          <a:bodyPr>
            <a:normAutofit/>
          </a:bodyPr>
          <a:lstStyle/>
          <a:p>
            <a:r>
              <a:rPr lang="en-US" sz="4000" b="1" dirty="0">
                <a:solidFill>
                  <a:schemeClr val="tx1"/>
                </a:solidFill>
                <a:latin typeface="Arial"/>
                <a:cs typeface="Arial"/>
              </a:rPr>
              <a:t>Culture Jamming</a:t>
            </a:r>
          </a:p>
          <a:p>
            <a:endParaRPr lang="en-US" sz="4000" dirty="0">
              <a:solidFill>
                <a:schemeClr val="tx1"/>
              </a:solidFill>
              <a:latin typeface="Arial" panose="020B0604020202020204" pitchFamily="34" charset="0"/>
              <a:cs typeface="Arial" panose="020B0604020202020204" pitchFamily="34" charset="0"/>
            </a:endParaRPr>
          </a:p>
          <a:p>
            <a:pPr algn="l"/>
            <a:r>
              <a:rPr lang="en-US" sz="2800" dirty="0">
                <a:solidFill>
                  <a:schemeClr val="tx1"/>
                </a:solidFill>
                <a:latin typeface="Arial" panose="020B0604020202020204" pitchFamily="34" charset="0"/>
                <a:cs typeface="Arial" panose="020B0604020202020204" pitchFamily="34" charset="0"/>
              </a:rPr>
              <a:t>According to Lasn, what is a meme?</a:t>
            </a:r>
          </a:p>
          <a:p>
            <a:pPr algn="l"/>
            <a:endParaRPr lang="en-US" sz="2800" dirty="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A unit of information</a:t>
            </a:r>
          </a:p>
          <a:p>
            <a:pPr algn="l"/>
            <a:endParaRPr lang="en-US" sz="2800" dirty="0">
              <a:solidFill>
                <a:schemeClr val="tx1"/>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0325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80393"/>
            <a:ext cx="7772400" cy="5931244"/>
          </a:xfrm>
        </p:spPr>
        <p:txBody>
          <a:bodyPr>
            <a:normAutofit/>
          </a:bodyPr>
          <a:lstStyle/>
          <a:p>
            <a:r>
              <a:rPr lang="en-US" sz="4000" b="1" dirty="0">
                <a:solidFill>
                  <a:schemeClr val="tx1"/>
                </a:solidFill>
                <a:latin typeface="Arial"/>
                <a:cs typeface="Arial"/>
              </a:rPr>
              <a:t>Culture Jamming</a:t>
            </a:r>
          </a:p>
          <a:p>
            <a:endParaRPr lang="en-US" sz="4000" dirty="0">
              <a:solidFill>
                <a:schemeClr val="tx1"/>
              </a:solidFill>
              <a:latin typeface="Arial" panose="020B0604020202020204" pitchFamily="34" charset="0"/>
              <a:cs typeface="Arial" panose="020B0604020202020204" pitchFamily="34" charset="0"/>
            </a:endParaRPr>
          </a:p>
          <a:p>
            <a:pPr algn="l"/>
            <a:r>
              <a:rPr lang="en-US" sz="2800" dirty="0">
                <a:solidFill>
                  <a:schemeClr val="tx1"/>
                </a:solidFill>
                <a:latin typeface="Arial" panose="020B0604020202020204" pitchFamily="34" charset="0"/>
                <a:cs typeface="Arial" panose="020B0604020202020204" pitchFamily="34" charset="0"/>
              </a:rPr>
              <a:t>According to Lasn, what are meme wars?</a:t>
            </a:r>
          </a:p>
          <a:p>
            <a:pPr algn="l"/>
            <a:endParaRPr lang="en-US" sz="2800" dirty="0">
              <a:solidFill>
                <a:schemeClr val="tx1"/>
              </a:solidFill>
              <a:latin typeface="Arial" panose="020B0604020202020204" pitchFamily="34" charset="0"/>
              <a:cs typeface="Arial" panose="020B0604020202020204" pitchFamily="34" charset="0"/>
            </a:endParaRPr>
          </a:p>
          <a:p>
            <a:pPr algn="l"/>
            <a:endParaRPr lang="en-US" sz="2800" dirty="0">
              <a:solidFill>
                <a:schemeClr val="tx1"/>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2007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80393"/>
            <a:ext cx="7772400" cy="5931244"/>
          </a:xfrm>
        </p:spPr>
        <p:txBody>
          <a:bodyPr>
            <a:normAutofit/>
          </a:bodyPr>
          <a:lstStyle/>
          <a:p>
            <a:r>
              <a:rPr lang="en-US" sz="4000" b="1" dirty="0">
                <a:solidFill>
                  <a:schemeClr val="tx1"/>
                </a:solidFill>
                <a:latin typeface="Arial"/>
                <a:cs typeface="Arial"/>
              </a:rPr>
              <a:t>Culture Jamming</a:t>
            </a:r>
          </a:p>
          <a:p>
            <a:endParaRPr lang="en-US" sz="4000" dirty="0">
              <a:solidFill>
                <a:schemeClr val="tx1"/>
              </a:solidFill>
              <a:latin typeface="Arial" panose="020B0604020202020204" pitchFamily="34" charset="0"/>
              <a:cs typeface="Arial" panose="020B0604020202020204" pitchFamily="34" charset="0"/>
            </a:endParaRPr>
          </a:p>
          <a:p>
            <a:pPr algn="l"/>
            <a:r>
              <a:rPr lang="en-US" sz="2800" dirty="0">
                <a:solidFill>
                  <a:schemeClr val="tx1"/>
                </a:solidFill>
                <a:latin typeface="Arial" panose="020B0604020202020204" pitchFamily="34" charset="0"/>
                <a:cs typeface="Arial" panose="020B0604020202020204" pitchFamily="34" charset="0"/>
              </a:rPr>
              <a:t>According to Lasn, what are meme wars?</a:t>
            </a:r>
          </a:p>
          <a:p>
            <a:pPr algn="l"/>
            <a:endParaRPr lang="en-US" sz="2800" dirty="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Guerrilla information wars</a:t>
            </a:r>
          </a:p>
          <a:p>
            <a:pPr algn="l"/>
            <a:endParaRPr lang="en-US" sz="2800" dirty="0">
              <a:solidFill>
                <a:schemeClr val="tx1"/>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2205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80393"/>
            <a:ext cx="7772400" cy="5931244"/>
          </a:xfrm>
        </p:spPr>
        <p:txBody>
          <a:bodyPr>
            <a:normAutofit/>
          </a:bodyPr>
          <a:lstStyle/>
          <a:p>
            <a:r>
              <a:rPr lang="en-US" sz="4000" b="1" dirty="0">
                <a:solidFill>
                  <a:schemeClr val="tx1"/>
                </a:solidFill>
                <a:latin typeface="Arial"/>
                <a:cs typeface="Arial"/>
              </a:rPr>
              <a:t>Culture Jamming</a:t>
            </a:r>
          </a:p>
          <a:p>
            <a:endParaRPr lang="en-US" sz="4000" dirty="0">
              <a:solidFill>
                <a:schemeClr val="tx1"/>
              </a:solidFill>
              <a:latin typeface="Arial" panose="020B0604020202020204" pitchFamily="34" charset="0"/>
              <a:cs typeface="Arial" panose="020B0604020202020204" pitchFamily="34" charset="0"/>
            </a:endParaRPr>
          </a:p>
          <a:p>
            <a:pPr algn="l"/>
            <a:r>
              <a:rPr lang="en-US" sz="3000" dirty="0">
                <a:solidFill>
                  <a:schemeClr val="tx1"/>
                </a:solidFill>
                <a:latin typeface="Arial" panose="020B0604020202020204" pitchFamily="34" charset="0"/>
                <a:cs typeface="Arial" panose="020B0604020202020204" pitchFamily="34" charset="0"/>
              </a:rPr>
              <a:t>According to Lasn, what are some strategies for culture jamming?</a:t>
            </a:r>
          </a:p>
          <a:p>
            <a:pPr algn="l"/>
            <a:endParaRPr lang="en-US" sz="2800" dirty="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3000" dirty="0">
              <a:solidFill>
                <a:schemeClr val="tx1"/>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3449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80393"/>
            <a:ext cx="7772400" cy="5931244"/>
          </a:xfrm>
        </p:spPr>
        <p:txBody>
          <a:bodyPr>
            <a:normAutofit/>
          </a:bodyPr>
          <a:lstStyle/>
          <a:p>
            <a:r>
              <a:rPr lang="en-US" sz="4000" b="1" dirty="0">
                <a:solidFill>
                  <a:schemeClr val="tx1"/>
                </a:solidFill>
                <a:latin typeface="Arial"/>
                <a:cs typeface="Arial"/>
              </a:rPr>
              <a:t>Culture Jamming</a:t>
            </a:r>
          </a:p>
          <a:p>
            <a:endParaRPr lang="en-US" sz="4000" dirty="0">
              <a:solidFill>
                <a:schemeClr val="tx1"/>
              </a:solidFill>
              <a:latin typeface="Arial" panose="020B0604020202020204" pitchFamily="34" charset="0"/>
              <a:cs typeface="Arial" panose="020B0604020202020204" pitchFamily="34" charset="0"/>
            </a:endParaRPr>
          </a:p>
          <a:p>
            <a:pPr algn="l"/>
            <a:r>
              <a:rPr lang="en-US" sz="3000" dirty="0">
                <a:solidFill>
                  <a:schemeClr val="tx1"/>
                </a:solidFill>
                <a:latin typeface="Arial" panose="020B0604020202020204" pitchFamily="34" charset="0"/>
                <a:cs typeface="Arial" panose="020B0604020202020204" pitchFamily="34" charset="0"/>
              </a:rPr>
              <a:t>According to Lasn, what are some strategies for culture jamming?</a:t>
            </a:r>
          </a:p>
          <a:p>
            <a:pPr algn="l"/>
            <a:endParaRPr lang="en-US" sz="2800" dirty="0">
              <a:solidFill>
                <a:schemeClr val="tx1"/>
              </a:solidFill>
              <a:latin typeface="Arial" panose="020B0604020202020204" pitchFamily="34" charset="0"/>
              <a:cs typeface="Arial" panose="020B0604020202020204" pitchFamily="34" charset="0"/>
            </a:endParaRPr>
          </a:p>
          <a:p>
            <a:pPr marL="457200" lvl="0" indent="-457200" algn="l">
              <a:buFont typeface="Arial" panose="020B0604020202020204" pitchFamily="34" charset="0"/>
              <a:buChar char="•"/>
            </a:pPr>
            <a:r>
              <a:rPr lang="en-US" sz="3000" dirty="0">
                <a:latin typeface="Arial" panose="020B0604020202020204" pitchFamily="34" charset="0"/>
                <a:cs typeface="Arial" panose="020B0604020202020204" pitchFamily="34" charset="0"/>
              </a:rPr>
              <a:t>Finding a leverage point</a:t>
            </a:r>
          </a:p>
          <a:p>
            <a:pPr marL="457200" indent="-457200" algn="l">
              <a:buFont typeface="Arial" panose="020B0604020202020204" pitchFamily="34" charset="0"/>
              <a:buChar char="•"/>
            </a:pPr>
            <a:endParaRPr lang="en-US" sz="3000" dirty="0">
              <a:solidFill>
                <a:schemeClr val="tx1"/>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5557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80393"/>
            <a:ext cx="7772400" cy="5931244"/>
          </a:xfrm>
        </p:spPr>
        <p:txBody>
          <a:bodyPr>
            <a:normAutofit/>
          </a:bodyPr>
          <a:lstStyle/>
          <a:p>
            <a:r>
              <a:rPr lang="en-US" sz="4000" b="1" dirty="0">
                <a:solidFill>
                  <a:schemeClr val="tx1"/>
                </a:solidFill>
                <a:latin typeface="Arial"/>
                <a:cs typeface="Arial"/>
              </a:rPr>
              <a:t>Culture Jamming</a:t>
            </a:r>
          </a:p>
          <a:p>
            <a:endParaRPr lang="en-US" sz="4000" dirty="0">
              <a:solidFill>
                <a:schemeClr val="tx1"/>
              </a:solidFill>
              <a:latin typeface="Arial" panose="020B0604020202020204" pitchFamily="34" charset="0"/>
              <a:cs typeface="Arial" panose="020B0604020202020204" pitchFamily="34" charset="0"/>
            </a:endParaRPr>
          </a:p>
          <a:p>
            <a:pPr algn="l"/>
            <a:r>
              <a:rPr lang="en-US" sz="3000" dirty="0">
                <a:solidFill>
                  <a:schemeClr val="tx1"/>
                </a:solidFill>
                <a:latin typeface="Arial" panose="020B0604020202020204" pitchFamily="34" charset="0"/>
                <a:cs typeface="Arial" panose="020B0604020202020204" pitchFamily="34" charset="0"/>
              </a:rPr>
              <a:t>According to Lasn, what are some strategies for culture jamming?</a:t>
            </a:r>
          </a:p>
          <a:p>
            <a:pPr algn="l"/>
            <a:endParaRPr lang="en-US" sz="2800" dirty="0">
              <a:solidFill>
                <a:schemeClr val="tx1"/>
              </a:solidFill>
              <a:latin typeface="Arial" panose="020B0604020202020204" pitchFamily="34" charset="0"/>
              <a:cs typeface="Arial" panose="020B0604020202020204" pitchFamily="34" charset="0"/>
            </a:endParaRPr>
          </a:p>
          <a:p>
            <a:pPr marL="457200" lvl="0" indent="-457200" algn="l">
              <a:buFont typeface="Arial" panose="020B0604020202020204" pitchFamily="34" charset="0"/>
              <a:buChar char="•"/>
            </a:pPr>
            <a:r>
              <a:rPr lang="en-US" sz="3000" dirty="0">
                <a:latin typeface="Arial" panose="020B0604020202020204" pitchFamily="34" charset="0"/>
                <a:cs typeface="Arial" panose="020B0604020202020204" pitchFamily="34" charset="0"/>
              </a:rPr>
              <a:t>Finding a leverage point</a:t>
            </a:r>
          </a:p>
          <a:p>
            <a:pPr marL="457200" lvl="0" indent="-457200" algn="l">
              <a:buFont typeface="Arial" panose="020B0604020202020204" pitchFamily="34" charset="0"/>
              <a:buChar char="•"/>
            </a:pPr>
            <a:r>
              <a:rPr lang="en-US" sz="3000" dirty="0">
                <a:latin typeface="Arial" panose="020B0604020202020204" pitchFamily="34" charset="0"/>
                <a:cs typeface="Arial" panose="020B0604020202020204" pitchFamily="34" charset="0"/>
              </a:rPr>
              <a:t>Detournement</a:t>
            </a:r>
          </a:p>
          <a:p>
            <a:pPr marL="457200" indent="-457200" algn="l">
              <a:buFont typeface="Arial" panose="020B0604020202020204" pitchFamily="34" charset="0"/>
              <a:buChar char="•"/>
            </a:pPr>
            <a:endParaRPr lang="en-US" sz="3000" dirty="0">
              <a:solidFill>
                <a:schemeClr val="tx1"/>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5982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80393"/>
            <a:ext cx="7772400" cy="5931244"/>
          </a:xfrm>
        </p:spPr>
        <p:txBody>
          <a:bodyPr>
            <a:normAutofit/>
          </a:bodyPr>
          <a:lstStyle/>
          <a:p>
            <a:r>
              <a:rPr lang="en-US" sz="4000" b="1" dirty="0">
                <a:solidFill>
                  <a:schemeClr val="tx1"/>
                </a:solidFill>
                <a:latin typeface="Arial"/>
                <a:cs typeface="Arial"/>
              </a:rPr>
              <a:t>Culture Jamming</a:t>
            </a:r>
          </a:p>
          <a:p>
            <a:endParaRPr lang="en-US" sz="4000" dirty="0">
              <a:solidFill>
                <a:schemeClr val="tx1"/>
              </a:solidFill>
              <a:latin typeface="Arial" panose="020B0604020202020204" pitchFamily="34" charset="0"/>
              <a:cs typeface="Arial" panose="020B0604020202020204" pitchFamily="34" charset="0"/>
            </a:endParaRPr>
          </a:p>
          <a:p>
            <a:pPr algn="l"/>
            <a:r>
              <a:rPr lang="en-US" sz="3000" dirty="0">
                <a:solidFill>
                  <a:schemeClr val="tx1"/>
                </a:solidFill>
                <a:latin typeface="Arial" panose="020B0604020202020204" pitchFamily="34" charset="0"/>
                <a:cs typeface="Arial" panose="020B0604020202020204" pitchFamily="34" charset="0"/>
              </a:rPr>
              <a:t>According to Lasn, what are some strategies for culture jamming?</a:t>
            </a:r>
          </a:p>
          <a:p>
            <a:pPr algn="l"/>
            <a:endParaRPr lang="en-US" sz="2800" dirty="0">
              <a:solidFill>
                <a:schemeClr val="tx1"/>
              </a:solidFill>
              <a:latin typeface="Arial" panose="020B0604020202020204" pitchFamily="34" charset="0"/>
              <a:cs typeface="Arial" panose="020B0604020202020204" pitchFamily="34" charset="0"/>
            </a:endParaRPr>
          </a:p>
          <a:p>
            <a:pPr marL="457200" lvl="0" indent="-457200" algn="l">
              <a:buFont typeface="Arial" panose="020B0604020202020204" pitchFamily="34" charset="0"/>
              <a:buChar char="•"/>
            </a:pPr>
            <a:r>
              <a:rPr lang="en-US" sz="3000" dirty="0">
                <a:latin typeface="Arial" panose="020B0604020202020204" pitchFamily="34" charset="0"/>
                <a:cs typeface="Arial" panose="020B0604020202020204" pitchFamily="34" charset="0"/>
              </a:rPr>
              <a:t>Finding a leverage point</a:t>
            </a:r>
          </a:p>
          <a:p>
            <a:pPr marL="457200" lvl="0" indent="-457200" algn="l">
              <a:buFont typeface="Arial" panose="020B0604020202020204" pitchFamily="34" charset="0"/>
              <a:buChar char="•"/>
            </a:pPr>
            <a:r>
              <a:rPr lang="en-US" sz="3000" dirty="0">
                <a:latin typeface="Arial" panose="020B0604020202020204" pitchFamily="34" charset="0"/>
                <a:cs typeface="Arial" panose="020B0604020202020204" pitchFamily="34" charset="0"/>
              </a:rPr>
              <a:t>Detournement</a:t>
            </a:r>
          </a:p>
          <a:p>
            <a:pPr marL="457200" lvl="0" indent="-457200" algn="l">
              <a:buFont typeface="Arial" panose="020B0604020202020204" pitchFamily="34" charset="0"/>
              <a:buChar char="•"/>
            </a:pPr>
            <a:r>
              <a:rPr lang="en-US" sz="3000" dirty="0">
                <a:latin typeface="Arial" panose="020B0604020202020204" pitchFamily="34" charset="0"/>
                <a:cs typeface="Arial" panose="020B0604020202020204" pitchFamily="34" charset="0"/>
              </a:rPr>
              <a:t>Cyberjamming</a:t>
            </a:r>
            <a:endParaRPr lang="en-US" sz="3000" dirty="0">
              <a:solidFill>
                <a:schemeClr val="tx1"/>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618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80393"/>
            <a:ext cx="7772400" cy="5931244"/>
          </a:xfrm>
        </p:spPr>
        <p:txBody>
          <a:bodyPr>
            <a:normAutofit/>
          </a:bodyPr>
          <a:lstStyle/>
          <a:p>
            <a:r>
              <a:rPr lang="en-US" sz="4000" b="1" dirty="0">
                <a:solidFill>
                  <a:schemeClr val="tx1"/>
                </a:solidFill>
                <a:latin typeface="Arial"/>
                <a:cs typeface="Arial"/>
              </a:rPr>
              <a:t>Culture Jamming</a:t>
            </a:r>
          </a:p>
          <a:p>
            <a:endParaRPr lang="en-US" sz="4000" dirty="0">
              <a:solidFill>
                <a:schemeClr val="tx1"/>
              </a:solidFill>
              <a:latin typeface="Arial" panose="020B0604020202020204" pitchFamily="34" charset="0"/>
              <a:cs typeface="Arial" panose="020B0604020202020204" pitchFamily="34" charset="0"/>
            </a:endParaRPr>
          </a:p>
          <a:p>
            <a:pPr algn="l"/>
            <a:r>
              <a:rPr lang="en-US" sz="3000" dirty="0">
                <a:solidFill>
                  <a:schemeClr val="tx1"/>
                </a:solidFill>
                <a:latin typeface="Arial" panose="020B0604020202020204" pitchFamily="34" charset="0"/>
                <a:cs typeface="Arial" panose="020B0604020202020204" pitchFamily="34" charset="0"/>
              </a:rPr>
              <a:t>According to Lasn, what are some strategies for culture jamming?</a:t>
            </a:r>
          </a:p>
          <a:p>
            <a:pPr algn="l"/>
            <a:endParaRPr lang="en-US" sz="2800" dirty="0">
              <a:solidFill>
                <a:schemeClr val="tx1"/>
              </a:solidFill>
              <a:latin typeface="Arial" panose="020B0604020202020204" pitchFamily="34" charset="0"/>
              <a:cs typeface="Arial" panose="020B0604020202020204" pitchFamily="34" charset="0"/>
            </a:endParaRPr>
          </a:p>
          <a:p>
            <a:pPr marL="457200" lvl="0" indent="-457200" algn="l">
              <a:buFont typeface="Arial" panose="020B0604020202020204" pitchFamily="34" charset="0"/>
              <a:buChar char="•"/>
            </a:pPr>
            <a:r>
              <a:rPr lang="en-US" sz="3000" dirty="0">
                <a:latin typeface="Arial" panose="020B0604020202020204" pitchFamily="34" charset="0"/>
                <a:cs typeface="Arial" panose="020B0604020202020204" pitchFamily="34" charset="0"/>
              </a:rPr>
              <a:t>Finding a leverage point</a:t>
            </a:r>
          </a:p>
          <a:p>
            <a:pPr marL="457200" lvl="0" indent="-457200" algn="l">
              <a:buFont typeface="Arial" panose="020B0604020202020204" pitchFamily="34" charset="0"/>
              <a:buChar char="•"/>
            </a:pPr>
            <a:r>
              <a:rPr lang="en-US" sz="3000" dirty="0">
                <a:latin typeface="Arial" panose="020B0604020202020204" pitchFamily="34" charset="0"/>
                <a:cs typeface="Arial" panose="020B0604020202020204" pitchFamily="34" charset="0"/>
              </a:rPr>
              <a:t>Detournement</a:t>
            </a:r>
          </a:p>
          <a:p>
            <a:pPr marL="457200" lvl="0" indent="-457200" algn="l">
              <a:buFont typeface="Arial" panose="020B0604020202020204" pitchFamily="34" charset="0"/>
              <a:buChar char="•"/>
            </a:pPr>
            <a:r>
              <a:rPr lang="en-US" sz="3000" dirty="0">
                <a:latin typeface="Arial" panose="020B0604020202020204" pitchFamily="34" charset="0"/>
                <a:cs typeface="Arial" panose="020B0604020202020204" pitchFamily="34" charset="0"/>
              </a:rPr>
              <a:t>Cyberjamming </a:t>
            </a:r>
          </a:p>
          <a:p>
            <a:pPr marL="457200" lvl="0" indent="-457200" algn="l">
              <a:buFont typeface="Arial" panose="020B0604020202020204" pitchFamily="34" charset="0"/>
              <a:buChar char="•"/>
            </a:pPr>
            <a:r>
              <a:rPr lang="en-US" sz="3000" dirty="0">
                <a:latin typeface="Arial" panose="020B0604020202020204" pitchFamily="34" charset="0"/>
                <a:cs typeface="Arial" panose="020B0604020202020204" pitchFamily="34" charset="0"/>
              </a:rPr>
              <a:t>TV jamming</a:t>
            </a:r>
          </a:p>
          <a:p>
            <a:pPr marL="457200" indent="-457200" algn="l">
              <a:buFont typeface="Arial" panose="020B0604020202020204" pitchFamily="34" charset="0"/>
              <a:buChar char="•"/>
            </a:pPr>
            <a:endParaRPr lang="en-US" sz="3000" dirty="0">
              <a:solidFill>
                <a:schemeClr val="tx1"/>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9636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80393"/>
            <a:ext cx="7772400" cy="5931244"/>
          </a:xfrm>
        </p:spPr>
        <p:txBody>
          <a:bodyPr>
            <a:normAutofit lnSpcReduction="10000"/>
          </a:bodyPr>
          <a:lstStyle/>
          <a:p>
            <a:r>
              <a:rPr lang="en-US" sz="4000" b="1" dirty="0">
                <a:solidFill>
                  <a:schemeClr val="tx1"/>
                </a:solidFill>
                <a:latin typeface="Arial"/>
                <a:cs typeface="Arial"/>
              </a:rPr>
              <a:t>Culture Jamming</a:t>
            </a:r>
          </a:p>
          <a:p>
            <a:endParaRPr lang="en-US" sz="4000" dirty="0">
              <a:solidFill>
                <a:schemeClr val="tx1"/>
              </a:solidFill>
              <a:latin typeface="Arial" panose="020B0604020202020204" pitchFamily="34" charset="0"/>
              <a:cs typeface="Arial" panose="020B0604020202020204" pitchFamily="34" charset="0"/>
            </a:endParaRPr>
          </a:p>
          <a:p>
            <a:pPr algn="l"/>
            <a:r>
              <a:rPr lang="en-US" sz="3000" dirty="0">
                <a:solidFill>
                  <a:schemeClr val="tx1"/>
                </a:solidFill>
                <a:latin typeface="Arial" panose="020B0604020202020204" pitchFamily="34" charset="0"/>
                <a:cs typeface="Arial" panose="020B0604020202020204" pitchFamily="34" charset="0"/>
              </a:rPr>
              <a:t>According to Lasn, what are some strategies for culture jamming?</a:t>
            </a:r>
          </a:p>
          <a:p>
            <a:pPr algn="l"/>
            <a:endParaRPr lang="en-US" sz="2800" dirty="0">
              <a:solidFill>
                <a:schemeClr val="tx1"/>
              </a:solidFill>
              <a:latin typeface="Arial" panose="020B0604020202020204" pitchFamily="34" charset="0"/>
              <a:cs typeface="Arial" panose="020B0604020202020204" pitchFamily="34" charset="0"/>
            </a:endParaRPr>
          </a:p>
          <a:p>
            <a:pPr marL="457200" lvl="0" indent="-457200" algn="l">
              <a:buFont typeface="Arial" panose="020B0604020202020204" pitchFamily="34" charset="0"/>
              <a:buChar char="•"/>
            </a:pPr>
            <a:r>
              <a:rPr lang="en-US" sz="3000" dirty="0">
                <a:latin typeface="Arial" panose="020B0604020202020204" pitchFamily="34" charset="0"/>
                <a:cs typeface="Arial" panose="020B0604020202020204" pitchFamily="34" charset="0"/>
              </a:rPr>
              <a:t>Finding a leverage point</a:t>
            </a:r>
          </a:p>
          <a:p>
            <a:pPr marL="457200" lvl="0" indent="-457200" algn="l">
              <a:buFont typeface="Arial" panose="020B0604020202020204" pitchFamily="34" charset="0"/>
              <a:buChar char="•"/>
            </a:pPr>
            <a:r>
              <a:rPr lang="en-US" sz="3000" dirty="0">
                <a:latin typeface="Arial" panose="020B0604020202020204" pitchFamily="34" charset="0"/>
                <a:cs typeface="Arial" panose="020B0604020202020204" pitchFamily="34" charset="0"/>
              </a:rPr>
              <a:t>Detournement</a:t>
            </a:r>
          </a:p>
          <a:p>
            <a:pPr marL="457200" lvl="0" indent="-457200" algn="l">
              <a:buFont typeface="Arial" panose="020B0604020202020204" pitchFamily="34" charset="0"/>
              <a:buChar char="•"/>
            </a:pPr>
            <a:r>
              <a:rPr lang="en-US" sz="3000" dirty="0">
                <a:latin typeface="Arial" panose="020B0604020202020204" pitchFamily="34" charset="0"/>
                <a:cs typeface="Arial" panose="020B0604020202020204" pitchFamily="34" charset="0"/>
              </a:rPr>
              <a:t>Cyberjamming – petitions, virtual protests, sit-ins, gripe sites</a:t>
            </a:r>
          </a:p>
          <a:p>
            <a:pPr marL="457200" lvl="0" indent="-457200" algn="l">
              <a:buFont typeface="Arial" panose="020B0604020202020204" pitchFamily="34" charset="0"/>
              <a:buChar char="•"/>
            </a:pPr>
            <a:r>
              <a:rPr lang="en-US" sz="3000" dirty="0">
                <a:latin typeface="Arial" panose="020B0604020202020204" pitchFamily="34" charset="0"/>
                <a:cs typeface="Arial" panose="020B0604020202020204" pitchFamily="34" charset="0"/>
              </a:rPr>
              <a:t>TV jamming</a:t>
            </a:r>
          </a:p>
          <a:p>
            <a:pPr marL="457200" lvl="0" indent="-457200" algn="l">
              <a:buFont typeface="Arial" panose="020B0604020202020204" pitchFamily="34" charset="0"/>
              <a:buChar char="•"/>
            </a:pPr>
            <a:r>
              <a:rPr lang="en-US" sz="3000" dirty="0">
                <a:latin typeface="Arial" panose="020B0604020202020204" pitchFamily="34" charset="0"/>
                <a:cs typeface="Arial" panose="020B0604020202020204" pitchFamily="34" charset="0"/>
              </a:rPr>
              <a:t>The pincer strategy</a:t>
            </a:r>
          </a:p>
          <a:p>
            <a:pPr marL="457200" indent="-457200" algn="l">
              <a:buFont typeface="Arial" panose="020B0604020202020204" pitchFamily="34" charset="0"/>
              <a:buChar char="•"/>
            </a:pPr>
            <a:endParaRPr lang="en-US" sz="3000" dirty="0">
              <a:solidFill>
                <a:schemeClr val="tx1"/>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7183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80393"/>
            <a:ext cx="7772400" cy="5931244"/>
          </a:xfrm>
        </p:spPr>
        <p:txBody>
          <a:bodyPr>
            <a:normAutofit/>
          </a:bodyPr>
          <a:lstStyle/>
          <a:p>
            <a:r>
              <a:rPr lang="en-US" sz="4000" b="1" dirty="0">
                <a:solidFill>
                  <a:schemeClr val="tx1"/>
                </a:solidFill>
                <a:latin typeface="Arial"/>
                <a:cs typeface="Arial"/>
              </a:rPr>
              <a:t>Culture Jamming</a:t>
            </a:r>
          </a:p>
          <a:p>
            <a:endParaRPr lang="en-US" sz="4000" dirty="0">
              <a:solidFill>
                <a:schemeClr val="tx1"/>
              </a:solidFill>
              <a:latin typeface="Arial" panose="020B0604020202020204" pitchFamily="34" charset="0"/>
              <a:cs typeface="Arial" panose="020B0604020202020204" pitchFamily="34" charset="0"/>
            </a:endParaRPr>
          </a:p>
          <a:p>
            <a:pPr algn="l"/>
            <a:r>
              <a:rPr lang="en-US" sz="3000" dirty="0">
                <a:solidFill>
                  <a:schemeClr val="tx1"/>
                </a:solidFill>
                <a:latin typeface="Arial" panose="020B0604020202020204" pitchFamily="34" charset="0"/>
                <a:cs typeface="Arial" panose="020B0604020202020204" pitchFamily="34" charset="0"/>
              </a:rPr>
              <a:t>Do you think these strategies are relevant to our mediascape today?</a:t>
            </a:r>
          </a:p>
          <a:p>
            <a:pPr algn="l"/>
            <a:endParaRPr lang="en-US" sz="3000" dirty="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3000" dirty="0">
              <a:solidFill>
                <a:schemeClr val="tx1"/>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9853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77A898-8AA3-A744-AA1A-0E9FFC62E8DA}"/>
              </a:ext>
            </a:extLst>
          </p:cNvPr>
          <p:cNvSpPr/>
          <p:nvPr/>
        </p:nvSpPr>
        <p:spPr>
          <a:xfrm>
            <a:off x="0" y="5025043"/>
            <a:ext cx="9144000" cy="1631216"/>
          </a:xfrm>
          <a:prstGeom prst="rect">
            <a:avLst/>
          </a:prstGeom>
        </p:spPr>
        <p:txBody>
          <a:bodyPr wrap="square">
            <a:spAutoFit/>
          </a:bodyPr>
          <a:lstStyle/>
          <a:p>
            <a:pPr algn="ctr"/>
            <a:r>
              <a:rPr lang="en-US" sz="3200" b="1" i="1" dirty="0">
                <a:latin typeface="Arial" panose="020B0604020202020204" pitchFamily="34" charset="0"/>
                <a:cs typeface="Arial" panose="020B0604020202020204" pitchFamily="34" charset="0"/>
              </a:rPr>
              <a:t>Iraq Campaign 1991 </a:t>
            </a:r>
            <a:r>
              <a:rPr lang="en-US" sz="3200" b="1" dirty="0">
                <a:latin typeface="Arial"/>
                <a:cs typeface="Arial"/>
              </a:rPr>
              <a:t>(1992) </a:t>
            </a:r>
          </a:p>
          <a:p>
            <a:pPr algn="ctr"/>
            <a:r>
              <a:rPr lang="en-US" sz="3200" b="1" dirty="0">
                <a:latin typeface="Arial"/>
                <a:cs typeface="Arial"/>
              </a:rPr>
              <a:t>Dir. Phil Patiris</a:t>
            </a:r>
          </a:p>
          <a:p>
            <a:pPr algn="ctr"/>
            <a:endParaRPr lang="en-US" i="1" dirty="0">
              <a:solidFill>
                <a:srgbClr val="FFFF00"/>
              </a:solidFill>
              <a:latin typeface="Arial" panose="020B0604020202020204" pitchFamily="34" charset="0"/>
              <a:cs typeface="Arial" panose="020B0604020202020204" pitchFamily="34" charset="0"/>
            </a:endParaRPr>
          </a:p>
          <a:p>
            <a:pPr algn="ctr"/>
            <a:endParaRPr lang="en-US" dirty="0">
              <a:solidFill>
                <a:srgbClr val="FFFF00"/>
              </a:solidFill>
            </a:endParaRPr>
          </a:p>
        </p:txBody>
      </p:sp>
    </p:spTree>
    <p:extLst>
      <p:ext uri="{BB962C8B-B14F-4D97-AF65-F5344CB8AC3E}">
        <p14:creationId xmlns:p14="http://schemas.microsoft.com/office/powerpoint/2010/main" val="2297653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80393"/>
            <a:ext cx="7772400" cy="5931244"/>
          </a:xfrm>
        </p:spPr>
        <p:txBody>
          <a:bodyPr>
            <a:normAutofit/>
          </a:bodyPr>
          <a:lstStyle/>
          <a:p>
            <a:r>
              <a:rPr lang="en-US" sz="4000" b="1" dirty="0">
                <a:solidFill>
                  <a:schemeClr val="tx1"/>
                </a:solidFill>
                <a:latin typeface="Arial"/>
                <a:cs typeface="Arial"/>
              </a:rPr>
              <a:t>Culture Jamming</a:t>
            </a:r>
          </a:p>
          <a:p>
            <a:endParaRPr lang="en-US" sz="4000" dirty="0">
              <a:solidFill>
                <a:schemeClr val="tx1"/>
              </a:solidFill>
              <a:latin typeface="Arial" panose="020B0604020202020204" pitchFamily="34" charset="0"/>
              <a:cs typeface="Arial" panose="020B0604020202020204" pitchFamily="34" charset="0"/>
            </a:endParaRPr>
          </a:p>
          <a:p>
            <a:pPr algn="l"/>
            <a:r>
              <a:rPr lang="en-US" sz="3000" dirty="0">
                <a:solidFill>
                  <a:schemeClr val="tx1"/>
                </a:solidFill>
                <a:latin typeface="Arial" panose="020B0604020202020204" pitchFamily="34" charset="0"/>
                <a:cs typeface="Arial" panose="020B0604020202020204" pitchFamily="34" charset="0"/>
              </a:rPr>
              <a:t>Do you think these strategies are relevant to our mediascape today?</a:t>
            </a:r>
          </a:p>
          <a:p>
            <a:pPr algn="l"/>
            <a:endParaRPr lang="en-US" sz="3000" dirty="0">
              <a:solidFill>
                <a:schemeClr val="tx1"/>
              </a:solidFill>
              <a:latin typeface="Arial" panose="020B0604020202020204" pitchFamily="34" charset="0"/>
              <a:cs typeface="Arial" panose="020B0604020202020204" pitchFamily="34" charset="0"/>
            </a:endParaRPr>
          </a:p>
          <a:p>
            <a:pPr algn="l"/>
            <a:r>
              <a:rPr lang="en-US" sz="3000" dirty="0">
                <a:solidFill>
                  <a:schemeClr val="tx1"/>
                </a:solidFill>
                <a:latin typeface="Arial" panose="020B0604020202020204" pitchFamily="34" charset="0"/>
                <a:cs typeface="Arial" panose="020B0604020202020204" pitchFamily="34" charset="0"/>
              </a:rPr>
              <a:t>Let’s discuss in relation to a case study:</a:t>
            </a:r>
          </a:p>
          <a:p>
            <a:pPr algn="l"/>
            <a:endParaRPr lang="en-US" sz="2800" dirty="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3000" dirty="0">
              <a:solidFill>
                <a:schemeClr val="tx1"/>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9705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80393"/>
            <a:ext cx="7772400" cy="5931244"/>
          </a:xfrm>
        </p:spPr>
        <p:txBody>
          <a:bodyPr>
            <a:normAutofit/>
          </a:bodyPr>
          <a:lstStyle/>
          <a:p>
            <a:pPr algn="l"/>
            <a:endParaRPr lang="en-US" sz="4000" b="1" dirty="0">
              <a:solidFill>
                <a:schemeClr val="tx1"/>
              </a:solidFill>
              <a:latin typeface="Arial"/>
              <a:cs typeface="Arial"/>
            </a:endParaRPr>
          </a:p>
          <a:p>
            <a:pPr algn="l"/>
            <a:r>
              <a:rPr lang="en-US" b="1" dirty="0">
                <a:solidFill>
                  <a:srgbClr val="FFFF00"/>
                </a:solidFill>
                <a:latin typeface="Arial"/>
                <a:cs typeface="Arial"/>
              </a:rPr>
              <a:t>BLO (Barbie Liberation Organization) </a:t>
            </a:r>
            <a:r>
              <a:rPr lang="en-US" b="1" dirty="0">
                <a:solidFill>
                  <a:schemeClr val="tx1"/>
                </a:solidFill>
                <a:latin typeface="Arial"/>
                <a:cs typeface="Arial"/>
                <a:hlinkClick r:id="rId3"/>
              </a:rPr>
              <a:t>https://www.youtube.com/watch?v=eMHMf9y-27w</a:t>
            </a:r>
            <a:endParaRPr lang="en-US" b="1" dirty="0">
              <a:solidFill>
                <a:schemeClr val="tx1"/>
              </a:solidFill>
              <a:latin typeface="Arial"/>
              <a:cs typeface="Arial"/>
            </a:endParaRPr>
          </a:p>
          <a:p>
            <a:pPr algn="l"/>
            <a:endParaRPr lang="en-US" b="1" dirty="0">
              <a:solidFill>
                <a:schemeClr val="tx1"/>
              </a:solidFill>
              <a:latin typeface="Arial"/>
              <a:cs typeface="Arial"/>
            </a:endParaRPr>
          </a:p>
          <a:p>
            <a:pPr algn="l"/>
            <a:r>
              <a:rPr lang="en-US" b="1" dirty="0">
                <a:solidFill>
                  <a:srgbClr val="FFFF00"/>
                </a:solidFill>
                <a:latin typeface="Arial"/>
                <a:cs typeface="Arial"/>
              </a:rPr>
              <a:t>RTMark </a:t>
            </a:r>
            <a:r>
              <a:rPr lang="en-US" b="1" dirty="0">
                <a:solidFill>
                  <a:schemeClr val="tx1"/>
                </a:solidFill>
                <a:latin typeface="Arial"/>
                <a:cs typeface="Arial"/>
              </a:rPr>
              <a:t>https://en.wikipedia.org/wiki/RTMark</a:t>
            </a:r>
          </a:p>
          <a:p>
            <a:pPr algn="l"/>
            <a:endParaRPr lang="en-US" b="1" dirty="0">
              <a:solidFill>
                <a:schemeClr val="tx1"/>
              </a:solidFill>
              <a:latin typeface="Arial"/>
              <a:cs typeface="Arial"/>
            </a:endParaRPr>
          </a:p>
          <a:p>
            <a:pPr algn="l"/>
            <a:r>
              <a:rPr lang="en-US" b="1" dirty="0">
                <a:solidFill>
                  <a:srgbClr val="FFFF00"/>
                </a:solidFill>
                <a:latin typeface="Arial"/>
                <a:cs typeface="Arial"/>
              </a:rPr>
              <a:t>The Yes Men </a:t>
            </a:r>
            <a:r>
              <a:rPr lang="en-US" b="1" dirty="0">
                <a:solidFill>
                  <a:schemeClr val="tx1"/>
                </a:solidFill>
                <a:latin typeface="Arial"/>
                <a:cs typeface="Arial"/>
              </a:rPr>
              <a:t>https://theyesmen.org/</a:t>
            </a:r>
            <a:endParaRPr lang="en-US" dirty="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3000" dirty="0">
              <a:solidFill>
                <a:schemeClr val="tx1"/>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5383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80393"/>
            <a:ext cx="7772400" cy="5931244"/>
          </a:xfrm>
        </p:spPr>
        <p:txBody>
          <a:bodyPr>
            <a:normAutofit/>
          </a:bodyPr>
          <a:lstStyle/>
          <a:p>
            <a:r>
              <a:rPr lang="en-US" sz="4000" b="1" dirty="0">
                <a:solidFill>
                  <a:schemeClr val="tx1"/>
                </a:solidFill>
                <a:latin typeface="Arial"/>
                <a:cs typeface="Arial"/>
              </a:rPr>
              <a:t>Culture Jamming</a:t>
            </a:r>
          </a:p>
          <a:p>
            <a:endParaRPr lang="en-US" sz="4000" dirty="0">
              <a:solidFill>
                <a:schemeClr val="tx1"/>
              </a:solidFill>
              <a:latin typeface="Arial" panose="020B0604020202020204" pitchFamily="34" charset="0"/>
              <a:cs typeface="Arial" panose="020B0604020202020204" pitchFamily="34" charset="0"/>
            </a:endParaRPr>
          </a:p>
          <a:p>
            <a:pPr algn="l"/>
            <a:r>
              <a:rPr lang="en-US" sz="3000" dirty="0">
                <a:solidFill>
                  <a:schemeClr val="tx1"/>
                </a:solidFill>
                <a:latin typeface="Arial" panose="020B0604020202020204" pitchFamily="34" charset="0"/>
                <a:cs typeface="Arial" panose="020B0604020202020204" pitchFamily="34" charset="0"/>
              </a:rPr>
              <a:t>Does your DGA group’s action or campaign relate to culture jamming?  If yes, how so?  And if no, why not?</a:t>
            </a:r>
            <a:endParaRPr lang="en-US" sz="2800" dirty="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3000" dirty="0">
              <a:solidFill>
                <a:schemeClr val="tx1"/>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a:p>
            <a:pPr algn="l"/>
            <a:endParaRPr lang="en-US"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770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posing for a photo&#10;&#10;Description automatically generated">
            <a:extLst>
              <a:ext uri="{FF2B5EF4-FFF2-40B4-BE49-F238E27FC236}">
                <a16:creationId xmlns:a16="http://schemas.microsoft.com/office/drawing/2014/main" id="{CCE509C1-E620-E342-819A-AB839BE98295}"/>
              </a:ext>
            </a:extLst>
          </p:cNvPr>
          <p:cNvPicPr>
            <a:picLocks noChangeAspect="1"/>
          </p:cNvPicPr>
          <p:nvPr/>
        </p:nvPicPr>
        <p:blipFill>
          <a:blip r:embed="rId3"/>
          <a:stretch>
            <a:fillRect/>
          </a:stretch>
        </p:blipFill>
        <p:spPr>
          <a:xfrm>
            <a:off x="0" y="-232897"/>
            <a:ext cx="9144000" cy="7347858"/>
          </a:xfrm>
          <a:prstGeom prst="rect">
            <a:avLst/>
          </a:prstGeom>
        </p:spPr>
      </p:pic>
      <p:sp>
        <p:nvSpPr>
          <p:cNvPr id="8" name="Rectangle 7">
            <a:extLst>
              <a:ext uri="{FF2B5EF4-FFF2-40B4-BE49-F238E27FC236}">
                <a16:creationId xmlns:a16="http://schemas.microsoft.com/office/drawing/2014/main" id="{BE77A898-8AA3-A744-AA1A-0E9FFC62E8DA}"/>
              </a:ext>
            </a:extLst>
          </p:cNvPr>
          <p:cNvSpPr/>
          <p:nvPr/>
        </p:nvSpPr>
        <p:spPr>
          <a:xfrm>
            <a:off x="-2059065" y="4146738"/>
            <a:ext cx="13390335" cy="2123658"/>
          </a:xfrm>
          <a:prstGeom prst="rect">
            <a:avLst/>
          </a:prstGeom>
        </p:spPr>
        <p:txBody>
          <a:bodyPr wrap="square">
            <a:spAutoFit/>
          </a:bodyPr>
          <a:lstStyle/>
          <a:p>
            <a:pPr algn="ctr"/>
            <a:r>
              <a:rPr lang="en-US" sz="4800" b="1" dirty="0">
                <a:solidFill>
                  <a:srgbClr val="FFFF00"/>
                </a:solidFill>
                <a:latin typeface="Arial"/>
                <a:cs typeface="Arial"/>
              </a:rPr>
              <a:t>2010s Historical Perspective</a:t>
            </a:r>
          </a:p>
          <a:p>
            <a:pPr algn="ctr"/>
            <a:r>
              <a:rPr lang="en-US" sz="4800" b="1" dirty="0">
                <a:solidFill>
                  <a:srgbClr val="FFFF00"/>
                </a:solidFill>
                <a:latin typeface="Arial"/>
                <a:cs typeface="Arial"/>
              </a:rPr>
              <a:t>(Basically the last decade…)</a:t>
            </a:r>
          </a:p>
          <a:p>
            <a:pPr algn="ctr"/>
            <a:endParaRPr lang="en-US" i="1" dirty="0">
              <a:solidFill>
                <a:srgbClr val="FFFF00"/>
              </a:solidFill>
              <a:latin typeface="Arial" panose="020B0604020202020204" pitchFamily="34" charset="0"/>
              <a:cs typeface="Arial" panose="020B0604020202020204" pitchFamily="34" charset="0"/>
            </a:endParaRPr>
          </a:p>
          <a:p>
            <a:pPr algn="ctr"/>
            <a:endParaRPr lang="en-US" dirty="0">
              <a:solidFill>
                <a:srgbClr val="FFFF00"/>
              </a:solidFill>
            </a:endParaRPr>
          </a:p>
        </p:txBody>
      </p:sp>
    </p:spTree>
    <p:extLst>
      <p:ext uri="{BB962C8B-B14F-4D97-AF65-F5344CB8AC3E}">
        <p14:creationId xmlns:p14="http://schemas.microsoft.com/office/powerpoint/2010/main" val="2316793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77A898-8AA3-A744-AA1A-0E9FFC62E8DA}"/>
              </a:ext>
            </a:extLst>
          </p:cNvPr>
          <p:cNvSpPr/>
          <p:nvPr/>
        </p:nvSpPr>
        <p:spPr>
          <a:xfrm>
            <a:off x="0" y="5025043"/>
            <a:ext cx="9144000" cy="1631216"/>
          </a:xfrm>
          <a:prstGeom prst="rect">
            <a:avLst/>
          </a:prstGeom>
        </p:spPr>
        <p:txBody>
          <a:bodyPr wrap="square">
            <a:spAutoFit/>
          </a:bodyPr>
          <a:lstStyle/>
          <a:p>
            <a:pPr algn="ctr"/>
            <a:r>
              <a:rPr lang="en-US" sz="3200" b="1" i="1" dirty="0">
                <a:latin typeface="Arial" panose="020B0604020202020204" pitchFamily="34" charset="0"/>
                <a:cs typeface="Arial" panose="020B0604020202020204" pitchFamily="34" charset="0"/>
              </a:rPr>
              <a:t>Iraq Campaign 1991 </a:t>
            </a:r>
            <a:r>
              <a:rPr lang="en-US" sz="3200" b="1" dirty="0">
                <a:latin typeface="Arial"/>
                <a:cs typeface="Arial"/>
              </a:rPr>
              <a:t>(1992) </a:t>
            </a:r>
          </a:p>
          <a:p>
            <a:pPr algn="ctr"/>
            <a:r>
              <a:rPr lang="en-US" sz="3200" b="1" dirty="0">
                <a:latin typeface="Arial"/>
                <a:cs typeface="Arial"/>
              </a:rPr>
              <a:t>Dir. Phil Patiris</a:t>
            </a:r>
          </a:p>
          <a:p>
            <a:pPr algn="ctr"/>
            <a:endParaRPr lang="en-US" i="1" dirty="0">
              <a:solidFill>
                <a:srgbClr val="FFFF00"/>
              </a:solidFill>
              <a:latin typeface="Arial" panose="020B0604020202020204" pitchFamily="34" charset="0"/>
              <a:cs typeface="Arial" panose="020B0604020202020204" pitchFamily="34" charset="0"/>
            </a:endParaRPr>
          </a:p>
          <a:p>
            <a:pPr algn="ctr"/>
            <a:endParaRPr lang="en-US" dirty="0">
              <a:solidFill>
                <a:srgbClr val="FFFF00"/>
              </a:solidFill>
            </a:endParaRPr>
          </a:p>
        </p:txBody>
      </p:sp>
      <p:pic>
        <p:nvPicPr>
          <p:cNvPr id="6" name="Picture 5" descr="A picture containing sign, photo, person, dirt&#10;&#10;Description automatically generated">
            <a:extLst>
              <a:ext uri="{FF2B5EF4-FFF2-40B4-BE49-F238E27FC236}">
                <a16:creationId xmlns:a16="http://schemas.microsoft.com/office/drawing/2014/main" id="{2A9A572B-CE2B-7A4B-AF2B-2B0002310324}"/>
              </a:ext>
            </a:extLst>
          </p:cNvPr>
          <p:cNvPicPr>
            <a:picLocks noChangeAspect="1"/>
          </p:cNvPicPr>
          <p:nvPr/>
        </p:nvPicPr>
        <p:blipFill>
          <a:blip r:embed="rId3"/>
          <a:stretch>
            <a:fillRect/>
          </a:stretch>
        </p:blipFill>
        <p:spPr>
          <a:xfrm>
            <a:off x="1677402" y="602371"/>
            <a:ext cx="5789195" cy="4221288"/>
          </a:xfrm>
          <a:prstGeom prst="rect">
            <a:avLst/>
          </a:prstGeom>
        </p:spPr>
      </p:pic>
    </p:spTree>
    <p:extLst>
      <p:ext uri="{BB962C8B-B14F-4D97-AF65-F5344CB8AC3E}">
        <p14:creationId xmlns:p14="http://schemas.microsoft.com/office/powerpoint/2010/main" val="2815281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0" y="497814"/>
            <a:ext cx="7772400" cy="933944"/>
          </a:xfrm>
        </p:spPr>
        <p:txBody>
          <a:bodyPr>
            <a:normAutofit/>
          </a:bodyPr>
          <a:lstStyle/>
          <a:p>
            <a:r>
              <a:rPr lang="en-US" sz="4000" b="1" dirty="0">
                <a:solidFill>
                  <a:schemeClr val="tx1"/>
                </a:solidFill>
                <a:latin typeface="Arial"/>
                <a:cs typeface="Arial"/>
              </a:rPr>
              <a:t>What is Detournement?</a:t>
            </a:r>
            <a:endParaRPr lang="en-US" sz="2800" dirty="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2800" dirty="0">
              <a:solidFill>
                <a:schemeClr val="tx1"/>
              </a:solidFill>
              <a:latin typeface="Arial" panose="020B0604020202020204" pitchFamily="34" charset="0"/>
              <a:cs typeface="Arial" panose="020B0604020202020204" pitchFamily="34" charset="0"/>
            </a:endParaRPr>
          </a:p>
          <a:p>
            <a:pPr marL="571500" lvl="0" indent="-571500" algn="l">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pic>
        <p:nvPicPr>
          <p:cNvPr id="4" name="Content Placeholder 3" descr="spectacle-comic.jpg">
            <a:extLst>
              <a:ext uri="{FF2B5EF4-FFF2-40B4-BE49-F238E27FC236}">
                <a16:creationId xmlns:a16="http://schemas.microsoft.com/office/drawing/2014/main" id="{0CDB6969-330B-7E40-9A47-410B293EDD5D}"/>
              </a:ext>
            </a:extLst>
          </p:cNvPr>
          <p:cNvPicPr>
            <a:picLocks noChangeAspect="1"/>
          </p:cNvPicPr>
          <p:nvPr/>
        </p:nvPicPr>
        <p:blipFill>
          <a:blip r:embed="rId3"/>
          <a:srcRect l="-43151" r="-43151"/>
          <a:stretch>
            <a:fillRect/>
          </a:stretch>
        </p:blipFill>
        <p:spPr>
          <a:xfrm>
            <a:off x="457200" y="1532942"/>
            <a:ext cx="8229600" cy="4525963"/>
          </a:xfrm>
          <a:prstGeom prst="rect">
            <a:avLst/>
          </a:prstGeom>
        </p:spPr>
      </p:pic>
    </p:spTree>
    <p:extLst>
      <p:ext uri="{BB962C8B-B14F-4D97-AF65-F5344CB8AC3E}">
        <p14:creationId xmlns:p14="http://schemas.microsoft.com/office/powerpoint/2010/main" val="2216988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414"/>
            <a:ext cx="8229600" cy="1143000"/>
          </a:xfrm>
        </p:spPr>
        <p:txBody>
          <a:bodyPr>
            <a:normAutofit/>
          </a:bodyPr>
          <a:lstStyle/>
          <a:p>
            <a:r>
              <a:rPr lang="en-US" sz="4000" dirty="0">
                <a:latin typeface="Arial"/>
                <a:cs typeface="Arial"/>
              </a:rPr>
              <a:t>Situationist International</a:t>
            </a:r>
            <a:endParaRPr lang="en-US" sz="4000" dirty="0"/>
          </a:p>
        </p:txBody>
      </p:sp>
      <p:pic>
        <p:nvPicPr>
          <p:cNvPr id="6" name="Content Placeholder 5" descr="SI.gif"/>
          <p:cNvPicPr>
            <a:picLocks noGrp="1" noChangeAspect="1"/>
          </p:cNvPicPr>
          <p:nvPr>
            <p:ph idx="1"/>
          </p:nvPr>
        </p:nvPicPr>
        <p:blipFill>
          <a:blip r:embed="rId2"/>
          <a:srcRect l="-796" r="-796"/>
          <a:stretch>
            <a:fillRect/>
          </a:stretch>
        </p:blipFill>
        <p:spPr>
          <a:xfrm>
            <a:off x="744482" y="1309414"/>
            <a:ext cx="7628759" cy="4195523"/>
          </a:xfrm>
        </p:spPr>
      </p:pic>
      <p:sp>
        <p:nvSpPr>
          <p:cNvPr id="8" name="TextBox 7"/>
          <p:cNvSpPr txBox="1"/>
          <p:nvPr/>
        </p:nvSpPr>
        <p:spPr>
          <a:xfrm>
            <a:off x="457200" y="5745655"/>
            <a:ext cx="8229599" cy="830997"/>
          </a:xfrm>
          <a:prstGeom prst="rect">
            <a:avLst/>
          </a:prstGeom>
          <a:noFill/>
        </p:spPr>
        <p:txBody>
          <a:bodyPr wrap="square" rtlCol="0">
            <a:spAutoFit/>
          </a:bodyPr>
          <a:lstStyle/>
          <a:p>
            <a:r>
              <a:rPr lang="en-US" sz="1600" dirty="0">
                <a:latin typeface="Arial"/>
                <a:cs typeface="Arial"/>
              </a:rPr>
              <a:t>Founders of the Situationist International at Cosio d'Arroscia, Italy, April 1957. From left to right: Guiseppe Pinot Gallizio, Piero Simondo, Elena Verrone, Michele Bernstein, Guy Debord, Asger Jorn, and Walter Olmo.</a:t>
            </a:r>
          </a:p>
        </p:txBody>
      </p:sp>
    </p:spTree>
    <p:extLst>
      <p:ext uri="{BB962C8B-B14F-4D97-AF65-F5344CB8AC3E}">
        <p14:creationId xmlns:p14="http://schemas.microsoft.com/office/powerpoint/2010/main" val="3648463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a:cs typeface="Arial"/>
              </a:rPr>
              <a:t>Still from </a:t>
            </a:r>
            <a:r>
              <a:rPr lang="en-US" sz="3200" i="1" dirty="0">
                <a:latin typeface="Arial"/>
                <a:cs typeface="Arial"/>
              </a:rPr>
              <a:t>In Girum Imus Nocte et Consumimur Igni, </a:t>
            </a:r>
            <a:r>
              <a:rPr lang="en-US" sz="3200" dirty="0">
                <a:latin typeface="Arial"/>
                <a:cs typeface="Arial"/>
              </a:rPr>
              <a:t>1978, by Guy Debord</a:t>
            </a:r>
            <a:endParaRPr lang="en-US" sz="3200" dirty="0"/>
          </a:p>
        </p:txBody>
      </p:sp>
      <p:pic>
        <p:nvPicPr>
          <p:cNvPr id="4" name="Content Placeholder 3" descr="spectacle-film3.jpg"/>
          <p:cNvPicPr>
            <a:picLocks noGrp="1" noChangeAspect="1"/>
          </p:cNvPicPr>
          <p:nvPr>
            <p:ph idx="1"/>
          </p:nvPr>
        </p:nvPicPr>
        <p:blipFill>
          <a:blip r:embed="rId2"/>
          <a:srcRect l="-18187" r="-18187"/>
          <a:stretch>
            <a:fillRect/>
          </a:stretch>
        </p:blipFill>
        <p:spPr>
          <a:xfrm>
            <a:off x="457200" y="1731580"/>
            <a:ext cx="8229600" cy="4525963"/>
          </a:xfrm>
        </p:spPr>
      </p:pic>
    </p:spTree>
    <p:extLst>
      <p:ext uri="{BB962C8B-B14F-4D97-AF65-F5344CB8AC3E}">
        <p14:creationId xmlns:p14="http://schemas.microsoft.com/office/powerpoint/2010/main" val="677317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0" y="497814"/>
            <a:ext cx="7772400" cy="933944"/>
          </a:xfrm>
        </p:spPr>
        <p:txBody>
          <a:bodyPr>
            <a:normAutofit/>
          </a:bodyPr>
          <a:lstStyle/>
          <a:p>
            <a:r>
              <a:rPr lang="en-US" sz="4000" b="1" dirty="0">
                <a:solidFill>
                  <a:schemeClr val="tx1"/>
                </a:solidFill>
                <a:latin typeface="Arial"/>
                <a:cs typeface="Arial"/>
              </a:rPr>
              <a:t>Forms of Appropriation</a:t>
            </a:r>
            <a:endParaRPr lang="en-US" sz="2800" dirty="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2800" dirty="0">
              <a:solidFill>
                <a:schemeClr val="tx1"/>
              </a:solidFill>
              <a:latin typeface="Arial" panose="020B0604020202020204" pitchFamily="34" charset="0"/>
              <a:cs typeface="Arial" panose="020B0604020202020204" pitchFamily="34" charset="0"/>
            </a:endParaRPr>
          </a:p>
          <a:p>
            <a:pPr marL="571500" lvl="0" indent="-571500" algn="l">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pic>
        <p:nvPicPr>
          <p:cNvPr id="4" name="Picture 3" descr="A close up of a newspaper&#10;&#10;Description automatically generated">
            <a:extLst>
              <a:ext uri="{FF2B5EF4-FFF2-40B4-BE49-F238E27FC236}">
                <a16:creationId xmlns:a16="http://schemas.microsoft.com/office/drawing/2014/main" id="{B89A5C04-244A-7D49-9EC4-03C9F4C0E664}"/>
              </a:ext>
            </a:extLst>
          </p:cNvPr>
          <p:cNvPicPr>
            <a:picLocks noChangeAspect="1"/>
          </p:cNvPicPr>
          <p:nvPr/>
        </p:nvPicPr>
        <p:blipFill>
          <a:blip r:embed="rId3"/>
          <a:stretch>
            <a:fillRect/>
          </a:stretch>
        </p:blipFill>
        <p:spPr>
          <a:xfrm>
            <a:off x="2938872" y="1628955"/>
            <a:ext cx="3215455" cy="4550172"/>
          </a:xfrm>
          <a:prstGeom prst="rect">
            <a:avLst/>
          </a:prstGeom>
        </p:spPr>
      </p:pic>
    </p:spTree>
    <p:extLst>
      <p:ext uri="{BB962C8B-B14F-4D97-AF65-F5344CB8AC3E}">
        <p14:creationId xmlns:p14="http://schemas.microsoft.com/office/powerpoint/2010/main" val="3363595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77A898-8AA3-A744-AA1A-0E9FFC62E8DA}"/>
              </a:ext>
            </a:extLst>
          </p:cNvPr>
          <p:cNvSpPr/>
          <p:nvPr/>
        </p:nvSpPr>
        <p:spPr>
          <a:xfrm>
            <a:off x="0" y="4905632"/>
            <a:ext cx="9144000" cy="2369880"/>
          </a:xfrm>
          <a:prstGeom prst="rect">
            <a:avLst/>
          </a:prstGeom>
        </p:spPr>
        <p:txBody>
          <a:bodyPr wrap="square">
            <a:spAutoFit/>
          </a:bodyPr>
          <a:lstStyle/>
          <a:p>
            <a:pPr algn="ctr"/>
            <a:r>
              <a:rPr lang="en-US" sz="2800" b="1" i="1" dirty="0">
                <a:latin typeface="Arial" panose="020B0604020202020204" pitchFamily="34" charset="0"/>
                <a:cs typeface="Arial" panose="020B0604020202020204" pitchFamily="34" charset="0"/>
              </a:rPr>
              <a:t>Couple in The Cage </a:t>
            </a:r>
            <a:r>
              <a:rPr lang="en-US" sz="2800" b="1" dirty="0">
                <a:latin typeface="Arial"/>
                <a:cs typeface="Arial"/>
              </a:rPr>
              <a:t>(1997) </a:t>
            </a:r>
          </a:p>
          <a:p>
            <a:pPr algn="ctr"/>
            <a:r>
              <a:rPr lang="en-US" sz="2800" b="1" dirty="0">
                <a:latin typeface="Arial"/>
                <a:cs typeface="Arial"/>
              </a:rPr>
              <a:t>Dir. </a:t>
            </a:r>
            <a:r>
              <a:rPr lang="en-US" sz="2800" b="1" dirty="0">
                <a:latin typeface="Arial" panose="020B0604020202020204" pitchFamily="34" charset="0"/>
                <a:cs typeface="Arial" panose="020B0604020202020204" pitchFamily="34" charset="0"/>
              </a:rPr>
              <a:t>Paula Heredia &amp; Coco Fusco </a:t>
            </a:r>
          </a:p>
          <a:p>
            <a:pPr algn="ctr"/>
            <a:r>
              <a:rPr lang="en-US" sz="2800" b="1" dirty="0">
                <a:latin typeface="Arial" panose="020B0604020202020204" pitchFamily="34" charset="0"/>
                <a:cs typeface="Arial" panose="020B0604020202020204" pitchFamily="34" charset="0"/>
              </a:rPr>
              <a:t>Performance by Coco Fusco &amp;</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Guillermo Gómez-Peña</a:t>
            </a:r>
          </a:p>
          <a:p>
            <a:pPr algn="ctr"/>
            <a:endParaRPr lang="en-US" i="1" dirty="0">
              <a:solidFill>
                <a:srgbClr val="FFFF00"/>
              </a:solidFill>
              <a:latin typeface="Arial" panose="020B0604020202020204" pitchFamily="34" charset="0"/>
              <a:cs typeface="Arial" panose="020B0604020202020204" pitchFamily="34" charset="0"/>
            </a:endParaRPr>
          </a:p>
          <a:p>
            <a:pPr algn="ctr"/>
            <a:endParaRPr lang="en-US" dirty="0">
              <a:solidFill>
                <a:srgbClr val="FFFF00"/>
              </a:solidFill>
            </a:endParaRPr>
          </a:p>
        </p:txBody>
      </p:sp>
      <p:pic>
        <p:nvPicPr>
          <p:cNvPr id="3" name="Picture 2" descr="A group of people jumping in the air&#10;&#10;Description automatically generated">
            <a:extLst>
              <a:ext uri="{FF2B5EF4-FFF2-40B4-BE49-F238E27FC236}">
                <a16:creationId xmlns:a16="http://schemas.microsoft.com/office/drawing/2014/main" id="{C392F153-2958-E040-B793-4B4A74439C34}"/>
              </a:ext>
            </a:extLst>
          </p:cNvPr>
          <p:cNvPicPr>
            <a:picLocks noChangeAspect="1"/>
          </p:cNvPicPr>
          <p:nvPr/>
        </p:nvPicPr>
        <p:blipFill>
          <a:blip r:embed="rId3"/>
          <a:stretch>
            <a:fillRect/>
          </a:stretch>
        </p:blipFill>
        <p:spPr>
          <a:xfrm>
            <a:off x="1118899" y="201741"/>
            <a:ext cx="6906202" cy="4703891"/>
          </a:xfrm>
          <a:prstGeom prst="rect">
            <a:avLst/>
          </a:prstGeom>
        </p:spPr>
      </p:pic>
    </p:spTree>
    <p:extLst>
      <p:ext uri="{BB962C8B-B14F-4D97-AF65-F5344CB8AC3E}">
        <p14:creationId xmlns:p14="http://schemas.microsoft.com/office/powerpoint/2010/main" val="3970765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TotalTime>
  <Words>659</Words>
  <Application>Microsoft Macintosh PowerPoint</Application>
  <PresentationFormat>On-screen Show (4:3)</PresentationFormat>
  <Paragraphs>311</Paragraphs>
  <Slides>33</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VIDEO &amp; DIVERSITY</vt:lpstr>
      <vt:lpstr>PowerPoint Presentation</vt:lpstr>
      <vt:lpstr>PowerPoint Presentation</vt:lpstr>
      <vt:lpstr>PowerPoint Presentation</vt:lpstr>
      <vt:lpstr>PowerPoint Presentation</vt:lpstr>
      <vt:lpstr>Situationist International</vt:lpstr>
      <vt:lpstr>Still from In Girum Imus Nocte et Consumimur Igni, 1978, by Guy Debord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&amp; DIVERSITY</dc:title>
  <dc:creator>Ming-Yuen Ma</dc:creator>
  <cp:lastModifiedBy>Ming-Yuen Ma</cp:lastModifiedBy>
  <cp:revision>22</cp:revision>
  <dcterms:created xsi:type="dcterms:W3CDTF">2020-10-24T04:34:05Z</dcterms:created>
  <dcterms:modified xsi:type="dcterms:W3CDTF">2020-11-09T19:08:38Z</dcterms:modified>
</cp:coreProperties>
</file>