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341" r:id="rId3"/>
    <p:sldId id="325" r:id="rId4"/>
    <p:sldId id="320" r:id="rId5"/>
    <p:sldId id="345" r:id="rId6"/>
    <p:sldId id="346" r:id="rId7"/>
    <p:sldId id="347" r:id="rId8"/>
    <p:sldId id="349" r:id="rId9"/>
    <p:sldId id="348" r:id="rId10"/>
    <p:sldId id="357" r:id="rId11"/>
    <p:sldId id="354" r:id="rId12"/>
    <p:sldId id="355" r:id="rId13"/>
    <p:sldId id="356" r:id="rId14"/>
    <p:sldId id="358" r:id="rId15"/>
    <p:sldId id="350" r:id="rId16"/>
    <p:sldId id="326" r:id="rId17"/>
    <p:sldId id="333" r:id="rId18"/>
    <p:sldId id="334" r:id="rId19"/>
    <p:sldId id="335" r:id="rId20"/>
    <p:sldId id="336" r:id="rId21"/>
    <p:sldId id="331" r:id="rId22"/>
    <p:sldId id="360" r:id="rId23"/>
    <p:sldId id="362" r:id="rId24"/>
    <p:sldId id="361" r:id="rId25"/>
    <p:sldId id="365" r:id="rId26"/>
    <p:sldId id="364" r:id="rId27"/>
    <p:sldId id="387" r:id="rId28"/>
    <p:sldId id="367" r:id="rId29"/>
    <p:sldId id="369" r:id="rId30"/>
    <p:sldId id="370" r:id="rId31"/>
    <p:sldId id="371" r:id="rId32"/>
    <p:sldId id="372" r:id="rId33"/>
    <p:sldId id="373" r:id="rId34"/>
    <p:sldId id="374" r:id="rId35"/>
    <p:sldId id="368" r:id="rId36"/>
    <p:sldId id="375" r:id="rId37"/>
    <p:sldId id="376" r:id="rId38"/>
    <p:sldId id="377" r:id="rId39"/>
    <p:sldId id="381" r:id="rId40"/>
    <p:sldId id="379" r:id="rId41"/>
    <p:sldId id="382" r:id="rId42"/>
    <p:sldId id="383" r:id="rId43"/>
    <p:sldId id="384" r:id="rId44"/>
    <p:sldId id="385" r:id="rId45"/>
    <p:sldId id="386"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07"/>
    <p:restoredTop sz="86376"/>
  </p:normalViewPr>
  <p:slideViewPr>
    <p:cSldViewPr snapToGrid="0" snapToObjects="1">
      <p:cViewPr varScale="1">
        <p:scale>
          <a:sx n="106" d="100"/>
          <a:sy n="106" d="100"/>
        </p:scale>
        <p:origin x="1128" y="176"/>
      </p:cViewPr>
      <p:guideLst>
        <p:guide orient="horz" pos="2160"/>
        <p:guide pos="2880"/>
      </p:guideLst>
    </p:cSldViewPr>
  </p:slideViewPr>
  <p:outlineViewPr>
    <p:cViewPr>
      <p:scale>
        <a:sx n="33" d="100"/>
        <a:sy n="33" d="100"/>
      </p:scale>
      <p:origin x="0" y="-5152"/>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94" d="100"/>
          <a:sy n="94" d="100"/>
        </p:scale>
        <p:origin x="316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7T00:59:59.202"/>
    </inkml:context>
    <inkml:brush xml:id="br0">
      <inkml:brushProperty name="width" value="0.1" units="cm"/>
      <inkml:brushProperty name="height" value="0.1" units="cm"/>
    </inkml:brush>
  </inkml:definitions>
  <inkml:trace contextRef="#ctx0" brushRef="#br0">1 0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2T08:02:28.403"/>
    </inkml:context>
    <inkml:brush xml:id="br0">
      <inkml:brushProperty name="width" value="0.35" units="cm"/>
      <inkml:brushProperty name="height" value="0.35" units="cm"/>
    </inkml:brush>
  </inkml:definitions>
  <inkml:trace contextRef="#ctx0" brushRef="#br0">0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2T18:20:17.877"/>
    </inkml:context>
    <inkml:brush xml:id="br0">
      <inkml:brushProperty name="width" value="0.05" units="cm"/>
      <inkml:brushProperty name="height" value="0.05" units="cm"/>
    </inkml:brush>
  </inkml:definitions>
  <inkml:trace contextRef="#ctx0" brushRef="#br0">1 1 24575,'19'0'0,"3"0"0,-11 0 0,6 0 0,-10 0 0,5 0 0,-2 0 0,4 0 0,-4 0 0,2 0 0,-5 0 0,6 0 0,-6 0 0,2 0 0,0 0 0,-2 0 0,3 0 0,-4 0 0,3 0 0,-2 0 0,2 0 0,-3 0 0,4 0 0,-4 0 0,4 0 0,-1 0 0,-2 0 0,2 0 0,-3 0 0,4 0 0,-4 0 0,4 0 0,-4 0 0,0 0 0,0 0 0,0 0 0,0 0 0,0 0 0,0 0 0,0 0 0,0 0 0,0 0 0,0 0 0,0 0 0,0 0 0,0 0 0,0 0 0,0 0 0,-1 0 0,1 0 0,0 0 0,-3 0 0,-1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7T00:59:59.202"/>
    </inkml:context>
    <inkml:brush xml:id="br0">
      <inkml:brushProperty name="width" value="0.1" units="cm"/>
      <inkml:brushProperty name="height" value="0.1" units="cm"/>
    </inkml:brush>
  </inkml:definitions>
  <inkml:trace contextRef="#ctx0" brushRef="#br0">1 0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7T01:23:20.867"/>
    </inkml:context>
    <inkml:brush xml:id="br0">
      <inkml:brushProperty name="width" value="0.35" units="cm"/>
      <inkml:brushProperty name="height" value="0.35" units="cm"/>
    </inkml:brush>
  </inkml:definitions>
  <inkml:trace contextRef="#ctx0" brushRef="#br0">0 32 24575,'0'39'0,"0"3"0,6 14 0,-1-16 0,11 27 0,-4-25 0,3 1 0,-5 8 0,4-20 0,-7 14 0,17-3 0,-20 0 0,20-5 0,-18-5 0,7-13 0,-5 2 0,1-4 0,-1-4 0,0-2 0,-1-3 0,1 0 0,0-1 0,-4 1 0,2-34 0,-10-10 0,-11-41 0,-11-3 0,0 6 0,-9-10 0,16 19 0,-5-6 0,7 16 0,7 14 0,5 12 0,1 7 0,4 5 0,0 5 0,0 0 0,12 3 0,3 1 0,8-1 0,4 4 0,-5 1 0,1 4 0,4 0 0,-9 0 0,8 0 0,-3 0 0,0 0 0,5 13 0,-9 3 0,10 14 0,-9 3 0,4-2 0,-9 2 0,2-10 0,-7 3 0,2-8 0,-3 4 0,-4 0 0,-2-4 0,1 3 0,-3 1 0,7 1 0,-7 0 0,3 3 0,0-3 0,-3 0 0,3-1 0,-4-10 0,0 0 0,0-4 0,-13-41 0,5 10 0,-16-43 0,8 24 0,0-4 0,-2 11 0,7 1 0,2 7 0,1 4 0,7 5 0,-3 6 0,4 4 0,0 1 0,0-9 0,0 7 0,0-11 0,0 8 0,4-5 0,0 0 0,8 3 0,2-2 0,2 7 0,6 0 0,6 6 0,-3 3 0,19 0 0,-7 4 0,20 18 0,1 16 0,3 24-422,-26-28 1,1 3 421,-3 5 0,0 0 0,25 24-388,-3 14 388,-14-27 0,1 12 0,-3-14 0,-6-3 0,-11-11 0,1-7 827,-14-13-827,3-5 404,-4-4-404,-13-43 0,-9 4 0,-3-32 0,-7 16 0,2 6 0,5-7 0,-7 11 0,13-3 0,-2 17 0,4 1 0,4 9 0,-2 1 0,6 5 0,-3-1 0,4-2 0,0 2 0,4-3 0,3 4 0,1 2 0,3 2 0,0 3 0,-3 0 0,7 0 0,3 0 0,0 0 0,8 8 0,4 14 0,-4 3 0,10 17 0,-10-1 0,7 4 0,-1 8 0,1-3 0,0 0 0,-6-3 0,-2-6 0,-5 0 0,-1-12 0,-4-1 0,-3-12 0,-4-3 0,0-1 0,-1-5 0,-8-55 0,-13 0 0,2-5 0,-4-4-223,-5 7 1,-3 2 222,-14-36 0,16 37 0,0 1 0,-14-27 0,6 0 0,1 10 0,13 22 0,-1 12 0,11 7 0,-2 10 0,8 0 445,0 5-445,0-4 0,10 6 0,0-1 0,5 6 0,1 0 0,-3 0 0,4 0 0,0 12 0,7 11 0,-4 6 0,11 13 0,-9-1 0,9 4 0,-8 2 0,2-11 0,-6-3 0,-1-10 0,-5-1 0,-1-9 0,-4-2 0,0-3 0,-1-4 0,-13-29 0,-1 14 0,-14-26 0,4 24 0,0 0 0,-4-4 0,2 7 0,-7-3 0,8 8 0,-9 1 0,4 4 0,-5 0 0,0 0 0,5 0 0,-3 0 0,8 8 0,-6 11 0,6 6 0,3 13 0,1 3 0,3 1 0,0 11 0,6-11 0,0 5 0,0-7 0,4-10 0,-3 2 0,4-18 0,-4 2 0,0-8 0,-4-4 0,-4-1 0,0-3 0,-5 0 0,0-3 0,0-6 0,0-4 0,-5-5 0,4 1 0,-4 3 0,5-2 0,0 7 0,4 0 0,2 2 0,3 6 0,0-2 0,-3 13 0,3-8 0,-3 11 0,-1-12 0,0 2 0,-10-3 0,4 0 0,-9 0 0,4 0 0,-6-13 0,6 6 0,-5-16 0,10 10 0,0-5 0,2 5 0,7 1 0,-3 4 0,5 3 0,2 30 0,2-6 0,3 19 0,0-12 0,0-8 0,0 0 0,0-6 0,0-5 0,0 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7T01:23:30.516"/>
    </inkml:context>
    <inkml:brush xml:id="br0">
      <inkml:brushProperty name="width" value="0.1" units="cm"/>
      <inkml:brushProperty name="height" value="0.1" units="cm"/>
    </inkml:brush>
  </inkml:definitions>
  <inkml:trace contextRef="#ctx0" brushRef="#br0">0 51 24575,'33'0'0,"2"0"0,5 0 0,0-9 0,-5 7 0,-2-7 0,-5 9 0,-5 0 0,-2 0 0,-4 0 0,0-4 0,0 3 0,0-3 0,0 4 0,-1 0 0,1 0 0,0 0 0,0 0 0,0 0 0,0 0 0,-5 0 0,4 0 0,-3 0 0,4 0 0,4 0 0,-3 0 0,9 0 0,-4 0 0,4 0 0,1 0 0,-5 0 0,9 0 0,-8 0 0,9 0 0,-5 0 0,0 0 0,0 0 0,-1 0 0,-4 0 0,4 0 0,-5 0 0,6 0 0,0 0 0,0 0 0,-1 0 0,1 0 0,0 0 0,-1 0 0,1 0 0,0 0 0,-1 0 0,1 0 0,0 0 0,5 0 0,-4 0 0,9 0 0,-3 0 0,12 0 0,-6 0 0,12-4 0,-4 2 0,-1-3 0,5 5 0,-12 0 0,12 0 0,-11 0 0,-1 0 0,-2 0 0,-10 0 0,4 0 0,-10 0 0,4 0 0,-9 0 0,3 0 0,-4 0 0,-4 0 0,2 0 0,2 0 0,0 0 0,3 0 0,2 0 0,-4 0 0,4 0 0,-9 0 0,-2 0 0,-3 0 0,-1 0 0,7 0 0,9 0 0,3 0 0,13 0 0,-4 0 0,5 0 0,0 0 0,0 0 0,1 0 0,5-4 0,-4 2 0,5-2 0,-7 4 0,0 0 0,-5 0 0,-2 0 0,0 0 0,-3 0 0,3 0 0,-5 0 0,-6 0 0,5 0 0,-4 0 0,0 0 0,3 0 0,-8 0 0,4 0 0,-9 0 0,2 0 0,-2 0 0,0 0 0,3 0 0,-8 0 0,4 0 0,0 0 0,-4 0 0,4 0 0,0 0 0,1 0 0,-1 0 0,4 0 0,-3 0 0,4 0 0,4 0 0,-3 0 0,9 0 0,-4 0 0,4 0 0,1 0 0,5 0 0,2 0 0,5 0 0,1 0 0,-1 0 0,0 0 0,7 0 0,-6 0 0,6 0 0,-7 0 0,0 0 0,18 0 0,-13 0 0,13 0 0,-23 0 0,-2 0 0,-5 0 0,-6 0 0,-4 0 0,-6 0 0,-5 0 0,7 0 0,4 0 0,18 0 0,7 0 0,11 0 0,0 0 0,1 0 0,-1 0 0,1 0 0,-1 0 0,-6 0 0,5 0 0,-11 0 0,11 0 0,-11 0 0,4 0 0,1 0 0,-5 0 0,4 0 0,1 0 0,-5 0 0,4 0 0,0 0 0,-4 0 0,4 0 0,-5 0 0,-7 0 0,5 0 0,-10 0 0,5 0 0,-7 0 0,1 0 0,0 0 0,-1 0 0,1 0 0,0 0 0,-5 0 0,3 0 0,-3 0 0,5 0 0,-1 0 0,-4 0 0,4 0 0,-6 0 0,-2 0 0,-4 0 0,-8 0 0,0 0 0,10 0 0,7 0 0,11 0 0,5 0 0,0 0 0,0 0 0,1 0 0,-1 0 0,-5 0 0,-2 0 0,-5 0 0,-6 0 0,0 0 0,-5 3 0,-4-2 0,3 3 0,-4-4 0,1 0 0,3 0 0,-3 4 0,3-3 0,1 2 0,0 1 0,0-3 0,0 3 0,0-4 0,-5 3 0,4-2 0,-7 2 0,2-3 0,-3 0 0,0 0 0,-1 0 0,1 0 0,0 0 0,-1 0 0,1 0 0,-1 0 0,1 0 0,0 0 0,-1 0 0,1 0 0,-1 0 0,1 0 0,0 0 0,3 0 0,5 0 0,2 0 0,-2 0 0,0 0 0,-7 0 0,7 0 0,-8 0 0,4 0 0,-5 0 0,1 0 0,0 0 0,-1 0 0,1 0 0,0 0 0,-1 0 0,1 0 0,-1 0 0,1 0 0,0 0 0,-1 0 0,1 0 0,-1 0 0,1 0 0,0 0 0,-1 0 0,1 0 0,0 0 0,-1 0 0,1 0 0,-1 0 0,1 0 0,-1 0 0,1 0 0,-1 0 0,1 0 0,-1 0 0,0 0 0,0 0 0,0 0 0,0 0 0,0 0 0,0 0 0,0 0 0,-3 0 0,0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7T01:24:23.073"/>
    </inkml:context>
    <inkml:brush xml:id="br0">
      <inkml:brushProperty name="width" value="0.1" units="cm"/>
      <inkml:brushProperty name="height" value="0.1" units="cm"/>
    </inkml:brush>
  </inkml:definitions>
  <inkml:trace contextRef="#ctx0" brushRef="#br0">0 1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7T01:24:23.604"/>
    </inkml:context>
    <inkml:brush xml:id="br0">
      <inkml:brushProperty name="width" value="0.1" units="cm"/>
      <inkml:brushProperty name="height" value="0.1" units="cm"/>
    </inkml:brush>
  </inkml:definitions>
  <inkml:trace contextRef="#ctx0" brushRef="#br0">0 1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7T01:24:23.741"/>
    </inkml:context>
    <inkml:brush xml:id="br0">
      <inkml:brushProperty name="width" value="0.1" units="cm"/>
      <inkml:brushProperty name="height" value="0.1" units="cm"/>
    </inkml:brush>
  </inkml:definitions>
  <inkml:trace contextRef="#ctx0" brushRef="#br0">0 1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9T05:03:14.379"/>
    </inkml:context>
    <inkml:brush xml:id="br0">
      <inkml:brushProperty name="width" value="0.35" units="cm"/>
      <inkml:brushProperty name="height" value="0.35" units="cm"/>
    </inkml:brush>
  </inkml:definitions>
  <inkml:trace contextRef="#ctx0" brushRef="#br0">0 1 24575,'43'0'0,"2"0"0,-11 0 0,0 0 0,6 0 0,0 0 0,1 0 0,1 0 0,-3 0 0,1 0 0,-5 0 0,5 0 0,-1 0 0,3 0 0,6 0 0,-7 0 0,-1 0 0,0 0 0,-11 0 0,9 0 0,-11 5 0,1-4 0,-2 4 0,-11-5 0,4 4 0,-9-3 0,4 4 0,-5-5 0,5 4 0,-4-3 0,4 8 0,-5-8 0,1 7 0,-1-3 0,0 0 0,0 3 0,0-7 0,-4 7 0,7-7 0,-7 11 0,8-6 0,-4 7 0,0-4 0,0 0 0,5 1 0,-3-1 0,7 1 0,-2 0 0,-1-1 0,-1 1 0,0-1 0,-4 0 0,9 1 0,-9 0 0,9 0 0,-3-1 0,4 1 0,0 0 0,-5 0 0,4 0 0,-9-5 0,4 4 0,-5-8 0,0 3 0,0-4 0,0 0 0,0 3 0,0-2 0,0 3 0,0-4 0,0 4 0,-1-3 0,1 3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9T05:03:17.646"/>
    </inkml:context>
    <inkml:brush xml:id="br0">
      <inkml:brushProperty name="width" value="0.35" units="cm"/>
      <inkml:brushProperty name="height" value="0.35" units="cm"/>
    </inkml:brush>
  </inkml:definitions>
  <inkml:trace contextRef="#ctx0" brushRef="#br0">0 0 24575,'38'0'0,"-1"0"0,2 0 0,3 11 0,6 2 0,-7 5 0,-6 9 0,4-13 0,-8 18 0,3-14 0,-1 5 0,-11-3 0,11 3 0,-16-1 0,9 5 0,-10-7 0,4 0 0,0 0 0,-4 0 0,3-4 0,-4 3 0,1-3 0,3-1 0,-8 4 0,8-3 0,-8-1 0,3-1 0,-5-5 0,0 0 0,0 0 0,-4 0 0,3 1 0,-3-2 0,4 1 0,-4 0 0,3 0 0,-3 0 0,5 5 0,-1-3 0,1 8 0,-5-9 0,3 4 0,-2 0 0,-1-4 0,4 4 0,-4 0 0,0-3 0,4 7 0,-4-7 0,5 8 0,0-4 0,0 5 0,-4 0 0,3 0 0,-4 0 0,5 0 0,0 0 0,0 1 0,0-1 0,0-5 0,-5 4 0,3-9 0,-2 9 0,-1-9 0,4 9 0,-8-9 0,8 4 0,-8-5 0,7 1 0,-7-1 0,3 0 0,0 0 0,-3 0 0,3-1 0,-4 4 0,4-2 0,-3 2 0,7-3 0,-7 0 0,7 5 0,-6 2 0,6 4 0,-6-5 0,7 4 0,-8-9 0,3 4 0,-4-5 0,0 0 0,4 0 0,-24-13 0,3 1 0,-17-16 0,2 2 0,5-4 0,-6-2 0,-2-5 0,0-2 0,0 0 0,0-5 0,0 5 0,0 0 0,-1-4 0,2 10 0,-1-11 0,7 12 0,-5-5 0,11 8 0,-4-1 0,6 5 0,4-3 0,-3 3 0,8 1 0,-8 0 0,8 6 0,-3-1 0,0-4 0,4 4 0,-9-5 0,8 1 0,-8 2 0,7-7 0,-2 8 0,4-3 0,-4 0 0,4 4 0,-4-4 0,5 4 0,-1 1 0,1 0 0,-1-5 0,1 3 0,-5-8 0,3 9 0,1-4 0,2 4 0,3 1 0,-5 0 0,5 0 0,1 0 0,0 0 0,-1 0 0,-4 0 0,0 0 0,3 0 0,-2-5 0,3 3 0,-5-3 0,1 5 0,3 0 0,-2 4 0,3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7T01:23:20.867"/>
    </inkml:context>
    <inkml:brush xml:id="br0">
      <inkml:brushProperty name="width" value="0.35" units="cm"/>
      <inkml:brushProperty name="height" value="0.35" units="cm"/>
    </inkml:brush>
  </inkml:definitions>
  <inkml:trace contextRef="#ctx0" brushRef="#br0">0 32 24575,'0'39'0,"0"3"0,6 14 0,-1-16 0,11 27 0,-4-25 0,3 1 0,-5 8 0,4-20 0,-7 14 0,17-3 0,-20 0 0,20-5 0,-18-5 0,7-13 0,-5 2 0,1-4 0,-1-4 0,0-2 0,-1-3 0,1 0 0,0-1 0,-4 1 0,2-34 0,-10-10 0,-11-41 0,-11-3 0,0 6 0,-9-10 0,16 19 0,-5-6 0,7 16 0,7 14 0,5 12 0,1 7 0,4 5 0,0 5 0,0 0 0,12 3 0,3 1 0,8-1 0,4 4 0,-5 1 0,1 4 0,4 0 0,-9 0 0,8 0 0,-3 0 0,0 0 0,5 13 0,-9 3 0,10 14 0,-9 3 0,4-2 0,-9 2 0,2-10 0,-7 3 0,2-8 0,-3 4 0,-4 0 0,-2-4 0,1 3 0,-3 1 0,7 1 0,-7 0 0,3 3 0,0-3 0,-3 0 0,3-1 0,-4-10 0,0 0 0,0-4 0,-13-41 0,5 10 0,-16-43 0,8 24 0,0-4 0,-2 11 0,7 1 0,2 7 0,1 4 0,7 5 0,-3 6 0,4 4 0,0 1 0,0-9 0,0 7 0,0-11 0,0 8 0,4-5 0,0 0 0,8 3 0,2-2 0,2 7 0,6 0 0,6 6 0,-3 3 0,19 0 0,-7 4 0,20 18 0,1 16 0,3 24-422,-26-28 1,1 3 421,-3 5 0,0 0 0,25 24-388,-3 14 388,-14-27 0,1 12 0,-3-14 0,-6-3 0,-11-11 0,1-7 827,-14-13-827,3-5 404,-4-4-404,-13-43 0,-9 4 0,-3-32 0,-7 16 0,2 6 0,5-7 0,-7 11 0,13-3 0,-2 17 0,4 1 0,4 9 0,-2 1 0,6 5 0,-3-1 0,4-2 0,0 2 0,4-3 0,3 4 0,1 2 0,3 2 0,0 3 0,-3 0 0,7 0 0,3 0 0,0 0 0,8 8 0,4 14 0,-4 3 0,10 17 0,-10-1 0,7 4 0,-1 8 0,1-3 0,0 0 0,-6-3 0,-2-6 0,-5 0 0,-1-12 0,-4-1 0,-3-12 0,-4-3 0,0-1 0,-1-5 0,-8-55 0,-13 0 0,2-5 0,-4-4-223,-5 7 1,-3 2 222,-14-36 0,16 37 0,0 1 0,-14-27 0,6 0 0,1 10 0,13 22 0,-1 12 0,11 7 0,-2 10 0,8 0 445,0 5-445,0-4 0,10 6 0,0-1 0,5 6 0,1 0 0,-3 0 0,4 0 0,0 12 0,7 11 0,-4 6 0,11 13 0,-9-1 0,9 4 0,-8 2 0,2-11 0,-6-3 0,-1-10 0,-5-1 0,-1-9 0,-4-2 0,0-3 0,-1-4 0,-13-29 0,-1 14 0,-14-26 0,4 24 0,0 0 0,-4-4 0,2 7 0,-7-3 0,8 8 0,-9 1 0,4 4 0,-5 0 0,0 0 0,5 0 0,-3 0 0,8 8 0,-6 11 0,6 6 0,3 13 0,1 3 0,3 1 0,0 11 0,6-11 0,0 5 0,0-7 0,4-10 0,-3 2 0,4-18 0,-4 2 0,0-8 0,-4-4 0,-4-1 0,0-3 0,-5 0 0,0-3 0,0-6 0,0-4 0,-5-5 0,4 1 0,-4 3 0,5-2 0,0 7 0,4 0 0,2 2 0,3 6 0,0-2 0,-3 13 0,3-8 0,-3 11 0,-1-12 0,0 2 0,-10-3 0,4 0 0,-9 0 0,4 0 0,-6-13 0,6 6 0,-5-16 0,10 10 0,0-5 0,2 5 0,7 1 0,-3 4 0,5 3 0,2 30 0,2-6 0,3 19 0,0-12 0,0-8 0,0 0 0,0-6 0,0-5 0,0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9T05:03:20.482"/>
    </inkml:context>
    <inkml:brush xml:id="br0">
      <inkml:brushProperty name="width" value="0.35" units="cm"/>
      <inkml:brushProperty name="height" value="0.35" units="cm"/>
    </inkml:brush>
  </inkml:definitions>
  <inkml:trace contextRef="#ctx0" brushRef="#br0">88 0 24575,'55'14'0,"1"0"0,6 7 0,-13 3 0,-28 1 0,8 15 0,-16-20 0,-11 0 0,12 0 0,-8 6 0,-1 1 0,4-4 0,-8 7 0,3-8 0,1 12 0,1-1 0,5 0 0,-4-6 0,2 5 0,-3-11 0,0 5 0,3-11 0,-8 4 0,7-8 0,-7 3 0,3-5 0,0 0 0,-3 0 0,3 0 0,-4 0 0,0 0 0,4 5 0,-3-4 0,4 9 0,-1-3 0,-3 4 0,4-5 0,-5 4 0,4-9 0,-3 9 0,3-9 0,-4 9 0,0-8 0,4 7 0,-2 3 0,2 1 0,0 4 0,-3-6 0,4 6 0,-5-5 0,4 5 0,-3 0 0,8-5 0,-8 5 0,4 0 0,-1-4 0,-3 3 0,4-4 0,-5-1 0,4 0 0,-2 0 0,2 0 0,-4-5 0,0 4 0,0-9 0,0 4 0,0 0 0,0-3 0,0 3 0,0-5 0,0 0 0,0 0 0,0 0 0,0 0 0,0 0 0,0 0 0,-12 0 0,5-4 0,-9 2 0,7-6 0,1 3 0,-5-4 0,4 0 0,-4 0 0,4 0 0,0 0 0,0-4 0,0-6 0,-1-6 0,-1-10 0,1-1 0,-2-13 0,1 5 0,-1-11 0,-6-4 0,4 0 0,-10-5 0,11 6 0,-4 1 0,4 0 0,1 0 0,-4 6 0,3 2 0,-3 7 0,5 0 0,-1 0 0,2 5 0,-1 2 0,0 0 0,2 9 0,-2-7 0,1 8 0,1 1 0,-2-4 0,2 8 0,-1-8 0,5 4 0,-4 0 0,4-4 0,-5 3 0,0 1 0,0-4 0,1 9 0,-1-5 0,5 6 0,-3 0 0,7 0 0,-7 0 0,7 0 0,-4 0 0,5-4 0,-4-2 0,3-4 0,-4-1 0,1 5 0,3-4 0,-3 8 0,4-3 0,0 5 0,0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9T05:03:22.597"/>
    </inkml:context>
    <inkml:brush xml:id="br0">
      <inkml:brushProperty name="width" value="0.35" units="cm"/>
      <inkml:brushProperty name="height" value="0.35" units="cm"/>
    </inkml:brush>
  </inkml:definitions>
  <inkml:trace contextRef="#ctx0" brushRef="#br0">5 1 24575,'20'9'0,"-4"3"0,-12 8 0,2 0 0,4 0 0,0 6 0,-4-5 0,4 11 0,-9-5 0,4 6 0,0 0 0,-4-5 0,4 3 0,-5-9 0,0 9 0,0-9 0,0 4 0,0-6 0,0 0 0,0-5 0,0-1 0,0 0 0,0-4 0,0 4 0,0 0 0,0-3 0,0 3 0,0-5 0,0 5 0,0-4 0,0 4 0,0-5 0,0 0 0,0 5 0,0-4 0,0 4 0,-5 0 0,4-3 0,-7 3 0,2 0 0,1-4 0,-4 4 0,4-5 0,-4 5 0,3-4 0,-2 4 0,3-5 0,-1 1 0,-2-1 0,7 0 0,-7 0 0,7 0 0,-3 0 0,0 0 0,3 0 0,-3-1 0,26-26 0,-13 12 0,22-26 0,-20 17 0,4-6 0,-5 1 0,0 0 0,0 0 0,-1 4 0,-3 2 0,-2 5 0,0 0 0,-3 0 0,3 0 0,-4 0 0,0 0 0,0 0 0,0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7T01:23:30.516"/>
    </inkml:context>
    <inkml:brush xml:id="br0">
      <inkml:brushProperty name="width" value="0.1" units="cm"/>
      <inkml:brushProperty name="height" value="0.1" units="cm"/>
    </inkml:brush>
  </inkml:definitions>
  <inkml:trace contextRef="#ctx0" brushRef="#br0">0 51 24575,'33'0'0,"2"0"0,5 0 0,0-9 0,-5 7 0,-2-7 0,-5 9 0,-5 0 0,-2 0 0,-4 0 0,0-4 0,0 3 0,0-3 0,0 4 0,-1 0 0,1 0 0,0 0 0,0 0 0,0 0 0,0 0 0,-5 0 0,4 0 0,-3 0 0,4 0 0,4 0 0,-3 0 0,9 0 0,-4 0 0,4 0 0,1 0 0,-5 0 0,9 0 0,-8 0 0,9 0 0,-5 0 0,0 0 0,0 0 0,-1 0 0,-4 0 0,4 0 0,-5 0 0,6 0 0,0 0 0,0 0 0,-1 0 0,1 0 0,0 0 0,-1 0 0,1 0 0,0 0 0,-1 0 0,1 0 0,0 0 0,5 0 0,-4 0 0,9 0 0,-3 0 0,12 0 0,-6 0 0,12-4 0,-4 2 0,-1-3 0,5 5 0,-12 0 0,12 0 0,-11 0 0,-1 0 0,-2 0 0,-10 0 0,4 0 0,-10 0 0,4 0 0,-9 0 0,3 0 0,-4 0 0,-4 0 0,2 0 0,2 0 0,0 0 0,3 0 0,2 0 0,-4 0 0,4 0 0,-9 0 0,-2 0 0,-3 0 0,-1 0 0,7 0 0,9 0 0,3 0 0,13 0 0,-4 0 0,5 0 0,0 0 0,0 0 0,1 0 0,5-4 0,-4 2 0,5-2 0,-7 4 0,0 0 0,-5 0 0,-2 0 0,0 0 0,-3 0 0,3 0 0,-5 0 0,-6 0 0,5 0 0,-4 0 0,0 0 0,3 0 0,-8 0 0,4 0 0,-9 0 0,2 0 0,-2 0 0,0 0 0,3 0 0,-8 0 0,4 0 0,0 0 0,-4 0 0,4 0 0,0 0 0,1 0 0,-1 0 0,4 0 0,-3 0 0,4 0 0,4 0 0,-3 0 0,9 0 0,-4 0 0,4 0 0,1 0 0,5 0 0,2 0 0,5 0 0,1 0 0,-1 0 0,0 0 0,7 0 0,-6 0 0,6 0 0,-7 0 0,0 0 0,18 0 0,-13 0 0,13 0 0,-23 0 0,-2 0 0,-5 0 0,-6 0 0,-4 0 0,-6 0 0,-5 0 0,7 0 0,4 0 0,18 0 0,7 0 0,11 0 0,0 0 0,1 0 0,-1 0 0,1 0 0,-1 0 0,-6 0 0,5 0 0,-11 0 0,11 0 0,-11 0 0,4 0 0,1 0 0,-5 0 0,4 0 0,1 0 0,-5 0 0,4 0 0,0 0 0,-4 0 0,4 0 0,-5 0 0,-7 0 0,5 0 0,-10 0 0,5 0 0,-7 0 0,1 0 0,0 0 0,-1 0 0,1 0 0,0 0 0,-5 0 0,3 0 0,-3 0 0,5 0 0,-1 0 0,-4 0 0,4 0 0,-6 0 0,-2 0 0,-4 0 0,-8 0 0,0 0 0,10 0 0,7 0 0,11 0 0,5 0 0,0 0 0,0 0 0,1 0 0,-1 0 0,-5 0 0,-2 0 0,-5 0 0,-6 0 0,0 0 0,-5 3 0,-4-2 0,3 3 0,-4-4 0,1 0 0,3 0 0,-3 4 0,3-3 0,1 2 0,0 1 0,0-3 0,0 3 0,0-4 0,-5 3 0,4-2 0,-7 2 0,2-3 0,-3 0 0,0 0 0,-1 0 0,1 0 0,0 0 0,-1 0 0,1 0 0,-1 0 0,1 0 0,0 0 0,-1 0 0,1 0 0,-1 0 0,1 0 0,0 0 0,3 0 0,5 0 0,2 0 0,-2 0 0,0 0 0,-7 0 0,7 0 0,-8 0 0,4 0 0,-5 0 0,1 0 0,0 0 0,-1 0 0,1 0 0,0 0 0,-1 0 0,1 0 0,-1 0 0,1 0 0,0 0 0,-1 0 0,1 0 0,-1 0 0,1 0 0,0 0 0,-1 0 0,1 0 0,0 0 0,-1 0 0,1 0 0,-1 0 0,1 0 0,-1 0 0,1 0 0,-1 0 0,1 0 0,-1 0 0,0 0 0,0 0 0,0 0 0,0 0 0,0 0 0,0 0 0,0 0 0,-3 0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7T01:24:23.073"/>
    </inkml:context>
    <inkml:brush xml:id="br0">
      <inkml:brushProperty name="width" value="0.1" units="cm"/>
      <inkml:brushProperty name="height" value="0.1" units="cm"/>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7T01:24:23.604"/>
    </inkml:context>
    <inkml:brush xml:id="br0">
      <inkml:brushProperty name="width" value="0.1" units="cm"/>
      <inkml:brushProperty name="height" value="0.1" units="cm"/>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7T01:24:23.741"/>
    </inkml:context>
    <inkml:brush xml:id="br0">
      <inkml:brushProperty name="width" value="0.1" units="cm"/>
      <inkml:brushProperty name="height" value="0.1" units="cm"/>
    </inkml:brush>
  </inkml:definitions>
  <inkml:trace contextRef="#ctx0" brushRef="#br0">0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2T08:02:06.071"/>
    </inkml:context>
    <inkml:brush xml:id="br0">
      <inkml:brushProperty name="width" value="0.35" units="cm"/>
      <inkml:brushProperty name="height" value="0.35" units="cm"/>
    </inkml:brush>
  </inkml:definitions>
  <inkml:trace contextRef="#ctx0" brushRef="#br0">161 84 24575,'52'0'0,"3"0"0,18 0 0,12 0-984,11 0 492,-34 0 0,2 0 412,-9 0 0,0 0 80,-4-1 0,-1 2 376,48 12-376,-28-10 0,-19 8 0,1-2 0,26-7 0,13 17 0,-16-10 0,0 5 0,-2-2 0,1-4 0,-22-2 0,0 1 0,31 6 0,-31-9 0,-2-1 0,15 9 424,-7-11-424,5 5 0,-13-1 0,-1-3 983,-9 8-886,-7-9 151,-6 4-248,-1 0 0,-6-4 0,-5 3 0,-1-4 0,-5 0 0,-4 8 0,-1 1 0,-8 5 0,-6-1 0,-5-3 0,-11 0 0,-2 1 0,-5 0 0,-22 1 0,16-1 0,-31 2 0,19-1 0,-14 1 0,0 0 0,0 0 0,7 0 0,-5-6 0,13-2 0,-13-5 0,12 0 0,-4 0 0,7 0 0,-1 0 0,1 0 0,-8-6 0,-10-8 0,13 1 0,-25-7 0,25 1 0,-21 4 0,9-3 0,0 4 0,0 1 0,7 1 0,2-1 0,8 1 0,0 0 0,6 5 0,2-3 0,13 4 0,-5 0 0,11 2 0,-5-1 0,5 4 0,1-4 0,0 5 0,4 0 0,-3-4 0,4 3 0,-5-8 0,0 8 0,-1-4 0,1 1 0,-6 2 0,4-7 0,-18 4 0,16-1 0,-6 1 0,11 5 0,8 0 0,-3 0 0,49-9 0,-8 7 0,39-7 0,-10 3 0,10 5 0,18-5-750,12 6 750,-44-3 0,1-1 0,4 3 0,1 1 0,-5-4 0,1 1 0,10 2 0,-2 2 0,27-1 0,-33 0 0,-1 0 0,32 0-188,0 0 188,-4 0 0,-18-6 0,-7 5 0,-10-5 0,-8 1 0,-7 4 743,-5-9-743,-3 9 195,-9-3-195,3-1 0,-9 4 0,4-4 0,0 5 0,-4 0 0,4 0 0,-5 0 0,0 0 0,0 0 0,1 0 0,-1 0 0,5 0 0,-4 0 0,4 0 0,0 0 0,-4 0 0,9 0 0,-4 5 0,6-4 0,-1 8 0,0-4 0,0 1 0,0-2 0,0 1 0,-5-4 0,4 4 0,-9-5 0,4 0 0,-4 0 0,-2 0 0,1 0 0,4 0 0,-4 0 0,4 0 0,-4-5 0,5 4 0,1-7 0,11 2 0,-4-5 0,4 1 0,0 4 0,-5-3 0,0 4 0,4-6 0,-13 6 0,7-4 0,-10 8 0,1-3 0,-1 4 0,-48-10 0,11 8 0,-50-8 0,20 10 0,-7-5 0,0 3 0,-1-4 0,9 6 0,-7-6 0,14 5 0,-5-5 0,6 6 0,8 0 0,-6 0 0,12 0 0,-11 0 0,4 0 0,1 0 0,-6 0 0,6 0 0,-8 0 0,-6 6 0,-3-5 0,-16 11 0,15-5 0,-13 6 0,-3 1 0,19-2 0,-23 2 0,28-2 0,-7 0 0,2 1 0,21-7 0,-4 5 0,22-10 0,-2 4 0,9-1 0,1-3 0,0 3 0,29 3 0,-9-5 0,20 6 0,-12-8 0,-9 0 0,9 0 0,-9 0 0,9 0 0,-8 0 0,3 0 0,-5 0 0,0 0 0,0 0 0,0 0 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2T08:02:12.537"/>
    </inkml:context>
    <inkml:brush xml:id="br0">
      <inkml:brushProperty name="width" value="0.35" units="cm"/>
      <inkml:brushProperty name="height" value="0.35" units="cm"/>
    </inkml:brush>
  </inkml:definitions>
  <inkml:trace contextRef="#ctx0" brushRef="#br0">0 365 24575,'32'0'0,"10"0"0,-13 0 0,25 0 0,-17 0 0,24-6 0,-18-6 0,48-10 0,-18 1-218,-22 9 1,2 2 217,31-4 0,0-6 0,9 4 0,2-5 0,-43 13 0,1 1 0,6-1 0,-3 0 0,26-6 0,-11 6 0,0 0 0,17 1 0,-19 2 0,0 2 0,18 3-492,-20 0 0,0 0 349,28 0 143,-25 0 0,-2 0-317,12 0 317,18 0 0,-27 0 0,22 0 0,-9 0 0,0 0 0,-9 0 0,-1 0 0,-9 0 0,0 0 0,28 0 0,-29 0 0,27 0 0,-25 0 0,10 0 0,7 0 0,-7 0 0,6 0 404,-23 0-404,13 0 983,-29 0-834,4 0 194,-19 0-343,-2 0 0,-11 0 0,-1 0 0,-6 0 0,35 0 0,7 0 0,34 0 0,-1 6-536,1 1 536,10 1-492,-26-1 0,4 1 168,-11-4 1,4 1-5,2 3 0,6 1 0,-1 1-164,22 4 0,1 2 164,-17-4 0,3 2 0,-1-1 0,-5 0 0,0 0 0,0 0 0,0 0 0,-1 0 0,-1 0-122,27 5 1,-5 1 449,-23-6 0,-3 0 0,5 0 0,-4-2 384,-19-3 0,-2-1-384,1 1 0,0-1 0,43 1 983,-36-2 0,-8-6 0,-20 0 0,-9 0 0,-11 0 0,42 0-183,21 0-800,-10 0 0,5 0-492,3 0 0,1 0 455,4 0 1,3 0-292,-12 0 0,3 0 0,1 0 0,2 0 0,1 0 0,1 0 2,10 0 0,2 0 1,1 0-3,2-1 0,1 1 0,-1 1 0,-3 1 0,0 2 0,-1-1 0,-3-2 0,-1-1 0,-1 1 0,1 5 0,0 1 0,-6-2 122,3-4 0,-3 0 251,11 7 0,-3 0-45,-26-7 0,-3 0 0,11 3 0,-1-1 491,-10-2 1,-2-2 434,41 1 57,-32 0 0,1 0 0,-33 0 0,4 0 0,-11 0 0,5 0-10,2 0-973,11 0 0,9 0 0,8-5 0,8 3 0,0-4 0,0 1 0,0 3 0,0-4 0,9 6 0,-7 0 0,6 0 0,-8 0 0,-7 0 0,5 0 0,-5 0 0,-1 0 0,-1 0 0,-15 0 0,-1 0 0,-7 0 0,-6 0 0,-1 0 0,-6 0 0,0-4 0,0 3 0,-4-4 0,3 1 0,-9 2 0,9-2 0,-9 0 0,4 3 0,-5-7 0,5 7 0,-4-8 0,4 8 0,-4-3 0,-1 0 0,0 3 0,0-7 0,-9 0 0,-6-3 0,-9-2 0,-11-3 0,-2 4 0,-12-4 0,-1-1 0,-7 3 0,-1-8 0,1 8 0,0-9 0,0 10 0,-1-5 0,8 7 0,-6-1 0,18 1 0,-9-1 0,10 2 0,1 3 0,-5-2 0,5 2 0,-1 1 0,-4-4 0,11 4 0,-11-5 0,10 1 0,-10 4 0,11-3 0,-5 8 0,5-4 0,-5 0 0,-1 4 0,-6-4 0,-7 0 0,-2 3 0,-6-8 0,-8 2 0,-1 2 0,-9-6 0,1 5 0,0-6 0,-8 5 0,5-3 0,-5 9 0,8-4 0,-1 1 0,1 3 0,-28-4 0,13 6-410,29 0 0,-2 0 410,1 0 0,1 0 0,-47 0 0,36 0 0,-2 0 0,4 0 0,2 0 0,9 0 0,-2 0 0,-28 0 0,2 0 0,-4 0 0,-2 0 0,-2 0 0,32 0 0,3 0 0,0 0 0,-3 0 0,-21 3 0,2 0 0,-18-1 0,24 1 0,-1 0 0,-26 3-275,17-4 275,-6 4 0,7-6 0,-1 0 0,3 0 0,15 5 0,-5-3 0,13 3 0,-14 1 808,14-5-808,-5 5 287,6-1-287,1-3 0,7 8 0,-6-3 0,12-1 0,-11 4 0,4-3 0,0 0 0,-4 3 0,4-3 0,-6 0 0,0 3 0,0-8 0,-15 3 0,17-5 0,-8 0 0,21 0 0,-1 0 0,7 0 0,-5 0 0,10 0 0,-4 0 0,6 0 0,5 0 0,-4 0 0,8 0 0,-3 0 0,5 0 0,47 0 0,6 0 0,46 0 0,-6 0-812,9 0 812,-40 0 0,0 0 0,37 0 0,-34 0 0,-2 0 0,24 0 0,-27 0 0,1 0 0,34 6 0,7-4 0,-9 4 0,-8-6 0,-26 0 0,1 0 0,30 0 0,6 0 0,-31 0 0,-2 0 0,22 0 0,-14 0 0,0 0 0,16 0 0,-28 0 0,0 0 0,28 0-248,15 0 248,-17 0 0,-3 0 0,-8 0 0,0 0 0,-7 0 0,-3 0 801,-7 0-801,8 0 259,-6 0-259,6 0 0,-1-6 0,-5-1 0,6-5 0,-8 0 0,0-1 0,0 1 0,0 6 0,0-5 0,0 4 0,0 0 0,1-3 0,-8 8 0,5-3 0,-4-1 0,-1 5 0,-1-4 0,-7 5 0,-6 0 0,5 0 0,-10 0 0,9 0 0,-3 0 0,11 0 0,17 0 0,4 0 0,4 0 0,-8 0 0,0 0 0,-6 0 0,13 0 0,-14 0 0,0 0 0,-3 5 0,-4 2 0,-1-1 0,-7 4 0,-2-9 0,-11 8 0,0-8 0,-2 4 0,-9-1 0,4-3 0,-5 3 0,1-4 0,-1 0 0,0 4 0,0-3 0,0 3 0,0 0 0,0-3 0,0 2 0,0-3 0,0 4 0,0-3 0,0 4 0,0-5 0,-23 15 0,-16 7 0,-10 8 0,-16 7 0,6-11 0,-9 11 0,-6-4 0,0 1 0,-1-3 0,9-6 0,8 0 0,2-7 0,12-2 0,-5-5 0,13 0 0,-5 0 0,10-1 0,-9-4 0,9 3 0,-10-8 0,11 4 0,-5-5 0,5 0 0,1 0 0,0 0 0,0 0 0,-1 0 0,1 0 0,-6 0 0,-1 0 0,-6 0 0,-1 0 0,-6 0 0,6-5 0,-13-2 0,6 1 0,-1-4 0,-4 3 0,4 1 0,-6-5 0,6 9 0,-4-8 0,11 8 0,-12-8 0,12 8 0,-4-8 0,6 4 0,-1-1 0,1-2 0,0 7 0,6-7 0,1 8 0,10-4 0,-3 5 0,9 0 0,-4 0 0,4 0 0,1 0 0,0-4 0,0 3 0,0-3 0,0 4 0,0 0 0,0-4 0,0-1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2T08:02:28.266"/>
    </inkml:context>
    <inkml:brush xml:id="br0">
      <inkml:brushProperty name="width" value="0.35" units="cm"/>
      <inkml:brushProperty name="height" value="0.3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074B5-E20B-7E4B-8EF5-88E4A50FB182}" type="datetimeFigureOut">
              <a:rPr lang="en-US" smtClean="0"/>
              <a:t>9/21/20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642938-3869-8C4E-8A56-FDBF49EC1872}" type="slidenum">
              <a:rPr lang="en-US" smtClean="0"/>
              <a:t>‹#›</a:t>
            </a:fld>
            <a:endParaRPr lang="en-US" dirty="0"/>
          </a:p>
        </p:txBody>
      </p:sp>
    </p:spTree>
    <p:extLst>
      <p:ext uri="{BB962C8B-B14F-4D97-AF65-F5344CB8AC3E}">
        <p14:creationId xmlns:p14="http://schemas.microsoft.com/office/powerpoint/2010/main" val="4265815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42938-3869-8C4E-8A56-FDBF49EC1872}" type="slidenum">
              <a:rPr lang="en-US" smtClean="0"/>
              <a:t>2</a:t>
            </a:fld>
            <a:endParaRPr lang="en-US" dirty="0"/>
          </a:p>
        </p:txBody>
      </p:sp>
    </p:spTree>
    <p:extLst>
      <p:ext uri="{BB962C8B-B14F-4D97-AF65-F5344CB8AC3E}">
        <p14:creationId xmlns:p14="http://schemas.microsoft.com/office/powerpoint/2010/main" val="2537602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42938-3869-8C4E-8A56-FDBF49EC1872}" type="slidenum">
              <a:rPr lang="en-US" smtClean="0"/>
              <a:t>21</a:t>
            </a:fld>
            <a:endParaRPr lang="en-US" dirty="0"/>
          </a:p>
        </p:txBody>
      </p:sp>
    </p:spTree>
    <p:extLst>
      <p:ext uri="{BB962C8B-B14F-4D97-AF65-F5344CB8AC3E}">
        <p14:creationId xmlns:p14="http://schemas.microsoft.com/office/powerpoint/2010/main" val="734213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42938-3869-8C4E-8A56-FDBF49EC1872}" type="slidenum">
              <a:rPr lang="en-US" smtClean="0"/>
              <a:t>22</a:t>
            </a:fld>
            <a:endParaRPr lang="en-US" dirty="0"/>
          </a:p>
        </p:txBody>
      </p:sp>
    </p:spTree>
    <p:extLst>
      <p:ext uri="{BB962C8B-B14F-4D97-AF65-F5344CB8AC3E}">
        <p14:creationId xmlns:p14="http://schemas.microsoft.com/office/powerpoint/2010/main" val="837233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42938-3869-8C4E-8A56-FDBF49EC1872}" type="slidenum">
              <a:rPr lang="en-US" smtClean="0"/>
              <a:t>23</a:t>
            </a:fld>
            <a:endParaRPr lang="en-US" dirty="0"/>
          </a:p>
        </p:txBody>
      </p:sp>
    </p:spTree>
    <p:extLst>
      <p:ext uri="{BB962C8B-B14F-4D97-AF65-F5344CB8AC3E}">
        <p14:creationId xmlns:p14="http://schemas.microsoft.com/office/powerpoint/2010/main" val="1061069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42938-3869-8C4E-8A56-FDBF49EC1872}" type="slidenum">
              <a:rPr lang="en-US" smtClean="0"/>
              <a:t>24</a:t>
            </a:fld>
            <a:endParaRPr lang="en-US" dirty="0"/>
          </a:p>
        </p:txBody>
      </p:sp>
    </p:spTree>
    <p:extLst>
      <p:ext uri="{BB962C8B-B14F-4D97-AF65-F5344CB8AC3E}">
        <p14:creationId xmlns:p14="http://schemas.microsoft.com/office/powerpoint/2010/main" val="11179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42938-3869-8C4E-8A56-FDBF49EC1872}" type="slidenum">
              <a:rPr lang="en-US" smtClean="0"/>
              <a:t>25</a:t>
            </a:fld>
            <a:endParaRPr lang="en-US" dirty="0"/>
          </a:p>
        </p:txBody>
      </p:sp>
    </p:spTree>
    <p:extLst>
      <p:ext uri="{BB962C8B-B14F-4D97-AF65-F5344CB8AC3E}">
        <p14:creationId xmlns:p14="http://schemas.microsoft.com/office/powerpoint/2010/main" val="3337752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602E06-6383-CD41-A89C-C18DB2948F67}" type="datetimeFigureOut">
              <a:rPr lang="en-US" smtClean="0"/>
              <a:pPr/>
              <a:t>9/21/20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9/21/20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9/21/20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9/21/20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602E06-6383-CD41-A89C-C18DB2948F67}" type="datetimeFigureOut">
              <a:rPr lang="en-US" smtClean="0"/>
              <a:pPr/>
              <a:t>9/21/20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602E06-6383-CD41-A89C-C18DB2948F67}" type="datetimeFigureOut">
              <a:rPr lang="en-US" smtClean="0"/>
              <a:pPr/>
              <a:t>9/21/20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602E06-6383-CD41-A89C-C18DB2948F67}" type="datetimeFigureOut">
              <a:rPr lang="en-US" smtClean="0"/>
              <a:pPr/>
              <a:t>9/21/20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602E06-6383-CD41-A89C-C18DB2948F67}" type="datetimeFigureOut">
              <a:rPr lang="en-US" smtClean="0"/>
              <a:pPr/>
              <a:t>9/21/20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602E06-6383-CD41-A89C-C18DB2948F67}" type="datetimeFigureOut">
              <a:rPr lang="en-US" smtClean="0"/>
              <a:pPr/>
              <a:t>9/21/20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602E06-6383-CD41-A89C-C18DB2948F67}" type="datetimeFigureOut">
              <a:rPr lang="en-US" smtClean="0"/>
              <a:pPr/>
              <a:t>9/21/20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602E06-6383-CD41-A89C-C18DB2948F67}" type="datetimeFigureOut">
              <a:rPr lang="en-US" smtClean="0"/>
              <a:pPr/>
              <a:t>9/21/20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602E06-6383-CD41-A89C-C18DB2948F67}" type="datetimeFigureOut">
              <a:rPr lang="en-US" smtClean="0"/>
              <a:pPr/>
              <a:t>9/21/20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7AD372-DC91-424A-9BC0-BEF46D0A27C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image" Target="../media/image19.jp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customXml" Target="../ink/ink8.xml"/><Relationship Id="rId11" Type="http://schemas.openxmlformats.org/officeDocument/2006/relationships/customXml" Target="../ink/ink11.xml"/><Relationship Id="rId5" Type="http://schemas.openxmlformats.org/officeDocument/2006/relationships/image" Target="../media/image21.png"/><Relationship Id="rId10" Type="http://schemas.openxmlformats.org/officeDocument/2006/relationships/customXml" Target="../ink/ink10.xml"/><Relationship Id="rId4" Type="http://schemas.openxmlformats.org/officeDocument/2006/relationships/customXml" Target="../ink/ink7.xml"/><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customXml" Target="../ink/ink5.xml"/><Relationship Id="rId3" Type="http://schemas.openxmlformats.org/officeDocument/2006/relationships/customXml" Target="../ink/ink1.xml"/><Relationship Id="rId7" Type="http://schemas.openxmlformats.org/officeDocument/2006/relationships/image" Target="../media/image11.png"/><Relationship Id="rId12" Type="http://schemas.openxmlformats.org/officeDocument/2006/relationships/customXml" Target="../ink/ink4.xml"/><Relationship Id="rId2" Type="http://schemas.openxmlformats.org/officeDocument/2006/relationships/notesSlide" Target="../notesSlides/notesSlide1.xml"/><Relationship Id="rId1" Type="http://schemas.openxmlformats.org/officeDocument/2006/relationships/slideLayout" Target="../slideLayouts/slideLayout1.xml"/><Relationship Id="rId11" Type="http://schemas.openxmlformats.org/officeDocument/2006/relationships/image" Target="../media/image17.png"/><Relationship Id="rId15" Type="http://schemas.openxmlformats.org/officeDocument/2006/relationships/image" Target="../media/image1.jpg"/><Relationship Id="rId10" Type="http://schemas.openxmlformats.org/officeDocument/2006/relationships/customXml" Target="../ink/ink3.xml"/><Relationship Id="rId9" Type="http://schemas.openxmlformats.org/officeDocument/2006/relationships/image" Target="../media/image16.png"/><Relationship Id="rId14" Type="http://schemas.openxmlformats.org/officeDocument/2006/relationships/customXml" Target="../ink/ink6.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gif"/><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8" Type="http://schemas.openxmlformats.org/officeDocument/2006/relationships/customXml" Target="../ink/ink13.xml"/><Relationship Id="rId13" Type="http://schemas.openxmlformats.org/officeDocument/2006/relationships/customXml" Target="../ink/ink16.xml"/><Relationship Id="rId3" Type="http://schemas.openxmlformats.org/officeDocument/2006/relationships/image" Target="../media/image27.jpeg"/><Relationship Id="rId7" Type="http://schemas.openxmlformats.org/officeDocument/2006/relationships/image" Target="../media/image11.png"/><Relationship Id="rId12" Type="http://schemas.openxmlformats.org/officeDocument/2006/relationships/customXml" Target="../ink/ink15.xml"/><Relationship Id="rId2" Type="http://schemas.openxmlformats.org/officeDocument/2006/relationships/notesSlide" Target="../notesSlides/notesSlide6.xml"/><Relationship Id="rId1" Type="http://schemas.openxmlformats.org/officeDocument/2006/relationships/slideLayout" Target="../slideLayouts/slideLayout1.xml"/><Relationship Id="rId11" Type="http://schemas.openxmlformats.org/officeDocument/2006/relationships/image" Target="../media/image17.png"/><Relationship Id="rId5" Type="http://schemas.openxmlformats.org/officeDocument/2006/relationships/customXml" Target="../ink/ink12.xml"/><Relationship Id="rId10" Type="http://schemas.openxmlformats.org/officeDocument/2006/relationships/customXml" Target="../ink/ink14.xml"/><Relationship Id="rId4" Type="http://schemas.openxmlformats.org/officeDocument/2006/relationships/image" Target="../media/image28.jpg"/><Relationship Id="rId9" Type="http://schemas.openxmlformats.org/officeDocument/2006/relationships/image" Target="../media/image16.png"/><Relationship Id="rId14" Type="http://schemas.openxmlformats.org/officeDocument/2006/relationships/customXml" Target="../ink/ink17.xml"/></Relationships>
</file>

<file path=ppt/slides/_rels/slide26.xml.rels><?xml version="1.0" encoding="UTF-8" standalone="yes"?>
<Relationships xmlns="http://schemas.openxmlformats.org/package/2006/relationships"><Relationship Id="rId8" Type="http://schemas.openxmlformats.org/officeDocument/2006/relationships/customXml" Target="../ink/ink19.xml"/><Relationship Id="rId13" Type="http://schemas.openxmlformats.org/officeDocument/2006/relationships/image" Target="../media/image36.png"/><Relationship Id="rId3" Type="http://schemas.openxmlformats.org/officeDocument/2006/relationships/image" Target="../media/image30.jpg"/><Relationship Id="rId7" Type="http://schemas.openxmlformats.org/officeDocument/2006/relationships/image" Target="../media/image33.png"/><Relationship Id="rId12" Type="http://schemas.openxmlformats.org/officeDocument/2006/relationships/customXml" Target="../ink/ink21.xml"/><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customXml" Target="../ink/ink18.xml"/><Relationship Id="rId11" Type="http://schemas.openxmlformats.org/officeDocument/2006/relationships/image" Target="../media/image35.png"/><Relationship Id="rId5" Type="http://schemas.openxmlformats.org/officeDocument/2006/relationships/image" Target="../media/image32.jpg"/><Relationship Id="rId10" Type="http://schemas.openxmlformats.org/officeDocument/2006/relationships/customXml" Target="../ink/ink20.xml"/><Relationship Id="rId4" Type="http://schemas.openxmlformats.org/officeDocument/2006/relationships/image" Target="../media/image31.jpg"/><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75219"/>
            <a:ext cx="7772400" cy="1470025"/>
          </a:xfrm>
        </p:spPr>
        <p:txBody>
          <a:bodyPr>
            <a:normAutofit/>
          </a:bodyPr>
          <a:lstStyle/>
          <a:p>
            <a:r>
              <a:rPr lang="en-US" b="1" dirty="0">
                <a:latin typeface="Arial"/>
                <a:cs typeface="Arial"/>
              </a:rPr>
              <a:t>VIDEO &amp; DIVERSITY</a:t>
            </a:r>
          </a:p>
        </p:txBody>
      </p:sp>
      <p:sp>
        <p:nvSpPr>
          <p:cNvPr id="3" name="Subtitle 2"/>
          <p:cNvSpPr>
            <a:spLocks noGrp="1"/>
          </p:cNvSpPr>
          <p:nvPr>
            <p:ph type="subTitle" idx="1"/>
          </p:nvPr>
        </p:nvSpPr>
        <p:spPr>
          <a:xfrm>
            <a:off x="915631" y="3874110"/>
            <a:ext cx="7285663" cy="1480426"/>
          </a:xfrm>
        </p:spPr>
        <p:txBody>
          <a:bodyPr>
            <a:normAutofit/>
          </a:bodyPr>
          <a:lstStyle/>
          <a:p>
            <a:r>
              <a:rPr lang="en-US" sz="4000" b="1" dirty="0">
                <a:latin typeface="Arial"/>
                <a:cs typeface="Arial"/>
              </a:rPr>
              <a:t>Week 7: The 1970s</a:t>
            </a:r>
          </a:p>
          <a:p>
            <a:r>
              <a:rPr lang="en-US" sz="4000" b="1" dirty="0">
                <a:latin typeface="Arial"/>
                <a:cs typeface="Arial"/>
              </a:rPr>
              <a:t>TV Culture &amp; Early Video Art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14716" y="1028327"/>
            <a:ext cx="7416116" cy="5291911"/>
          </a:xfrm>
        </p:spPr>
        <p:txBody>
          <a:bodyPr>
            <a:normAutofit/>
          </a:bodyPr>
          <a:lstStyle/>
          <a:p>
            <a:pPr algn="l"/>
            <a:r>
              <a:rPr lang="en-US" sz="3600" b="1" dirty="0">
                <a:solidFill>
                  <a:srgbClr val="FFFF00"/>
                </a:solidFill>
                <a:latin typeface="Arial"/>
                <a:cs typeface="Arial"/>
              </a:rPr>
              <a:t>Discussion:</a:t>
            </a:r>
          </a:p>
          <a:p>
            <a:pPr algn="l"/>
            <a:endParaRPr lang="en-US" sz="3000" dirty="0">
              <a:solidFill>
                <a:srgbClr val="FFFF00"/>
              </a:solidFill>
              <a:latin typeface="Arial"/>
              <a:cs typeface="Arial"/>
            </a:endParaRPr>
          </a:p>
          <a:p>
            <a:pPr marL="571500" lvl="0" indent="-571500" algn="l">
              <a:buFont typeface="Arial" panose="020B0604020202020204" pitchFamily="34" charset="0"/>
              <a:buChar char="•"/>
            </a:pPr>
            <a:r>
              <a:rPr lang="en-US" sz="2800" dirty="0">
                <a:solidFill>
                  <a:srgbClr val="FFFF00"/>
                </a:solidFill>
                <a:latin typeface="Arial"/>
                <a:cs typeface="Arial"/>
              </a:rPr>
              <a:t>We will be focusing on the Nochlin reading in this discussion, and using Carolee Schneemann as a case study.</a:t>
            </a:r>
          </a:p>
          <a:p>
            <a:pPr marL="571500" lvl="0" indent="-571500" algn="l">
              <a:buFont typeface="Arial" panose="020B0604020202020204" pitchFamily="34" charset="0"/>
              <a:buChar char="•"/>
            </a:pPr>
            <a:r>
              <a:rPr lang="en-US" sz="2800" dirty="0">
                <a:solidFill>
                  <a:srgbClr val="FFFF00"/>
                </a:solidFill>
                <a:latin typeface="Arial"/>
                <a:cs typeface="Arial"/>
              </a:rPr>
              <a:t>Also by comparing Schneemann’s </a:t>
            </a:r>
            <a:r>
              <a:rPr lang="en-US" sz="2800" i="1" dirty="0">
                <a:solidFill>
                  <a:srgbClr val="FFFF00"/>
                </a:solidFill>
                <a:latin typeface="Arial"/>
                <a:cs typeface="Arial"/>
              </a:rPr>
              <a:t>Fuses</a:t>
            </a:r>
            <a:r>
              <a:rPr lang="en-US" sz="2800" dirty="0">
                <a:solidFill>
                  <a:srgbClr val="FFFF00"/>
                </a:solidFill>
                <a:latin typeface="Arial"/>
                <a:cs typeface="Arial"/>
              </a:rPr>
              <a:t> (1964-67) to the educational film </a:t>
            </a:r>
            <a:r>
              <a:rPr lang="en-US" sz="2800" i="1" dirty="0">
                <a:solidFill>
                  <a:srgbClr val="FFFF00"/>
                </a:solidFill>
                <a:latin typeface="Arial"/>
                <a:cs typeface="Arial"/>
              </a:rPr>
              <a:t>The Trouble with Women </a:t>
            </a:r>
            <a:r>
              <a:rPr lang="en-US" sz="2800" dirty="0">
                <a:solidFill>
                  <a:srgbClr val="FFFF00"/>
                </a:solidFill>
                <a:latin typeface="Arial"/>
                <a:cs typeface="Arial"/>
              </a:rPr>
              <a:t>(1959) consider the following questions.</a:t>
            </a:r>
          </a:p>
        </p:txBody>
      </p:sp>
    </p:spTree>
    <p:extLst>
      <p:ext uri="{BB962C8B-B14F-4D97-AF65-F5344CB8AC3E}">
        <p14:creationId xmlns:p14="http://schemas.microsoft.com/office/powerpoint/2010/main" val="1475882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14716" y="1028327"/>
            <a:ext cx="7416116" cy="5291911"/>
          </a:xfrm>
        </p:spPr>
        <p:txBody>
          <a:bodyPr>
            <a:normAutofit/>
          </a:bodyPr>
          <a:lstStyle/>
          <a:p>
            <a:pPr lvl="0" algn="l"/>
            <a:endParaRPr lang="en-US" sz="2800" dirty="0">
              <a:solidFill>
                <a:srgbClr val="FFFF00"/>
              </a:solidFill>
              <a:latin typeface="Arial"/>
              <a:cs typeface="Arial"/>
            </a:endParaRPr>
          </a:p>
          <a:p>
            <a:pPr lvl="0" algn="l"/>
            <a:endParaRPr lang="en-US" sz="2800" dirty="0">
              <a:solidFill>
                <a:srgbClr val="FFFF00"/>
              </a:solidFill>
              <a:latin typeface="Arial"/>
              <a:cs typeface="Arial"/>
            </a:endParaRPr>
          </a:p>
          <a:p>
            <a:pPr lvl="0" algn="l"/>
            <a:endParaRPr lang="en-US" sz="2800" dirty="0">
              <a:solidFill>
                <a:srgbClr val="FFFF00"/>
              </a:solidFill>
              <a:latin typeface="Arial"/>
              <a:cs typeface="Arial"/>
            </a:endParaRPr>
          </a:p>
          <a:p>
            <a:pPr lvl="0" algn="l"/>
            <a:r>
              <a:rPr lang="en-US" sz="2800" dirty="0">
                <a:solidFill>
                  <a:srgbClr val="FFFF00"/>
                </a:solidFill>
                <a:latin typeface="Arial"/>
                <a:cs typeface="Arial"/>
              </a:rPr>
              <a:t>1. Nochlin answers the question in the title of her essay implicitly by identifying institutions and education as the main causes that prevent women artists from “greatness”.  How does that apply to the films you watched?</a:t>
            </a:r>
          </a:p>
        </p:txBody>
      </p:sp>
    </p:spTree>
    <p:extLst>
      <p:ext uri="{BB962C8B-B14F-4D97-AF65-F5344CB8AC3E}">
        <p14:creationId xmlns:p14="http://schemas.microsoft.com/office/powerpoint/2010/main" val="3473318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14716" y="1028327"/>
            <a:ext cx="7416116" cy="5291911"/>
          </a:xfrm>
        </p:spPr>
        <p:txBody>
          <a:bodyPr>
            <a:normAutofit/>
          </a:bodyPr>
          <a:lstStyle/>
          <a:p>
            <a:pPr lvl="0" algn="l"/>
            <a:endParaRPr lang="en-US" sz="2800" dirty="0">
              <a:solidFill>
                <a:srgbClr val="FFFF00"/>
              </a:solidFill>
              <a:latin typeface="Arial"/>
              <a:cs typeface="Arial"/>
            </a:endParaRPr>
          </a:p>
          <a:p>
            <a:pPr lvl="0" algn="l"/>
            <a:endParaRPr lang="en-US" sz="2800" dirty="0">
              <a:solidFill>
                <a:srgbClr val="FFFF00"/>
              </a:solidFill>
              <a:latin typeface="Arial"/>
              <a:cs typeface="Arial"/>
            </a:endParaRPr>
          </a:p>
          <a:p>
            <a:pPr lvl="0" algn="l"/>
            <a:endParaRPr lang="en-US" sz="2800" dirty="0">
              <a:solidFill>
                <a:srgbClr val="FFFF00"/>
              </a:solidFill>
              <a:latin typeface="Arial"/>
              <a:cs typeface="Arial"/>
            </a:endParaRPr>
          </a:p>
          <a:p>
            <a:pPr lvl="0" algn="l"/>
            <a:r>
              <a:rPr lang="en-US" sz="2800" dirty="0">
                <a:solidFill>
                  <a:srgbClr val="FFFF00"/>
                </a:solidFill>
                <a:latin typeface="Arial"/>
                <a:cs typeface="Arial"/>
              </a:rPr>
              <a:t>2. Are there ideas, images, or stories in these films (and the other class reading connected to the films) that echo Nochlin’s thesis and main arguments in the essay? </a:t>
            </a:r>
          </a:p>
        </p:txBody>
      </p:sp>
    </p:spTree>
    <p:extLst>
      <p:ext uri="{BB962C8B-B14F-4D97-AF65-F5344CB8AC3E}">
        <p14:creationId xmlns:p14="http://schemas.microsoft.com/office/powerpoint/2010/main" val="181304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14716" y="1028327"/>
            <a:ext cx="7416116" cy="5291911"/>
          </a:xfrm>
        </p:spPr>
        <p:txBody>
          <a:bodyPr>
            <a:normAutofit/>
          </a:bodyPr>
          <a:lstStyle/>
          <a:p>
            <a:pPr lvl="0" algn="l"/>
            <a:endParaRPr lang="en-US" sz="2800" dirty="0">
              <a:solidFill>
                <a:srgbClr val="FFFF00"/>
              </a:solidFill>
              <a:latin typeface="Arial"/>
              <a:cs typeface="Arial"/>
            </a:endParaRPr>
          </a:p>
          <a:p>
            <a:pPr lvl="0" algn="l"/>
            <a:endParaRPr lang="en-US" sz="2800" dirty="0">
              <a:solidFill>
                <a:srgbClr val="FFFF00"/>
              </a:solidFill>
              <a:latin typeface="Arial"/>
              <a:cs typeface="Arial"/>
            </a:endParaRPr>
          </a:p>
          <a:p>
            <a:pPr lvl="0" algn="l"/>
            <a:endParaRPr lang="en-US" sz="2800" dirty="0">
              <a:solidFill>
                <a:srgbClr val="FFFF00"/>
              </a:solidFill>
              <a:latin typeface="Arial"/>
              <a:cs typeface="Arial"/>
            </a:endParaRPr>
          </a:p>
          <a:p>
            <a:pPr lvl="0" algn="l"/>
            <a:r>
              <a:rPr lang="en-US" sz="2800" dirty="0">
                <a:solidFill>
                  <a:srgbClr val="FFFF00"/>
                </a:solidFill>
                <a:latin typeface="Arial"/>
                <a:cs typeface="Arial"/>
              </a:rPr>
              <a:t>3. Are there aspects and elements in these films that challenge Nochlin’s thesis and main arguments? </a:t>
            </a:r>
          </a:p>
        </p:txBody>
      </p:sp>
    </p:spTree>
    <p:extLst>
      <p:ext uri="{BB962C8B-B14F-4D97-AF65-F5344CB8AC3E}">
        <p14:creationId xmlns:p14="http://schemas.microsoft.com/office/powerpoint/2010/main" val="1205557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14716" y="1028327"/>
            <a:ext cx="7416116" cy="5291911"/>
          </a:xfrm>
        </p:spPr>
        <p:txBody>
          <a:bodyPr>
            <a:normAutofit/>
          </a:bodyPr>
          <a:lstStyle/>
          <a:p>
            <a:pPr lvl="0" algn="l"/>
            <a:endParaRPr lang="en-US" sz="2800" dirty="0">
              <a:solidFill>
                <a:srgbClr val="FFFF00"/>
              </a:solidFill>
              <a:latin typeface="Arial"/>
              <a:cs typeface="Arial"/>
            </a:endParaRPr>
          </a:p>
          <a:p>
            <a:pPr lvl="0" algn="l"/>
            <a:endParaRPr lang="en-US" sz="2800" dirty="0">
              <a:solidFill>
                <a:srgbClr val="FFFF00"/>
              </a:solidFill>
              <a:latin typeface="Arial"/>
              <a:cs typeface="Arial"/>
            </a:endParaRPr>
          </a:p>
          <a:p>
            <a:pPr lvl="0" algn="l"/>
            <a:endParaRPr lang="en-US" sz="2800" dirty="0">
              <a:solidFill>
                <a:srgbClr val="FFFF00"/>
              </a:solidFill>
              <a:latin typeface="Arial"/>
              <a:cs typeface="Arial"/>
            </a:endParaRPr>
          </a:p>
          <a:p>
            <a:pPr lvl="0" algn="l"/>
            <a:r>
              <a:rPr lang="en-US" sz="2800" dirty="0">
                <a:solidFill>
                  <a:srgbClr val="FFFF00"/>
                </a:solidFill>
                <a:latin typeface="Arial"/>
                <a:cs typeface="Arial"/>
              </a:rPr>
              <a:t>4. How about observations and reactions from these films that are not discussed by Nochlin, but are related to discussions and debates on gender, sexuality, and media representation?</a:t>
            </a:r>
          </a:p>
        </p:txBody>
      </p:sp>
    </p:spTree>
    <p:extLst>
      <p:ext uri="{BB962C8B-B14F-4D97-AF65-F5344CB8AC3E}">
        <p14:creationId xmlns:p14="http://schemas.microsoft.com/office/powerpoint/2010/main" val="2619447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94613" y="1028327"/>
            <a:ext cx="7416116" cy="5829673"/>
          </a:xfrm>
        </p:spPr>
        <p:txBody>
          <a:bodyPr>
            <a:normAutofit/>
          </a:bodyPr>
          <a:lstStyle/>
          <a:p>
            <a:pPr algn="l"/>
            <a:r>
              <a:rPr lang="en-US" sz="2800" dirty="0">
                <a:solidFill>
                  <a:srgbClr val="0070C0"/>
                </a:solidFill>
                <a:latin typeface="Arial" panose="020B0604020202020204" pitchFamily="34" charset="0"/>
                <a:cs typeface="Arial" panose="020B0604020202020204" pitchFamily="34" charset="0"/>
              </a:rPr>
              <a:t> </a:t>
            </a:r>
          </a:p>
          <a:p>
            <a:pPr marL="571500" lvl="0" indent="-571500" algn="l">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04EFFD-3337-C14A-906A-2E492BBA8F1B}"/>
              </a:ext>
            </a:extLst>
          </p:cNvPr>
          <p:cNvSpPr txBox="1"/>
          <p:nvPr/>
        </p:nvSpPr>
        <p:spPr>
          <a:xfrm>
            <a:off x="4571999" y="6027003"/>
            <a:ext cx="4356100" cy="830997"/>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Carolee Schneemann, </a:t>
            </a:r>
            <a:r>
              <a:rPr lang="en-US" sz="1200" i="1" dirty="0">
                <a:solidFill>
                  <a:srgbClr val="FFFF00"/>
                </a:solidFill>
                <a:latin typeface="Arial" panose="020B0604020202020204" pitchFamily="34" charset="0"/>
                <a:cs typeface="Arial" panose="020B0604020202020204" pitchFamily="34" charset="0"/>
              </a:rPr>
              <a:t>Cezanne She Was a Great Painter: The Second Book, January 1975, Unbroken Words to Women, Sexuality Creativity Language Art Istory</a:t>
            </a:r>
          </a:p>
          <a:p>
            <a:endParaRPr lang="en-US" sz="1200" dirty="0">
              <a:solidFill>
                <a:srgbClr val="FFFF00"/>
              </a:solidFill>
              <a:latin typeface="Arial" panose="020B0604020202020204" pitchFamily="34" charset="0"/>
              <a:cs typeface="Arial" panose="020B0604020202020204" pitchFamily="34" charset="0"/>
            </a:endParaRPr>
          </a:p>
        </p:txBody>
      </p:sp>
      <p:pic>
        <p:nvPicPr>
          <p:cNvPr id="5" name="Picture 4" descr="A close up of text on a white background&#10;&#10;Description automatically generated">
            <a:extLst>
              <a:ext uri="{FF2B5EF4-FFF2-40B4-BE49-F238E27FC236}">
                <a16:creationId xmlns:a16="http://schemas.microsoft.com/office/drawing/2014/main" id="{2DFCC873-F765-EA4B-96B6-2786291DEFCB}"/>
              </a:ext>
            </a:extLst>
          </p:cNvPr>
          <p:cNvPicPr>
            <a:picLocks noChangeAspect="1"/>
          </p:cNvPicPr>
          <p:nvPr/>
        </p:nvPicPr>
        <p:blipFill>
          <a:blip r:embed="rId2"/>
          <a:stretch>
            <a:fillRect/>
          </a:stretch>
        </p:blipFill>
        <p:spPr>
          <a:xfrm>
            <a:off x="2553495" y="606589"/>
            <a:ext cx="4037009" cy="5223084"/>
          </a:xfrm>
          <a:prstGeom prst="rect">
            <a:avLst/>
          </a:prstGeom>
        </p:spPr>
      </p:pic>
    </p:spTree>
    <p:extLst>
      <p:ext uri="{BB962C8B-B14F-4D97-AF65-F5344CB8AC3E}">
        <p14:creationId xmlns:p14="http://schemas.microsoft.com/office/powerpoint/2010/main" val="4100967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A3329613-8831-4432-A62D-24A970EFC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lock tower lit up at night&#10;&#10;Description automatically generated">
            <a:extLst>
              <a:ext uri="{FF2B5EF4-FFF2-40B4-BE49-F238E27FC236}">
                <a16:creationId xmlns:a16="http://schemas.microsoft.com/office/drawing/2014/main" id="{E77BF0E8-D71B-344E-8CD0-21C19943BEEC}"/>
              </a:ext>
            </a:extLst>
          </p:cNvPr>
          <p:cNvPicPr>
            <a:picLocks noChangeAspect="1"/>
          </p:cNvPicPr>
          <p:nvPr/>
        </p:nvPicPr>
        <p:blipFill rotWithShape="1">
          <a:blip r:embed="rId2"/>
          <a:srcRect l="13987" r="16550"/>
          <a:stretch/>
        </p:blipFill>
        <p:spPr>
          <a:xfrm>
            <a:off x="20" y="-92597"/>
            <a:ext cx="2512875" cy="7037407"/>
          </a:xfrm>
          <a:prstGeom prst="rect">
            <a:avLst/>
          </a:prstGeom>
        </p:spPr>
      </p:pic>
      <p:sp>
        <p:nvSpPr>
          <p:cNvPr id="16" name="Rectangle 12">
            <a:extLst>
              <a:ext uri="{FF2B5EF4-FFF2-40B4-BE49-F238E27FC236}">
                <a16:creationId xmlns:a16="http://schemas.microsoft.com/office/drawing/2014/main" id="{2A4E0407-A637-4681-B905-C53E4216CE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4808" y="685799"/>
            <a:ext cx="3174384"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3118104" y="813816"/>
            <a:ext cx="2916936" cy="5212080"/>
          </a:xfrm>
        </p:spPr>
        <p:txBody>
          <a:bodyPr anchor="t">
            <a:normAutofit fontScale="85000" lnSpcReduction="20000"/>
          </a:bodyPr>
          <a:lstStyle/>
          <a:p>
            <a:pPr>
              <a:lnSpc>
                <a:spcPct val="90000"/>
              </a:lnSpc>
            </a:pPr>
            <a:r>
              <a:rPr lang="en-US" sz="2200" b="1" dirty="0">
                <a:solidFill>
                  <a:srgbClr val="0070C0"/>
                </a:solidFill>
                <a:latin typeface="Arial"/>
                <a:cs typeface="Arial"/>
              </a:rPr>
              <a:t>An Abbreviated History </a:t>
            </a:r>
          </a:p>
          <a:p>
            <a:pPr>
              <a:lnSpc>
                <a:spcPct val="90000"/>
              </a:lnSpc>
            </a:pPr>
            <a:r>
              <a:rPr lang="en-US" sz="2200" b="1" dirty="0">
                <a:solidFill>
                  <a:srgbClr val="0070C0"/>
                </a:solidFill>
                <a:latin typeface="Arial"/>
                <a:cs typeface="Arial"/>
              </a:rPr>
              <a:t>of Broadcast Media</a:t>
            </a:r>
          </a:p>
          <a:p>
            <a:pPr marL="571500" lvl="0" indent="-571500">
              <a:lnSpc>
                <a:spcPct val="90000"/>
              </a:lnSpc>
              <a:buFont typeface="Arial" panose="020B0604020202020204" pitchFamily="34" charset="0"/>
              <a:buChar char="•"/>
            </a:pPr>
            <a:endParaRPr lang="en-US" sz="500" dirty="0">
              <a:solidFill>
                <a:srgbClr val="595959"/>
              </a:solidFill>
              <a:latin typeface="Arial" panose="020B0604020202020204" pitchFamily="34" charset="0"/>
              <a:cs typeface="Arial" panose="020B0604020202020204" pitchFamily="34" charset="0"/>
            </a:endParaRPr>
          </a:p>
          <a:p>
            <a:pPr>
              <a:lnSpc>
                <a:spcPct val="90000"/>
              </a:lnSpc>
            </a:pPr>
            <a:endParaRPr lang="en-US" sz="1400" b="1" dirty="0">
              <a:solidFill>
                <a:srgbClr val="0070C0"/>
              </a:solidFill>
              <a:latin typeface="Arial"/>
              <a:cs typeface="Arial"/>
            </a:endParaRPr>
          </a:p>
          <a:p>
            <a:pPr>
              <a:lnSpc>
                <a:spcPct val="90000"/>
              </a:lnSpc>
            </a:pPr>
            <a:r>
              <a:rPr lang="en-US" sz="1900" b="1" dirty="0">
                <a:solidFill>
                  <a:srgbClr val="0070C0"/>
                </a:solidFill>
                <a:latin typeface="Arial"/>
                <a:cs typeface="Arial"/>
              </a:rPr>
              <a:t>Late 1800s – WWI</a:t>
            </a:r>
          </a:p>
          <a:p>
            <a:pPr>
              <a:lnSpc>
                <a:spcPct val="90000"/>
              </a:lnSpc>
            </a:pPr>
            <a:endParaRPr lang="en-US" sz="1600" dirty="0">
              <a:solidFill>
                <a:srgbClr val="595959"/>
              </a:solidFill>
              <a:latin typeface="Arial" panose="020B0604020202020204" pitchFamily="34" charset="0"/>
              <a:cs typeface="Arial" panose="020B0604020202020204" pitchFamily="34" charset="0"/>
            </a:endParaRPr>
          </a:p>
          <a:p>
            <a:pPr>
              <a:lnSpc>
                <a:spcPct val="90000"/>
              </a:lnSpc>
            </a:pPr>
            <a:r>
              <a:rPr lang="en-US" sz="1600" b="1" dirty="0">
                <a:solidFill>
                  <a:srgbClr val="7030A0"/>
                </a:solidFill>
                <a:latin typeface="Arial" panose="020B0604020202020204" pitchFamily="34" charset="0"/>
                <a:cs typeface="Arial" panose="020B0604020202020204" pitchFamily="34" charset="0"/>
              </a:rPr>
              <a:t>Henrich Hertz </a:t>
            </a:r>
            <a:r>
              <a:rPr lang="en-US" sz="1600" dirty="0">
                <a:solidFill>
                  <a:srgbClr val="595959"/>
                </a:solidFill>
                <a:latin typeface="Arial" panose="020B0604020202020204" pitchFamily="34" charset="0"/>
                <a:cs typeface="Arial" panose="020B0604020202020204" pitchFamily="34" charset="0"/>
              </a:rPr>
              <a:t>(Germany) discovers electromagnetic waves, (1886-1889) an essential technology for future wireless communications. Hertz (Hz), the unit in measuring frequency, was named in his honor.</a:t>
            </a:r>
          </a:p>
          <a:p>
            <a:pPr>
              <a:lnSpc>
                <a:spcPct val="90000"/>
              </a:lnSpc>
            </a:pPr>
            <a:r>
              <a:rPr lang="en-US" sz="1600" dirty="0">
                <a:solidFill>
                  <a:srgbClr val="595959"/>
                </a:solidFill>
                <a:latin typeface="Arial" panose="020B0604020202020204" pitchFamily="34" charset="0"/>
                <a:cs typeface="Arial" panose="020B0604020202020204" pitchFamily="34" charset="0"/>
              </a:rPr>
              <a:t> </a:t>
            </a:r>
          </a:p>
          <a:p>
            <a:pPr>
              <a:lnSpc>
                <a:spcPct val="90000"/>
              </a:lnSpc>
            </a:pPr>
            <a:r>
              <a:rPr lang="en-US" sz="1600" b="1" dirty="0">
                <a:solidFill>
                  <a:srgbClr val="7030A0"/>
                </a:solidFill>
                <a:latin typeface="Arial" panose="020B0604020202020204" pitchFamily="34" charset="0"/>
                <a:cs typeface="Arial" panose="020B0604020202020204" pitchFamily="34" charset="0"/>
              </a:rPr>
              <a:t>Guglielmo Marconi </a:t>
            </a:r>
            <a:r>
              <a:rPr lang="en-US" sz="1600" dirty="0">
                <a:solidFill>
                  <a:srgbClr val="595959"/>
                </a:solidFill>
                <a:latin typeface="Arial" panose="020B0604020202020204" pitchFamily="34" charset="0"/>
                <a:cs typeface="Arial" panose="020B0604020202020204" pitchFamily="34" charset="0"/>
              </a:rPr>
              <a:t>(Italy) developed the first wireless radio. (1901-1902)  </a:t>
            </a:r>
          </a:p>
          <a:p>
            <a:pPr>
              <a:lnSpc>
                <a:spcPct val="90000"/>
              </a:lnSpc>
            </a:pPr>
            <a:r>
              <a:rPr lang="en-US" sz="1600" dirty="0">
                <a:solidFill>
                  <a:srgbClr val="595959"/>
                </a:solidFill>
                <a:latin typeface="Arial" panose="020B0604020202020204" pitchFamily="34" charset="0"/>
                <a:cs typeface="Arial" panose="020B0604020202020204" pitchFamily="34" charset="0"/>
              </a:rPr>
              <a:t> </a:t>
            </a:r>
          </a:p>
          <a:p>
            <a:pPr lvl="0">
              <a:lnSpc>
                <a:spcPct val="90000"/>
              </a:lnSpc>
            </a:pPr>
            <a:r>
              <a:rPr lang="en-US" sz="1600" b="1" dirty="0">
                <a:solidFill>
                  <a:srgbClr val="7030A0"/>
                </a:solidFill>
                <a:latin typeface="Arial" panose="020B0604020202020204" pitchFamily="34" charset="0"/>
                <a:cs typeface="Arial" panose="020B0604020202020204" pitchFamily="34" charset="0"/>
              </a:rPr>
              <a:t>Ambrose Fleming </a:t>
            </a:r>
            <a:r>
              <a:rPr lang="en-US" sz="1600" dirty="0">
                <a:solidFill>
                  <a:srgbClr val="595959"/>
                </a:solidFill>
                <a:latin typeface="Arial" panose="020B0604020202020204" pitchFamily="34" charset="0"/>
                <a:cs typeface="Arial" panose="020B0604020202020204" pitchFamily="34" charset="0"/>
              </a:rPr>
              <a:t>(UK) designed a radio transmitter with which the first transatlantic radio transmission was made in 1901.</a:t>
            </a:r>
          </a:p>
          <a:p>
            <a:pPr lvl="0">
              <a:lnSpc>
                <a:spcPct val="90000"/>
              </a:lnSpc>
            </a:pPr>
            <a:endParaRPr lang="en-US" sz="1600" dirty="0">
              <a:solidFill>
                <a:srgbClr val="595959"/>
              </a:solidFill>
              <a:latin typeface="Arial" panose="020B0604020202020204" pitchFamily="34" charset="0"/>
              <a:cs typeface="Arial" panose="020B0604020202020204" pitchFamily="34" charset="0"/>
            </a:endParaRPr>
          </a:p>
          <a:p>
            <a:pPr lvl="0">
              <a:lnSpc>
                <a:spcPct val="90000"/>
              </a:lnSpc>
            </a:pPr>
            <a:r>
              <a:rPr lang="en-US" sz="1600" b="1" dirty="0">
                <a:solidFill>
                  <a:srgbClr val="7030A0"/>
                </a:solidFill>
                <a:latin typeface="Arial" panose="020B0604020202020204" pitchFamily="34" charset="0"/>
                <a:cs typeface="Arial" panose="020B0604020202020204" pitchFamily="34" charset="0"/>
              </a:rPr>
              <a:t>Lee de Forest </a:t>
            </a:r>
            <a:r>
              <a:rPr lang="en-US" sz="1600" dirty="0">
                <a:solidFill>
                  <a:srgbClr val="595959"/>
                </a:solidFill>
                <a:latin typeface="Arial" panose="020B0604020202020204" pitchFamily="34" charset="0"/>
                <a:cs typeface="Arial" panose="020B0604020202020204" pitchFamily="34" charset="0"/>
              </a:rPr>
              <a:t>(US) made further inventions in radio technology.</a:t>
            </a:r>
          </a:p>
          <a:p>
            <a:pPr lvl="0">
              <a:lnSpc>
                <a:spcPct val="90000"/>
              </a:lnSpc>
            </a:pPr>
            <a:endParaRPr lang="en-US" sz="1600" dirty="0">
              <a:solidFill>
                <a:srgbClr val="595959"/>
              </a:solidFill>
              <a:latin typeface="Arial" panose="020B0604020202020204" pitchFamily="34" charset="0"/>
              <a:cs typeface="Arial" panose="020B0604020202020204" pitchFamily="34" charset="0"/>
            </a:endParaRPr>
          </a:p>
          <a:p>
            <a:pPr>
              <a:lnSpc>
                <a:spcPct val="90000"/>
              </a:lnSpc>
            </a:pPr>
            <a:r>
              <a:rPr lang="en-US" sz="1600" dirty="0">
                <a:solidFill>
                  <a:srgbClr val="595959"/>
                </a:solidFill>
                <a:latin typeface="Arial" panose="020B0604020202020204" pitchFamily="34" charset="0"/>
                <a:cs typeface="Arial" panose="020B0604020202020204" pitchFamily="34" charset="0"/>
              </a:rPr>
              <a:t>Marconi and de Forest both formed transmission technology-based media companies.</a:t>
            </a:r>
            <a:endParaRPr lang="en-US" sz="1600" dirty="0">
              <a:solidFill>
                <a:srgbClr val="595959"/>
              </a:solidFill>
              <a:latin typeface="Arial"/>
              <a:cs typeface="Arial"/>
            </a:endParaRPr>
          </a:p>
        </p:txBody>
      </p:sp>
      <p:pic>
        <p:nvPicPr>
          <p:cNvPr id="6" name="Picture 5" descr="A picture containing indoor, photo, sitting, small&#10;&#10;Description automatically generated">
            <a:extLst>
              <a:ext uri="{FF2B5EF4-FFF2-40B4-BE49-F238E27FC236}">
                <a16:creationId xmlns:a16="http://schemas.microsoft.com/office/drawing/2014/main" id="{B0FF7C0B-D0BE-5344-B916-3FFE40D44F5B}"/>
              </a:ext>
            </a:extLst>
          </p:cNvPr>
          <p:cNvPicPr>
            <a:picLocks noChangeAspect="1"/>
          </p:cNvPicPr>
          <p:nvPr/>
        </p:nvPicPr>
        <p:blipFill rotWithShape="1">
          <a:blip r:embed="rId3"/>
          <a:srcRect l="24446" r="21022"/>
          <a:stretch/>
        </p:blipFill>
        <p:spPr>
          <a:xfrm>
            <a:off x="6628974" y="-6"/>
            <a:ext cx="2512896" cy="6858000"/>
          </a:xfrm>
          <a:prstGeom prst="rect">
            <a:avLst/>
          </a:prstGeom>
        </p:spPr>
      </p:pic>
    </p:spTree>
    <p:extLst>
      <p:ext uri="{BB962C8B-B14F-4D97-AF65-F5344CB8AC3E}">
        <p14:creationId xmlns:p14="http://schemas.microsoft.com/office/powerpoint/2010/main" val="3867758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53">
            <a:extLst>
              <a:ext uri="{FF2B5EF4-FFF2-40B4-BE49-F238E27FC236}">
                <a16:creationId xmlns:a16="http://schemas.microsoft.com/office/drawing/2014/main" id="{5E55140E-DF27-4D64-9C45-CE41DFB078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849569" y="886977"/>
            <a:ext cx="2744236" cy="5343702"/>
          </a:xfrm>
        </p:spPr>
        <p:txBody>
          <a:bodyPr>
            <a:noAutofit/>
          </a:bodyPr>
          <a:lstStyle/>
          <a:p>
            <a:pPr>
              <a:lnSpc>
                <a:spcPct val="90000"/>
              </a:lnSpc>
            </a:pPr>
            <a:r>
              <a:rPr lang="en-US" sz="1600" b="1" dirty="0">
                <a:solidFill>
                  <a:srgbClr val="00B0F0"/>
                </a:solidFill>
                <a:latin typeface="Arial"/>
                <a:cs typeface="Arial"/>
              </a:rPr>
              <a:t>The Golden Age of Radio: early 1920s – 1950s</a:t>
            </a:r>
          </a:p>
          <a:p>
            <a:pPr>
              <a:lnSpc>
                <a:spcPct val="90000"/>
              </a:lnSpc>
            </a:pPr>
            <a:r>
              <a:rPr lang="en-US" sz="1400" dirty="0">
                <a:latin typeface="Arial" panose="020B0604020202020204" pitchFamily="34" charset="0"/>
                <a:cs typeface="Arial" panose="020B0604020202020204" pitchFamily="34" charset="0"/>
              </a:rPr>
              <a:t> </a:t>
            </a:r>
          </a:p>
          <a:p>
            <a:pPr>
              <a:lnSpc>
                <a:spcPct val="90000"/>
              </a:lnSpc>
            </a:pPr>
            <a:r>
              <a:rPr lang="en-US" sz="1400" dirty="0">
                <a:solidFill>
                  <a:srgbClr val="FFFF00"/>
                </a:solidFill>
                <a:latin typeface="Arial" panose="020B0604020202020204" pitchFamily="34" charset="0"/>
                <a:cs typeface="Arial" panose="020B0604020202020204" pitchFamily="34" charset="0"/>
              </a:rPr>
              <a:t>During WWI, </a:t>
            </a:r>
            <a:r>
              <a:rPr lang="en-US" sz="1400" dirty="0">
                <a:latin typeface="Arial" panose="020B0604020202020204" pitchFamily="34" charset="0"/>
                <a:cs typeface="Arial" panose="020B0604020202020204" pitchFamily="34" charset="0"/>
              </a:rPr>
              <a:t>the U.S. Government took over all radio holdings. Many technological advances were made, and the military backed the idea of a standardized monopoly.</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i="1" dirty="0">
                <a:latin typeface="Arial" panose="020B0604020202020204" pitchFamily="34" charset="0"/>
                <a:cs typeface="Arial" panose="020B0604020202020204" pitchFamily="34" charset="0"/>
              </a:rPr>
              <a:t>Scientific American </a:t>
            </a:r>
            <a:r>
              <a:rPr lang="en-US" sz="1400" dirty="0">
                <a:latin typeface="Arial" panose="020B0604020202020204" pitchFamily="34" charset="0"/>
                <a:cs typeface="Arial" panose="020B0604020202020204" pitchFamily="34" charset="0"/>
              </a:rPr>
              <a:t>coined the term </a:t>
            </a:r>
            <a:r>
              <a:rPr lang="en-US" sz="1400" dirty="0">
                <a:solidFill>
                  <a:srgbClr val="FFFF00"/>
                </a:solidFill>
                <a:latin typeface="Arial" panose="020B0604020202020204" pitchFamily="34" charset="0"/>
                <a:cs typeface="Arial" panose="020B0604020202020204" pitchFamily="34" charset="0"/>
              </a:rPr>
              <a:t>“Television” </a:t>
            </a:r>
            <a:r>
              <a:rPr lang="en-US" sz="1400" dirty="0">
                <a:latin typeface="Arial" panose="020B0604020202020204" pitchFamily="34" charset="0"/>
                <a:cs typeface="Arial" panose="020B0604020202020204" pitchFamily="34" charset="0"/>
              </a:rPr>
              <a:t>in 1907.</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solidFill>
                  <a:srgbClr val="FFFF00"/>
                </a:solidFill>
                <a:latin typeface="Arial" panose="020B0604020202020204" pitchFamily="34" charset="0"/>
                <a:cs typeface="Arial" panose="020B0604020202020204" pitchFamily="34" charset="0"/>
              </a:rPr>
              <a:t>Radio Corporation of America (RCA) </a:t>
            </a:r>
            <a:r>
              <a:rPr lang="en-US" sz="1400" dirty="0">
                <a:latin typeface="Arial" panose="020B0604020202020204" pitchFamily="34" charset="0"/>
                <a:cs typeface="Arial" panose="020B0604020202020204" pitchFamily="34" charset="0"/>
              </a:rPr>
              <a:t>formed in 1919. RCA’s first year in selling radios, in 1922, earned $11,000,000. The second year earned $50,000,000.</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latin typeface="Arial" panose="020B0604020202020204" pitchFamily="34" charset="0"/>
                <a:cs typeface="Arial" panose="020B0604020202020204" pitchFamily="34" charset="0"/>
              </a:rPr>
              <a:t>The founder of RCA, David Sarnoff, also created </a:t>
            </a:r>
            <a:r>
              <a:rPr lang="en-US" sz="1400" dirty="0">
                <a:solidFill>
                  <a:srgbClr val="FFFF00"/>
                </a:solidFill>
                <a:latin typeface="Arial" panose="020B0604020202020204" pitchFamily="34" charset="0"/>
                <a:cs typeface="Arial" panose="020B0604020202020204" pitchFamily="34" charset="0"/>
              </a:rPr>
              <a:t>the first television network, National Broadcasting Company, (NBC) in 1940.</a:t>
            </a:r>
          </a:p>
        </p:txBody>
      </p:sp>
      <p:sp>
        <p:nvSpPr>
          <p:cNvPr id="66" name="Rectangle 55">
            <a:extLst>
              <a:ext uri="{FF2B5EF4-FFF2-40B4-BE49-F238E27FC236}">
                <a16:creationId xmlns:a16="http://schemas.microsoft.com/office/drawing/2014/main" id="{046087BB-EEE3-4FF1-82C7-68104AA34A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 book, building, photo&#10;&#10;Description automatically generated">
            <a:extLst>
              <a:ext uri="{FF2B5EF4-FFF2-40B4-BE49-F238E27FC236}">
                <a16:creationId xmlns:a16="http://schemas.microsoft.com/office/drawing/2014/main" id="{7B5F10E9-3E9D-324F-9895-5A8611FE2A22}"/>
              </a:ext>
            </a:extLst>
          </p:cNvPr>
          <p:cNvPicPr>
            <a:picLocks noChangeAspect="1"/>
          </p:cNvPicPr>
          <p:nvPr/>
        </p:nvPicPr>
        <p:blipFill rotWithShape="1">
          <a:blip r:embed="rId2"/>
          <a:srcRect l="14817" r="15759" b="3"/>
          <a:stretch/>
        </p:blipFill>
        <p:spPr>
          <a:xfrm>
            <a:off x="3854695" y="890787"/>
            <a:ext cx="2640911" cy="5071864"/>
          </a:xfrm>
          <a:prstGeom prst="rect">
            <a:avLst/>
          </a:prstGeom>
          <a:effectLst>
            <a:outerShdw blurRad="406400" dist="317500" dir="5400000" sx="89000" sy="89000" rotWithShape="0">
              <a:prstClr val="black">
                <a:alpha val="15000"/>
              </a:prstClr>
            </a:outerShdw>
          </a:effectLst>
        </p:spPr>
      </p:pic>
      <p:pic>
        <p:nvPicPr>
          <p:cNvPr id="8" name="Picture 7" descr="A person in a newspaper&#10;&#10;Description automatically generated">
            <a:extLst>
              <a:ext uri="{FF2B5EF4-FFF2-40B4-BE49-F238E27FC236}">
                <a16:creationId xmlns:a16="http://schemas.microsoft.com/office/drawing/2014/main" id="{FF8770FA-41A6-7449-BE3E-926181D70026}"/>
              </a:ext>
            </a:extLst>
          </p:cNvPr>
          <p:cNvPicPr>
            <a:picLocks noChangeAspect="1"/>
          </p:cNvPicPr>
          <p:nvPr/>
        </p:nvPicPr>
        <p:blipFill rotWithShape="1">
          <a:blip r:embed="rId3"/>
          <a:srcRect l="7906" r="20578" b="3"/>
          <a:stretch/>
        </p:blipFill>
        <p:spPr>
          <a:xfrm>
            <a:off x="6495836" y="890787"/>
            <a:ext cx="2647935" cy="5071864"/>
          </a:xfrm>
          <a:prstGeom prst="rect">
            <a:avLst/>
          </a:prstGeom>
          <a:effectLst>
            <a:outerShdw blurRad="406400" dist="317500" dir="5400000" sx="89000" sy="89000" rotWithShape="0">
              <a:prstClr val="black">
                <a:alpha val="15000"/>
              </a:prstClr>
            </a:outerShdw>
          </a:effectLst>
        </p:spPr>
      </p:pic>
      <p:cxnSp>
        <p:nvCxnSpPr>
          <p:cNvPr id="58" name="Straight Connector 57">
            <a:extLst>
              <a:ext uri="{FF2B5EF4-FFF2-40B4-BE49-F238E27FC236}">
                <a16:creationId xmlns:a16="http://schemas.microsoft.com/office/drawing/2014/main" id="{98CD01B3-D007-489E-9B53-09AA2782C8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98101" y="890787"/>
            <a:ext cx="0" cy="507492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068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posing for a photo&#10;&#10;Description automatically generated">
            <a:extLst>
              <a:ext uri="{FF2B5EF4-FFF2-40B4-BE49-F238E27FC236}">
                <a16:creationId xmlns:a16="http://schemas.microsoft.com/office/drawing/2014/main" id="{5462D973-C6C8-064A-96B2-D324CE0E8ABD}"/>
              </a:ext>
            </a:extLst>
          </p:cNvPr>
          <p:cNvPicPr>
            <a:picLocks noChangeAspect="1"/>
          </p:cNvPicPr>
          <p:nvPr/>
        </p:nvPicPr>
        <p:blipFill rotWithShape="1">
          <a:blip r:embed="rId2">
            <a:alphaModFix amt="35000"/>
          </a:blip>
          <a:srcRect t="8376" b="36125"/>
          <a:stretch/>
        </p:blipFill>
        <p:spPr>
          <a:xfrm>
            <a:off x="-152400" y="10"/>
            <a:ext cx="9410700" cy="6857989"/>
          </a:xfrm>
          <a:prstGeom prst="rect">
            <a:avLst/>
          </a:prstGeom>
        </p:spPr>
      </p:pic>
      <p:sp>
        <p:nvSpPr>
          <p:cNvPr id="3" name="Subtitle 2"/>
          <p:cNvSpPr>
            <a:spLocks noGrp="1"/>
          </p:cNvSpPr>
          <p:nvPr>
            <p:ph type="subTitle" idx="1"/>
          </p:nvPr>
        </p:nvSpPr>
        <p:spPr>
          <a:xfrm>
            <a:off x="5308600" y="381000"/>
            <a:ext cx="3387708" cy="6121400"/>
          </a:xfrm>
        </p:spPr>
        <p:txBody>
          <a:bodyPr anchor="b">
            <a:normAutofit fontScale="92500" lnSpcReduction="10000"/>
          </a:bodyPr>
          <a:lstStyle/>
          <a:p>
            <a:pPr>
              <a:lnSpc>
                <a:spcPct val="90000"/>
              </a:lnSpc>
            </a:pPr>
            <a:r>
              <a:rPr lang="en-US" sz="2200" b="1" dirty="0">
                <a:solidFill>
                  <a:srgbClr val="00B0F0"/>
                </a:solidFill>
                <a:latin typeface="Arial"/>
                <a:cs typeface="Arial"/>
              </a:rPr>
              <a:t>1940s</a:t>
            </a:r>
          </a:p>
          <a:p>
            <a:pPr>
              <a:lnSpc>
                <a:spcPct val="90000"/>
              </a:lnSpc>
            </a:pPr>
            <a:endParaRPr lang="en-US" sz="1400" b="1" dirty="0">
              <a:latin typeface="Arial" panose="020B0604020202020204" pitchFamily="34" charset="0"/>
              <a:cs typeface="Arial" panose="020B0604020202020204" pitchFamily="34" charset="0"/>
            </a:endParaRPr>
          </a:p>
          <a:p>
            <a:pPr>
              <a:lnSpc>
                <a:spcPct val="90000"/>
              </a:lnSpc>
            </a:pPr>
            <a:r>
              <a:rPr lang="en-US" sz="1400" dirty="0">
                <a:solidFill>
                  <a:srgbClr val="92D050"/>
                </a:solidFill>
                <a:latin typeface="Arial" panose="020B0604020202020204" pitchFamily="34" charset="0"/>
                <a:cs typeface="Arial" panose="020B0604020202020204" pitchFamily="34" charset="0"/>
              </a:rPr>
              <a:t>Columbia Broadcast System, (CBS) </a:t>
            </a:r>
            <a:r>
              <a:rPr lang="en-US" sz="1400" dirty="0">
                <a:latin typeface="Arial" panose="020B0604020202020204" pitchFamily="34" charset="0"/>
                <a:cs typeface="Arial" panose="020B0604020202020204" pitchFamily="34" charset="0"/>
              </a:rPr>
              <a:t>a media corporation competing with RCA, was led by William S. Paley from 1928 into the 1980s.  CBS was initially focused on radio, moving into television in the 1940s.</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latin typeface="Arial" panose="020B0604020202020204" pitchFamily="34" charset="0"/>
                <a:cs typeface="Arial" panose="020B0604020202020204" pitchFamily="34" charset="0"/>
              </a:rPr>
              <a:t>In 1940, Peter Goldmark, the head of CBS Laboratories, invented a new television color system which rivals RCA’s system. </a:t>
            </a:r>
            <a:r>
              <a:rPr lang="en-US" sz="1400" dirty="0">
                <a:solidFill>
                  <a:srgbClr val="92D050"/>
                </a:solidFill>
                <a:latin typeface="Arial" panose="020B0604020202020204" pitchFamily="34" charset="0"/>
                <a:cs typeface="Arial" panose="020B0604020202020204" pitchFamily="34" charset="0"/>
              </a:rPr>
              <a:t>FCC (Federal Communications Commission) </a:t>
            </a:r>
            <a:r>
              <a:rPr lang="en-US" sz="1400" dirty="0">
                <a:latin typeface="Arial" panose="020B0604020202020204" pitchFamily="34" charset="0"/>
                <a:cs typeface="Arial" panose="020B0604020202020204" pitchFamily="34" charset="0"/>
              </a:rPr>
              <a:t>sided with RCA in the subsequent dispute.</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latin typeface="Arial" panose="020B0604020202020204" pitchFamily="34" charset="0"/>
                <a:cs typeface="Arial" panose="020B0604020202020204" pitchFamily="34" charset="0"/>
              </a:rPr>
              <a:t>FCC ordered NBC to divest itself of one of its networks, which was sold for $8 million to Edward S. Noble, manufacturer of Life Savers candies, in 1943. Noble renamed the network </a:t>
            </a:r>
            <a:r>
              <a:rPr lang="en-US" sz="1400" dirty="0">
                <a:solidFill>
                  <a:srgbClr val="92D050"/>
                </a:solidFill>
                <a:latin typeface="Arial" panose="020B0604020202020204" pitchFamily="34" charset="0"/>
                <a:cs typeface="Arial" panose="020B0604020202020204" pitchFamily="34" charset="0"/>
              </a:rPr>
              <a:t>American Broadcasting Company (ABC)</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500" dirty="0">
                <a:solidFill>
                  <a:schemeClr val="tx1"/>
                </a:solidFill>
                <a:latin typeface="Arial" panose="020B0604020202020204" pitchFamily="34" charset="0"/>
                <a:cs typeface="Arial" panose="020B0604020202020204" pitchFamily="34" charset="0"/>
              </a:rPr>
              <a:t>Both Paley and Sarnoff served in WWII. (1941-45) The war also led to refinement in video technology.</a:t>
            </a:r>
          </a:p>
          <a:p>
            <a:pPr>
              <a:lnSpc>
                <a:spcPct val="90000"/>
              </a:lnSpc>
            </a:pPr>
            <a:endParaRPr lang="en-US" sz="1500" dirty="0">
              <a:solidFill>
                <a:schemeClr val="tx1"/>
              </a:solidFill>
              <a:latin typeface="Arial" panose="020B0604020202020204" pitchFamily="34" charset="0"/>
              <a:cs typeface="Arial" panose="020B0604020202020204" pitchFamily="34" charset="0"/>
            </a:endParaRPr>
          </a:p>
          <a:p>
            <a:pPr>
              <a:lnSpc>
                <a:spcPct val="90000"/>
              </a:lnSpc>
            </a:pPr>
            <a:r>
              <a:rPr lang="en-US" sz="1500" dirty="0">
                <a:solidFill>
                  <a:schemeClr val="tx1"/>
                </a:solidFill>
                <a:latin typeface="Arial" panose="020B0604020202020204" pitchFamily="34" charset="0"/>
                <a:cs typeface="Arial" panose="020B0604020202020204" pitchFamily="34" charset="0"/>
              </a:rPr>
              <a:t>In 1946, 10,000 TV sets were sold, which is 0.02% of U.S. households. 200,000 sets were sold the following year, and by 1950, TV sets are in 9% of households, and 78% by 1955.</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latin typeface="Arial" panose="020B0604020202020204" pitchFamily="34" charset="0"/>
                <a:cs typeface="Arial" panose="020B0604020202020204" pitchFamily="34" charset="0"/>
              </a:rPr>
              <a:t>  </a:t>
            </a:r>
          </a:p>
        </p:txBody>
      </p:sp>
      <p:sp>
        <p:nvSpPr>
          <p:cNvPr id="21" name="Freeform: Shape 20">
            <a:extLst>
              <a:ext uri="{FF2B5EF4-FFF2-40B4-BE49-F238E27FC236}">
                <a16:creationId xmlns:a16="http://schemas.microsoft.com/office/drawing/2014/main" id="{F72D119F-8562-42DA-AE9A-70D44FDCF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 y="-1"/>
            <a:ext cx="4349997" cy="5144691"/>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dirty="0">
              <a:solidFill>
                <a:prstClr val="white"/>
              </a:solidFill>
              <a:latin typeface="Calibri" panose="020F0502020204030204"/>
            </a:endParaRPr>
          </a:p>
        </p:txBody>
      </p:sp>
      <p:pic>
        <p:nvPicPr>
          <p:cNvPr id="8" name="Picture 7" descr="A person sitting at a table&#10;&#10;Description automatically generated">
            <a:extLst>
              <a:ext uri="{FF2B5EF4-FFF2-40B4-BE49-F238E27FC236}">
                <a16:creationId xmlns:a16="http://schemas.microsoft.com/office/drawing/2014/main" id="{84EC08EE-434B-A341-81AF-261D776763D2}"/>
              </a:ext>
            </a:extLst>
          </p:cNvPr>
          <p:cNvPicPr>
            <a:picLocks noChangeAspect="1"/>
          </p:cNvPicPr>
          <p:nvPr/>
        </p:nvPicPr>
        <p:blipFill rotWithShape="1">
          <a:blip r:embed="rId3"/>
          <a:srcRect l="17046" r="20795" b="-1"/>
          <a:stretch/>
        </p:blipFill>
        <p:spPr>
          <a:xfrm>
            <a:off x="-2" y="1"/>
            <a:ext cx="4224619" cy="5012408"/>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Tree>
    <p:extLst>
      <p:ext uri="{BB962C8B-B14F-4D97-AF65-F5344CB8AC3E}">
        <p14:creationId xmlns:p14="http://schemas.microsoft.com/office/powerpoint/2010/main" val="2798611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0">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erson standing next to a tripod&#10;&#10;Description automatically generated">
            <a:extLst>
              <a:ext uri="{FF2B5EF4-FFF2-40B4-BE49-F238E27FC236}">
                <a16:creationId xmlns:a16="http://schemas.microsoft.com/office/drawing/2014/main" id="{D6A2DFF6-3A14-E84B-BAFE-9E0F42F642DA}"/>
              </a:ext>
            </a:extLst>
          </p:cNvPr>
          <p:cNvPicPr>
            <a:picLocks noChangeAspect="1"/>
          </p:cNvPicPr>
          <p:nvPr/>
        </p:nvPicPr>
        <p:blipFill rotWithShape="1">
          <a:blip r:embed="rId2"/>
          <a:srcRect r="-2" b="8035"/>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descr="A group of people in a room&#10;&#10;Description automatically generated">
            <a:extLst>
              <a:ext uri="{FF2B5EF4-FFF2-40B4-BE49-F238E27FC236}">
                <a16:creationId xmlns:a16="http://schemas.microsoft.com/office/drawing/2014/main" id="{4549EB68-A352-F342-8478-33A293365D11}"/>
              </a:ext>
            </a:extLst>
          </p:cNvPr>
          <p:cNvPicPr>
            <a:picLocks noChangeAspect="1"/>
          </p:cNvPicPr>
          <p:nvPr/>
        </p:nvPicPr>
        <p:blipFill rotWithShape="1">
          <a:blip r:embed="rId3"/>
          <a:srcRect l="2025" r="6344" b="3"/>
          <a:stretch/>
        </p:blipFill>
        <p:spPr>
          <a:xfrm>
            <a:off x="3662268" y="3364992"/>
            <a:ext cx="5481732" cy="3493008"/>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0" name="Freeform: Shape 22">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31" name="Freeform: Shape 24">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venir Next LT Pro"/>
            </a:endParaRPr>
          </a:p>
        </p:txBody>
      </p:sp>
      <p:sp>
        <p:nvSpPr>
          <p:cNvPr id="29" name="Rectangle 28">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461119"/>
            <a:ext cx="376430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E3D2FEDE-5CB6-A543-95CA-0066292AFF59}"/>
                  </a:ext>
                </a:extLst>
              </p14:cNvPr>
              <p14:cNvContentPartPr/>
              <p14:nvPr/>
            </p14:nvContentPartPr>
            <p14:xfrm>
              <a:off x="202860" y="648620"/>
              <a:ext cx="857520" cy="168480"/>
            </p14:xfrm>
          </p:contentPart>
        </mc:Choice>
        <mc:Fallback xmlns="">
          <p:pic>
            <p:nvPicPr>
              <p:cNvPr id="7" name="Ink 6">
                <a:extLst>
                  <a:ext uri="{FF2B5EF4-FFF2-40B4-BE49-F238E27FC236}">
                    <a16:creationId xmlns:a16="http://schemas.microsoft.com/office/drawing/2014/main" id="{E3D2FEDE-5CB6-A543-95CA-0066292AFF59}"/>
                  </a:ext>
                </a:extLst>
              </p:cNvPr>
              <p:cNvPicPr/>
              <p:nvPr/>
            </p:nvPicPr>
            <p:blipFill>
              <a:blip r:embed="rId5"/>
              <a:stretch>
                <a:fillRect/>
              </a:stretch>
            </p:blipFill>
            <p:spPr>
              <a:xfrm>
                <a:off x="140220" y="585620"/>
                <a:ext cx="98316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EA8C3F0C-1D78-9141-A25B-14845376D90A}"/>
                  </a:ext>
                </a:extLst>
              </p14:cNvPr>
              <p14:cNvContentPartPr/>
              <p14:nvPr/>
            </p14:nvContentPartPr>
            <p14:xfrm>
              <a:off x="340380" y="4371020"/>
              <a:ext cx="4033440" cy="195480"/>
            </p14:xfrm>
          </p:contentPart>
        </mc:Choice>
        <mc:Fallback xmlns="">
          <p:pic>
            <p:nvPicPr>
              <p:cNvPr id="8" name="Ink 7">
                <a:extLst>
                  <a:ext uri="{FF2B5EF4-FFF2-40B4-BE49-F238E27FC236}">
                    <a16:creationId xmlns:a16="http://schemas.microsoft.com/office/drawing/2014/main" id="{EA8C3F0C-1D78-9141-A25B-14845376D90A}"/>
                  </a:ext>
                </a:extLst>
              </p:cNvPr>
              <p:cNvPicPr/>
              <p:nvPr/>
            </p:nvPicPr>
            <p:blipFill>
              <a:blip r:embed="rId7"/>
              <a:stretch>
                <a:fillRect/>
              </a:stretch>
            </p:blipFill>
            <p:spPr>
              <a:xfrm>
                <a:off x="277380" y="4308020"/>
                <a:ext cx="4159080" cy="321120"/>
              </a:xfrm>
              <a:prstGeom prst="rect">
                <a:avLst/>
              </a:prstGeom>
            </p:spPr>
          </p:pic>
        </mc:Fallback>
      </mc:AlternateContent>
      <p:grpSp>
        <p:nvGrpSpPr>
          <p:cNvPr id="11" name="Group 10">
            <a:extLst>
              <a:ext uri="{FF2B5EF4-FFF2-40B4-BE49-F238E27FC236}">
                <a16:creationId xmlns:a16="http://schemas.microsoft.com/office/drawing/2014/main" id="{780CB3F0-4BF8-B146-B3B4-C87E8A29B51B}"/>
              </a:ext>
            </a:extLst>
          </p:cNvPr>
          <p:cNvGrpSpPr/>
          <p:nvPr/>
        </p:nvGrpSpPr>
        <p:grpSpPr>
          <a:xfrm>
            <a:off x="1549620" y="1239020"/>
            <a:ext cx="360" cy="360"/>
            <a:chOff x="1549620" y="1239020"/>
            <a:chExt cx="360" cy="360"/>
          </a:xfrm>
        </p:grpSpPr>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2CD1F451-11E7-794A-9C1C-BD2D2AE21A2B}"/>
                    </a:ext>
                  </a:extLst>
                </p14:cNvPr>
                <p14:cNvContentPartPr/>
                <p14:nvPr/>
              </p14:nvContentPartPr>
              <p14:xfrm>
                <a:off x="1549620" y="1239020"/>
                <a:ext cx="360" cy="360"/>
              </p14:xfrm>
            </p:contentPart>
          </mc:Choice>
          <mc:Fallback xmlns="">
            <p:pic>
              <p:nvPicPr>
                <p:cNvPr id="9" name="Ink 8">
                  <a:extLst>
                    <a:ext uri="{FF2B5EF4-FFF2-40B4-BE49-F238E27FC236}">
                      <a16:creationId xmlns:a16="http://schemas.microsoft.com/office/drawing/2014/main" id="{2CD1F451-11E7-794A-9C1C-BD2D2AE21A2B}"/>
                    </a:ext>
                  </a:extLst>
                </p:cNvPr>
                <p:cNvPicPr/>
                <p:nvPr/>
              </p:nvPicPr>
              <p:blipFill>
                <a:blip r:embed="rId9"/>
                <a:stretch>
                  <a:fillRect/>
                </a:stretch>
              </p:blipFill>
              <p:spPr>
                <a:xfrm>
                  <a:off x="1486620" y="117638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BED487B0-6C8A-B940-ADAF-497290A7F2D4}"/>
                    </a:ext>
                  </a:extLst>
                </p14:cNvPr>
                <p14:cNvContentPartPr/>
                <p14:nvPr/>
              </p14:nvContentPartPr>
              <p14:xfrm>
                <a:off x="1549620" y="1239020"/>
                <a:ext cx="360" cy="360"/>
              </p14:xfrm>
            </p:contentPart>
          </mc:Choice>
          <mc:Fallback xmlns="">
            <p:pic>
              <p:nvPicPr>
                <p:cNvPr id="10" name="Ink 9">
                  <a:extLst>
                    <a:ext uri="{FF2B5EF4-FFF2-40B4-BE49-F238E27FC236}">
                      <a16:creationId xmlns:a16="http://schemas.microsoft.com/office/drawing/2014/main" id="{BED487B0-6C8A-B940-ADAF-497290A7F2D4}"/>
                    </a:ext>
                  </a:extLst>
                </p:cNvPr>
                <p:cNvPicPr/>
                <p:nvPr/>
              </p:nvPicPr>
              <p:blipFill>
                <a:blip r:embed="rId9"/>
                <a:stretch>
                  <a:fillRect/>
                </a:stretch>
              </p:blipFill>
              <p:spPr>
                <a:xfrm>
                  <a:off x="1486620" y="1176380"/>
                  <a:ext cx="126000" cy="126000"/>
                </a:xfrm>
                <a:prstGeom prst="rect">
                  <a:avLst/>
                </a:prstGeom>
              </p:spPr>
            </p:pic>
          </mc:Fallback>
        </mc:AlternateContent>
      </p:grpSp>
      <p:sp>
        <p:nvSpPr>
          <p:cNvPr id="3" name="Subtitle 2"/>
          <p:cNvSpPr>
            <a:spLocks noGrp="1"/>
          </p:cNvSpPr>
          <p:nvPr>
            <p:ph type="subTitle" idx="1"/>
          </p:nvPr>
        </p:nvSpPr>
        <p:spPr>
          <a:xfrm>
            <a:off x="333879" y="625683"/>
            <a:ext cx="3688461" cy="5606634"/>
          </a:xfrm>
        </p:spPr>
        <p:txBody>
          <a:bodyPr>
            <a:normAutofit fontScale="92500"/>
          </a:bodyPr>
          <a:lstStyle/>
          <a:p>
            <a:pPr>
              <a:lnSpc>
                <a:spcPct val="90000"/>
              </a:lnSpc>
            </a:pPr>
            <a:r>
              <a:rPr lang="en-US" sz="2200" b="1" dirty="0">
                <a:solidFill>
                  <a:srgbClr val="00B0F0"/>
                </a:solidFill>
                <a:latin typeface="Arial"/>
                <a:cs typeface="Arial"/>
              </a:rPr>
              <a:t>1950s &amp; ‘60s</a:t>
            </a:r>
          </a:p>
          <a:p>
            <a:pPr>
              <a:lnSpc>
                <a:spcPct val="90000"/>
              </a:lnSpc>
            </a:pPr>
            <a:endParaRPr lang="en-US" sz="1400" b="1" dirty="0">
              <a:latin typeface="Arial" panose="020B0604020202020204" pitchFamily="34" charset="0"/>
              <a:cs typeface="Arial" panose="020B0604020202020204" pitchFamily="34" charset="0"/>
            </a:endParaRPr>
          </a:p>
          <a:p>
            <a:pPr>
              <a:lnSpc>
                <a:spcPct val="90000"/>
              </a:lnSpc>
            </a:pPr>
            <a:r>
              <a:rPr lang="en-US" sz="1400" dirty="0">
                <a:solidFill>
                  <a:srgbClr val="FFFF00"/>
                </a:solidFill>
                <a:latin typeface="Arial" panose="020B0604020202020204" pitchFamily="34" charset="0"/>
                <a:cs typeface="Arial" panose="020B0604020202020204" pitchFamily="34" charset="0"/>
              </a:rPr>
              <a:t>The birth of the videotape</a:t>
            </a:r>
            <a:r>
              <a:rPr lang="en-US" sz="1400" dirty="0">
                <a:latin typeface="Arial" panose="020B0604020202020204" pitchFamily="34" charset="0"/>
                <a:cs typeface="Arial" panose="020B0604020202020204" pitchFamily="34" charset="0"/>
              </a:rPr>
              <a:t> by Bing Crosby Enterprises (1951)</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latin typeface="Arial" panose="020B0604020202020204" pitchFamily="34" charset="0"/>
                <a:cs typeface="Arial" panose="020B0604020202020204" pitchFamily="34" charset="0"/>
              </a:rPr>
              <a:t>Late 1940s to the early ‘50s is considered </a:t>
            </a:r>
            <a:r>
              <a:rPr lang="en-US" sz="1400" dirty="0">
                <a:solidFill>
                  <a:srgbClr val="FFFF00"/>
                </a:solidFill>
                <a:latin typeface="Arial" panose="020B0604020202020204" pitchFamily="34" charset="0"/>
                <a:cs typeface="Arial" panose="020B0604020202020204" pitchFamily="34" charset="0"/>
              </a:rPr>
              <a:t>the golden age of live television</a:t>
            </a:r>
            <a:r>
              <a:rPr lang="en-US" sz="1400" dirty="0">
                <a:latin typeface="Arial" panose="020B0604020202020204" pitchFamily="34" charset="0"/>
                <a:cs typeface="Arial" panose="020B0604020202020204" pitchFamily="34" charset="0"/>
              </a:rPr>
              <a:t>, (e.g. Ernie Kovacs) when production was centered in NYC.</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latin typeface="Arial" panose="020B0604020202020204" pitchFamily="34" charset="0"/>
                <a:cs typeface="Arial" panose="020B0604020202020204" pitchFamily="34" charset="0"/>
              </a:rPr>
              <a:t>TV stations in the 1950s: </a:t>
            </a:r>
            <a:r>
              <a:rPr lang="en-US" sz="1400" dirty="0">
                <a:solidFill>
                  <a:srgbClr val="FFFF00"/>
                </a:solidFill>
                <a:latin typeface="Arial" panose="020B0604020202020204" pitchFamily="34" charset="0"/>
                <a:cs typeface="Arial" panose="020B0604020202020204" pitchFamily="34" charset="0"/>
              </a:rPr>
              <a:t>ABC, CBS, NBC </a:t>
            </a:r>
            <a:r>
              <a:rPr lang="en-US" sz="1400" dirty="0">
                <a:latin typeface="Arial" panose="020B0604020202020204" pitchFamily="34" charset="0"/>
                <a:cs typeface="Arial" panose="020B0604020202020204" pitchFamily="34" charset="0"/>
              </a:rPr>
              <a:t>(the Big Three); </a:t>
            </a:r>
            <a:r>
              <a:rPr lang="en-US" sz="1400" dirty="0">
                <a:solidFill>
                  <a:srgbClr val="FFFF00"/>
                </a:solidFill>
                <a:latin typeface="Arial" panose="020B0604020202020204" pitchFamily="34" charset="0"/>
                <a:cs typeface="Arial" panose="020B0604020202020204" pitchFamily="34" charset="0"/>
              </a:rPr>
              <a:t>DMN</a:t>
            </a:r>
            <a:r>
              <a:rPr lang="en-US" sz="1400" dirty="0">
                <a:latin typeface="Arial" panose="020B0604020202020204" pitchFamily="34" charset="0"/>
                <a:cs typeface="Arial" panose="020B0604020202020204" pitchFamily="34" charset="0"/>
              </a:rPr>
              <a:t> (DuMont – the “forgotten network”).</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latin typeface="Arial" panose="020B0604020202020204" pitchFamily="34" charset="0"/>
                <a:cs typeface="Arial" panose="020B0604020202020204" pitchFamily="34" charset="0"/>
              </a:rPr>
              <a:t>Videotape technology was first developed with television stations such as CBS (1953-57).</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solidFill>
                  <a:srgbClr val="FFFF00"/>
                </a:solidFill>
                <a:latin typeface="Arial" panose="020B0604020202020204" pitchFamily="34" charset="0"/>
                <a:cs typeface="Arial" panose="020B0604020202020204" pitchFamily="34" charset="0"/>
              </a:rPr>
              <a:t>The Nixon-Kennedy presidential debates in 1960 </a:t>
            </a:r>
            <a:r>
              <a:rPr lang="en-US" sz="1400" dirty="0">
                <a:latin typeface="Arial" panose="020B0604020202020204" pitchFamily="34" charset="0"/>
                <a:cs typeface="Arial" panose="020B0604020202020204" pitchFamily="34" charset="0"/>
              </a:rPr>
              <a:t>show the differing media representations, between radio and television.</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solidFill>
                  <a:srgbClr val="FFFF00"/>
                </a:solidFill>
                <a:latin typeface="Arial" panose="020B0604020202020204" pitchFamily="34" charset="0"/>
                <a:cs typeface="Arial" panose="020B0604020202020204" pitchFamily="34" charset="0"/>
              </a:rPr>
              <a:t>Sony Corporation </a:t>
            </a:r>
            <a:r>
              <a:rPr lang="en-US" sz="1400" dirty="0">
                <a:latin typeface="Arial" panose="020B0604020202020204" pitchFamily="34" charset="0"/>
                <a:cs typeface="Arial" panose="020B0604020202020204" pitchFamily="34" charset="0"/>
              </a:rPr>
              <a:t>in Japan produced the first portable video reel-to-reel deck in 1965, and the first color video recorder in 1969.</a:t>
            </a:r>
          </a:p>
          <a:p>
            <a:pPr>
              <a:lnSpc>
                <a:spcPct val="90000"/>
              </a:lnSpc>
            </a:pPr>
            <a:r>
              <a:rPr lang="en-US" sz="1400" dirty="0">
                <a:latin typeface="Arial" panose="020B0604020202020204" pitchFamily="34" charset="0"/>
                <a:cs typeface="Arial" panose="020B0604020202020204" pitchFamily="34" charset="0"/>
              </a:rPr>
              <a:t> </a:t>
            </a:r>
          </a:p>
          <a:p>
            <a:pPr>
              <a:lnSpc>
                <a:spcPct val="90000"/>
              </a:lnSpc>
            </a:pPr>
            <a:r>
              <a:rPr lang="en-US" sz="1400" dirty="0">
                <a:latin typeface="Arial" panose="020B0604020202020204" pitchFamily="34" charset="0"/>
                <a:cs typeface="Arial" panose="020B0604020202020204" pitchFamily="34" charset="0"/>
              </a:rPr>
              <a:t>CBS introduced the </a:t>
            </a:r>
            <a:r>
              <a:rPr lang="en-US" sz="1400" dirty="0">
                <a:solidFill>
                  <a:srgbClr val="FFFF00"/>
                </a:solidFill>
                <a:latin typeface="Arial" panose="020B0604020202020204" pitchFamily="34" charset="0"/>
                <a:cs typeface="Arial" panose="020B0604020202020204" pitchFamily="34" charset="0"/>
              </a:rPr>
              <a:t>first video cassette in 1968</a:t>
            </a:r>
            <a:r>
              <a:rPr lang="en-US" sz="1400" dirty="0">
                <a:latin typeface="Arial" panose="020B0604020202020204" pitchFamily="34" charset="0"/>
                <a:cs typeface="Arial" panose="020B0604020202020204" pitchFamily="34" charset="0"/>
              </a:rPr>
              <a:t>.</a:t>
            </a:r>
          </a:p>
          <a:p>
            <a:pPr algn="l">
              <a:lnSpc>
                <a:spcPct val="90000"/>
              </a:lnSpc>
            </a:pPr>
            <a:endParaRPr lang="en-US" sz="600" dirty="0">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5E5C0807-FB1E-1845-86F8-D67929CA83C0}"/>
                  </a:ext>
                </a:extLst>
              </p14:cNvPr>
              <p14:cNvContentPartPr/>
              <p14:nvPr/>
            </p14:nvContentPartPr>
            <p14:xfrm>
              <a:off x="3621987" y="4480333"/>
              <a:ext cx="156960" cy="360"/>
            </p14:xfrm>
          </p:contentPart>
        </mc:Choice>
        <mc:Fallback xmlns="">
          <p:pic>
            <p:nvPicPr>
              <p:cNvPr id="12" name="Ink 11">
                <a:extLst>
                  <a:ext uri="{FF2B5EF4-FFF2-40B4-BE49-F238E27FC236}">
                    <a16:creationId xmlns:a16="http://schemas.microsoft.com/office/drawing/2014/main" id="{5E5C0807-FB1E-1845-86F8-D67929CA83C0}"/>
                  </a:ext>
                </a:extLst>
              </p:cNvPr>
              <p:cNvPicPr/>
              <p:nvPr/>
            </p:nvPicPr>
            <p:blipFill>
              <a:blip r:embed="rId12"/>
              <a:stretch>
                <a:fillRect/>
              </a:stretch>
            </p:blipFill>
            <p:spPr>
              <a:xfrm>
                <a:off x="3613347" y="4471693"/>
                <a:ext cx="174600" cy="18000"/>
              </a:xfrm>
              <a:prstGeom prst="rect">
                <a:avLst/>
              </a:prstGeom>
            </p:spPr>
          </p:pic>
        </mc:Fallback>
      </mc:AlternateContent>
    </p:spTree>
    <p:extLst>
      <p:ext uri="{BB962C8B-B14F-4D97-AF65-F5344CB8AC3E}">
        <p14:creationId xmlns:p14="http://schemas.microsoft.com/office/powerpoint/2010/main" val="3700579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882442" y="2714171"/>
            <a:ext cx="4261558" cy="415011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dirty="0"/>
          </a:p>
        </p:txBody>
      </p:sp>
      <p:cxnSp>
        <p:nvCxnSpPr>
          <p:cNvPr id="48" name="Straight Connector 47">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10703" y="515421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41" name="Ink 40">
                <a:extLst>
                  <a:ext uri="{FF2B5EF4-FFF2-40B4-BE49-F238E27FC236}">
                    <a16:creationId xmlns:a16="http://schemas.microsoft.com/office/drawing/2014/main" id="{8004D3A6-C2BE-7E47-BE42-447B6461CCC5}"/>
                  </a:ext>
                </a:extLst>
              </p14:cNvPr>
              <p14:cNvContentPartPr/>
              <p14:nvPr/>
            </p14:nvContentPartPr>
            <p14:xfrm>
              <a:off x="6439487" y="6588561"/>
              <a:ext cx="360" cy="360"/>
            </p14:xfrm>
          </p:contentPart>
        </mc:Choice>
        <mc:Fallback xmlns="">
          <p:pic>
            <p:nvPicPr>
              <p:cNvPr id="41" name="Ink 40">
                <a:extLst>
                  <a:ext uri="{FF2B5EF4-FFF2-40B4-BE49-F238E27FC236}">
                    <a16:creationId xmlns:a16="http://schemas.microsoft.com/office/drawing/2014/main" id="{8004D3A6-C2BE-7E47-BE42-447B6461CCC5}"/>
                  </a:ext>
                </a:extLst>
              </p:cNvPr>
              <p:cNvPicPr/>
              <p:nvPr/>
            </p:nvPicPr>
            <p:blipFill>
              <a:blip r:embed="rId7"/>
              <a:stretch>
                <a:fillRect/>
              </a:stretch>
            </p:blipFill>
            <p:spPr>
              <a:xfrm>
                <a:off x="6421847" y="6570561"/>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0759090F-6493-5C44-B755-86BB628E023B}"/>
                  </a:ext>
                </a:extLst>
              </p14:cNvPr>
              <p14:cNvContentPartPr/>
              <p14:nvPr/>
            </p14:nvContentPartPr>
            <p14:xfrm>
              <a:off x="341447" y="586691"/>
              <a:ext cx="582480" cy="305640"/>
            </p14:xfrm>
          </p:contentPart>
        </mc:Choice>
        <mc:Fallback xmlns="">
          <p:pic>
            <p:nvPicPr>
              <p:cNvPr id="19" name="Ink 18">
                <a:extLst>
                  <a:ext uri="{FF2B5EF4-FFF2-40B4-BE49-F238E27FC236}">
                    <a16:creationId xmlns:a16="http://schemas.microsoft.com/office/drawing/2014/main" id="{0759090F-6493-5C44-B755-86BB628E023B}"/>
                  </a:ext>
                </a:extLst>
              </p:cNvPr>
              <p:cNvPicPr/>
              <p:nvPr/>
            </p:nvPicPr>
            <p:blipFill>
              <a:blip r:embed="rId9"/>
              <a:stretch>
                <a:fillRect/>
              </a:stretch>
            </p:blipFill>
            <p:spPr>
              <a:xfrm>
                <a:off x="278447" y="524051"/>
                <a:ext cx="708120" cy="431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 name="Ink 21">
                <a:extLst>
                  <a:ext uri="{FF2B5EF4-FFF2-40B4-BE49-F238E27FC236}">
                    <a16:creationId xmlns:a16="http://schemas.microsoft.com/office/drawing/2014/main" id="{2707A158-456D-DF4D-B2CF-6BD71C502A2D}"/>
                  </a:ext>
                </a:extLst>
              </p14:cNvPr>
              <p14:cNvContentPartPr/>
              <p14:nvPr/>
            </p14:nvContentPartPr>
            <p14:xfrm>
              <a:off x="315887" y="4548851"/>
              <a:ext cx="2576880" cy="18720"/>
            </p14:xfrm>
          </p:contentPart>
        </mc:Choice>
        <mc:Fallback xmlns="">
          <p:pic>
            <p:nvPicPr>
              <p:cNvPr id="22" name="Ink 21">
                <a:extLst>
                  <a:ext uri="{FF2B5EF4-FFF2-40B4-BE49-F238E27FC236}">
                    <a16:creationId xmlns:a16="http://schemas.microsoft.com/office/drawing/2014/main" id="{2707A158-456D-DF4D-B2CF-6BD71C502A2D}"/>
                  </a:ext>
                </a:extLst>
              </p:cNvPr>
              <p:cNvPicPr/>
              <p:nvPr/>
            </p:nvPicPr>
            <p:blipFill>
              <a:blip r:embed="rId11"/>
              <a:stretch>
                <a:fillRect/>
              </a:stretch>
            </p:blipFill>
            <p:spPr>
              <a:xfrm>
                <a:off x="297887" y="4531211"/>
                <a:ext cx="2612520" cy="54360"/>
              </a:xfrm>
              <a:prstGeom prst="rect">
                <a:avLst/>
              </a:prstGeom>
            </p:spPr>
          </p:pic>
        </mc:Fallback>
      </mc:AlternateContent>
      <p:grpSp>
        <p:nvGrpSpPr>
          <p:cNvPr id="31" name="Group 30">
            <a:extLst>
              <a:ext uri="{FF2B5EF4-FFF2-40B4-BE49-F238E27FC236}">
                <a16:creationId xmlns:a16="http://schemas.microsoft.com/office/drawing/2014/main" id="{D082D18B-B621-1148-BD83-80208C222D4D}"/>
              </a:ext>
            </a:extLst>
          </p:cNvPr>
          <p:cNvGrpSpPr/>
          <p:nvPr/>
        </p:nvGrpSpPr>
        <p:grpSpPr>
          <a:xfrm>
            <a:off x="1143887" y="2467331"/>
            <a:ext cx="360" cy="360"/>
            <a:chOff x="1143887" y="2467331"/>
            <a:chExt cx="360" cy="360"/>
          </a:xfrm>
        </p:grpSpPr>
        <mc:AlternateContent xmlns:mc="http://schemas.openxmlformats.org/markup-compatibility/2006" xmlns:p14="http://schemas.microsoft.com/office/powerpoint/2010/main">
          <mc:Choice Requires="p14">
            <p:contentPart p14:bwMode="auto" r:id="rId12">
              <p14:nvContentPartPr>
                <p14:cNvPr id="23" name="Ink 22">
                  <a:extLst>
                    <a:ext uri="{FF2B5EF4-FFF2-40B4-BE49-F238E27FC236}">
                      <a16:creationId xmlns:a16="http://schemas.microsoft.com/office/drawing/2014/main" id="{48A9544C-F82B-F447-9471-1C27D30B4B9C}"/>
                    </a:ext>
                  </a:extLst>
                </p14:cNvPr>
                <p14:cNvContentPartPr/>
                <p14:nvPr/>
              </p14:nvContentPartPr>
              <p14:xfrm>
                <a:off x="1143887" y="2467331"/>
                <a:ext cx="360" cy="360"/>
              </p14:xfrm>
            </p:contentPart>
          </mc:Choice>
          <mc:Fallback xmlns="">
            <p:pic>
              <p:nvPicPr>
                <p:cNvPr id="23" name="Ink 22">
                  <a:extLst>
                    <a:ext uri="{FF2B5EF4-FFF2-40B4-BE49-F238E27FC236}">
                      <a16:creationId xmlns:a16="http://schemas.microsoft.com/office/drawing/2014/main" id="{48A9544C-F82B-F447-9471-1C27D30B4B9C}"/>
                    </a:ext>
                  </a:extLst>
                </p:cNvPr>
                <p:cNvPicPr/>
                <p:nvPr/>
              </p:nvPicPr>
              <p:blipFill>
                <a:blip r:embed="rId7"/>
                <a:stretch>
                  <a:fillRect/>
                </a:stretch>
              </p:blipFill>
              <p:spPr>
                <a:xfrm>
                  <a:off x="1125887" y="2449691"/>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7" name="Ink 26">
                  <a:extLst>
                    <a:ext uri="{FF2B5EF4-FFF2-40B4-BE49-F238E27FC236}">
                      <a16:creationId xmlns:a16="http://schemas.microsoft.com/office/drawing/2014/main" id="{E3FBCA2F-1242-6844-9471-CE745B7C6BC0}"/>
                    </a:ext>
                  </a:extLst>
                </p14:cNvPr>
                <p14:cNvContentPartPr/>
                <p14:nvPr/>
              </p14:nvContentPartPr>
              <p14:xfrm>
                <a:off x="1143887" y="2467331"/>
                <a:ext cx="360" cy="360"/>
              </p14:xfrm>
            </p:contentPart>
          </mc:Choice>
          <mc:Fallback xmlns="">
            <p:pic>
              <p:nvPicPr>
                <p:cNvPr id="27" name="Ink 26">
                  <a:extLst>
                    <a:ext uri="{FF2B5EF4-FFF2-40B4-BE49-F238E27FC236}">
                      <a16:creationId xmlns:a16="http://schemas.microsoft.com/office/drawing/2014/main" id="{E3FBCA2F-1242-6844-9471-CE745B7C6BC0}"/>
                    </a:ext>
                  </a:extLst>
                </p:cNvPr>
                <p:cNvPicPr/>
                <p:nvPr/>
              </p:nvPicPr>
              <p:blipFill>
                <a:blip r:embed="rId7"/>
                <a:stretch>
                  <a:fillRect/>
                </a:stretch>
              </p:blipFill>
              <p:spPr>
                <a:xfrm>
                  <a:off x="1125887" y="2449691"/>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Ink 28">
                  <a:extLst>
                    <a:ext uri="{FF2B5EF4-FFF2-40B4-BE49-F238E27FC236}">
                      <a16:creationId xmlns:a16="http://schemas.microsoft.com/office/drawing/2014/main" id="{A82DED35-5950-804C-B937-D683D10425EB}"/>
                    </a:ext>
                  </a:extLst>
                </p14:cNvPr>
                <p14:cNvContentPartPr/>
                <p14:nvPr/>
              </p14:nvContentPartPr>
              <p14:xfrm>
                <a:off x="1143887" y="2467331"/>
                <a:ext cx="360" cy="360"/>
              </p14:xfrm>
            </p:contentPart>
          </mc:Choice>
          <mc:Fallback xmlns="">
            <p:pic>
              <p:nvPicPr>
                <p:cNvPr id="29" name="Ink 28">
                  <a:extLst>
                    <a:ext uri="{FF2B5EF4-FFF2-40B4-BE49-F238E27FC236}">
                      <a16:creationId xmlns:a16="http://schemas.microsoft.com/office/drawing/2014/main" id="{A82DED35-5950-804C-B937-D683D10425EB}"/>
                    </a:ext>
                  </a:extLst>
                </p:cNvPr>
                <p:cNvPicPr/>
                <p:nvPr/>
              </p:nvPicPr>
              <p:blipFill>
                <a:blip r:embed="rId7"/>
                <a:stretch>
                  <a:fillRect/>
                </a:stretch>
              </p:blipFill>
              <p:spPr>
                <a:xfrm>
                  <a:off x="1125887" y="2449691"/>
                  <a:ext cx="36000" cy="36000"/>
                </a:xfrm>
                <a:prstGeom prst="rect">
                  <a:avLst/>
                </a:prstGeom>
              </p:spPr>
            </p:pic>
          </mc:Fallback>
        </mc:AlternateContent>
      </p:grpSp>
      <p:pic>
        <p:nvPicPr>
          <p:cNvPr id="18" name="Picture 17" descr="A group of people standing in front of a crowd&#10;&#10;Description automatically generated">
            <a:extLst>
              <a:ext uri="{FF2B5EF4-FFF2-40B4-BE49-F238E27FC236}">
                <a16:creationId xmlns:a16="http://schemas.microsoft.com/office/drawing/2014/main" id="{9D2D3281-5E83-6844-9DE6-4924D0059043}"/>
              </a:ext>
            </a:extLst>
          </p:cNvPr>
          <p:cNvPicPr>
            <a:picLocks noChangeAspect="1"/>
          </p:cNvPicPr>
          <p:nvPr/>
        </p:nvPicPr>
        <p:blipFill rotWithShape="1">
          <a:blip r:embed="rId15"/>
          <a:srcRect t="2040" r="-2" b="31021"/>
          <a:stretch/>
        </p:blipFill>
        <p:spPr>
          <a:xfrm>
            <a:off x="20" y="-104172"/>
            <a:ext cx="9143980" cy="7091652"/>
          </a:xfrm>
          <a:prstGeom prst="rect">
            <a:avLst/>
          </a:prstGeom>
        </p:spPr>
      </p:pic>
      <p:sp>
        <p:nvSpPr>
          <p:cNvPr id="3" name="Subtitle 2"/>
          <p:cNvSpPr>
            <a:spLocks noGrp="1"/>
          </p:cNvSpPr>
          <p:nvPr>
            <p:ph type="subTitle" idx="1"/>
          </p:nvPr>
        </p:nvSpPr>
        <p:spPr>
          <a:xfrm>
            <a:off x="2160" y="4390310"/>
            <a:ext cx="9141840" cy="1275161"/>
          </a:xfrm>
        </p:spPr>
        <p:txBody>
          <a:bodyPr>
            <a:normAutofit lnSpcReduction="10000"/>
          </a:bodyPr>
          <a:lstStyle/>
          <a:p>
            <a:pPr>
              <a:lnSpc>
                <a:spcPct val="90000"/>
              </a:lnSpc>
            </a:pPr>
            <a:r>
              <a:rPr lang="en-US" sz="4000" b="1" dirty="0">
                <a:solidFill>
                  <a:srgbClr val="FFFF00"/>
                </a:solidFill>
                <a:latin typeface="Arial"/>
                <a:cs typeface="Arial"/>
              </a:rPr>
              <a:t>The 1960s - </a:t>
            </a:r>
            <a:endParaRPr lang="en-US" sz="4000" b="1" dirty="0">
              <a:solidFill>
                <a:srgbClr val="FFFF00"/>
              </a:solidFill>
              <a:latin typeface="Arial" panose="020B0604020202020204" pitchFamily="34" charset="0"/>
              <a:cs typeface="Arial" panose="020B0604020202020204" pitchFamily="34" charset="0"/>
            </a:endParaRPr>
          </a:p>
          <a:p>
            <a:pPr>
              <a:lnSpc>
                <a:spcPct val="90000"/>
              </a:lnSpc>
            </a:pPr>
            <a:r>
              <a:rPr lang="en-US" sz="4000" b="1" dirty="0">
                <a:solidFill>
                  <a:srgbClr val="FFFF00"/>
                </a:solidFill>
                <a:latin typeface="Arial"/>
                <a:cs typeface="Arial"/>
              </a:rPr>
              <a:t>Protest &amp; Counterculture</a:t>
            </a:r>
          </a:p>
          <a:p>
            <a:pPr lvl="1" algn="l">
              <a:lnSpc>
                <a:spcPct val="90000"/>
              </a:lnSpc>
            </a:pPr>
            <a:endParaRPr lang="en-US" sz="1400" dirty="0">
              <a:solidFill>
                <a:srgbClr val="FFFF00"/>
              </a:solidFill>
              <a:latin typeface="Arial"/>
              <a:cs typeface="Arial"/>
            </a:endParaRPr>
          </a:p>
        </p:txBody>
      </p:sp>
    </p:spTree>
    <p:extLst>
      <p:ext uri="{BB962C8B-B14F-4D97-AF65-F5344CB8AC3E}">
        <p14:creationId xmlns:p14="http://schemas.microsoft.com/office/powerpoint/2010/main" val="1333626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73BBE33-B533-4661-8A6A-6BD8D05EB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484782" y="1404895"/>
            <a:ext cx="2517869" cy="4428746"/>
          </a:xfrm>
        </p:spPr>
        <p:txBody>
          <a:bodyPr>
            <a:normAutofit/>
          </a:bodyPr>
          <a:lstStyle/>
          <a:p>
            <a:pPr>
              <a:lnSpc>
                <a:spcPct val="90000"/>
              </a:lnSpc>
            </a:pPr>
            <a:r>
              <a:rPr lang="en-US" sz="2000" b="1" dirty="0">
                <a:solidFill>
                  <a:srgbClr val="00B0F0"/>
                </a:solidFill>
                <a:latin typeface="Arial"/>
                <a:cs typeface="Arial"/>
              </a:rPr>
              <a:t>1970s &amp; ‘80s</a:t>
            </a:r>
            <a:endParaRPr lang="en-US" sz="2000" dirty="0">
              <a:solidFill>
                <a:srgbClr val="00B0F0"/>
              </a:solidFill>
              <a:latin typeface="Arial" panose="020B0604020202020204" pitchFamily="34" charset="0"/>
              <a:cs typeface="Arial" panose="020B0604020202020204" pitchFamily="34" charset="0"/>
            </a:endParaRP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latin typeface="Arial" panose="020B0604020202020204" pitchFamily="34" charset="0"/>
                <a:cs typeface="Arial" panose="020B0604020202020204" pitchFamily="34" charset="0"/>
              </a:rPr>
              <a:t>Sarnoff retired from RCA in 1970 and died in ‘71. </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latin typeface="Arial" panose="020B0604020202020204" pitchFamily="34" charset="0"/>
                <a:cs typeface="Arial" panose="020B0604020202020204" pitchFamily="34" charset="0"/>
              </a:rPr>
              <a:t>Paley waived CBS’s mandatory retirement in 1966 and remained chairman of the board till 1983.  He returned in 1987 and died in 1990.</a:t>
            </a:r>
          </a:p>
          <a:p>
            <a:pPr>
              <a:lnSpc>
                <a:spcPct val="90000"/>
              </a:lnSpc>
            </a:pPr>
            <a:r>
              <a:rPr lang="en-US" sz="1400" dirty="0">
                <a:latin typeface="Arial" panose="020B0604020202020204" pitchFamily="34" charset="0"/>
                <a:cs typeface="Arial" panose="020B0604020202020204" pitchFamily="34" charset="0"/>
              </a:rPr>
              <a:t> </a:t>
            </a:r>
          </a:p>
          <a:p>
            <a:pPr>
              <a:lnSpc>
                <a:spcPct val="90000"/>
              </a:lnSpc>
            </a:pPr>
            <a:r>
              <a:rPr lang="en-US" sz="1400" dirty="0">
                <a:latin typeface="Arial" panose="020B0604020202020204" pitchFamily="34" charset="0"/>
                <a:cs typeface="Arial" panose="020B0604020202020204" pitchFamily="34" charset="0"/>
              </a:rPr>
              <a:t>The rise of ABC and the </a:t>
            </a:r>
            <a:r>
              <a:rPr lang="en-US" sz="1400" dirty="0">
                <a:solidFill>
                  <a:srgbClr val="FFFF00"/>
                </a:solidFill>
                <a:latin typeface="Arial" panose="020B0604020202020204" pitchFamily="34" charset="0"/>
                <a:cs typeface="Arial" panose="020B0604020202020204" pitchFamily="34" charset="0"/>
              </a:rPr>
              <a:t>youth demographic </a:t>
            </a:r>
            <a:r>
              <a:rPr lang="en-US" sz="1400" dirty="0">
                <a:latin typeface="Arial" panose="020B0604020202020204" pitchFamily="34" charset="0"/>
                <a:cs typeface="Arial" panose="020B0604020202020204" pitchFamily="34" charset="0"/>
              </a:rPr>
              <a:t>for advertisers in the 1970s. </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latin typeface="Arial" panose="020B0604020202020204" pitchFamily="34" charset="0"/>
                <a:cs typeface="Arial" panose="020B0604020202020204" pitchFamily="34" charset="0"/>
              </a:rPr>
              <a:t>The advent of </a:t>
            </a:r>
            <a:r>
              <a:rPr lang="en-US" sz="1400" dirty="0">
                <a:solidFill>
                  <a:srgbClr val="FFFF00"/>
                </a:solidFill>
                <a:latin typeface="Arial" panose="020B0604020202020204" pitchFamily="34" charset="0"/>
                <a:cs typeface="Arial" panose="020B0604020202020204" pitchFamily="34" charset="0"/>
              </a:rPr>
              <a:t>cable, satellite</a:t>
            </a:r>
            <a:r>
              <a:rPr lang="en-US" sz="1400" dirty="0">
                <a:latin typeface="Arial" panose="020B0604020202020204" pitchFamily="34" charset="0"/>
                <a:cs typeface="Arial" panose="020B0604020202020204" pitchFamily="34" charset="0"/>
              </a:rPr>
              <a:t>, and </a:t>
            </a:r>
            <a:r>
              <a:rPr lang="en-US" sz="1400" dirty="0">
                <a:solidFill>
                  <a:srgbClr val="FFFF00"/>
                </a:solidFill>
                <a:latin typeface="Arial" panose="020B0604020202020204" pitchFamily="34" charset="0"/>
                <a:cs typeface="Arial" panose="020B0604020202020204" pitchFamily="34" charset="0"/>
              </a:rPr>
              <a:t>videotape rental markets </a:t>
            </a:r>
            <a:r>
              <a:rPr lang="en-US" sz="1400" dirty="0">
                <a:latin typeface="Arial" panose="020B0604020202020204" pitchFamily="34" charset="0"/>
                <a:cs typeface="Arial" panose="020B0604020202020204" pitchFamily="34" charset="0"/>
              </a:rPr>
              <a:t>in the 1980s.</a:t>
            </a:r>
          </a:p>
          <a:p>
            <a:pPr algn="l">
              <a:lnSpc>
                <a:spcPct val="90000"/>
              </a:lnSpc>
            </a:pPr>
            <a:endParaRPr lang="en-US" sz="1000" dirty="0">
              <a:latin typeface="Arial" panose="020B0604020202020204" pitchFamily="34" charset="0"/>
              <a:cs typeface="Arial" panose="020B0604020202020204" pitchFamily="34" charset="0"/>
            </a:endParaRPr>
          </a:p>
          <a:p>
            <a:pPr algn="l">
              <a:lnSpc>
                <a:spcPct val="90000"/>
              </a:lnSpc>
            </a:pPr>
            <a:endParaRPr lang="en-US" sz="1000" dirty="0">
              <a:latin typeface="Arial" panose="020B0604020202020204" pitchFamily="34" charset="0"/>
              <a:cs typeface="Arial" panose="020B0604020202020204" pitchFamily="34" charset="0"/>
            </a:endParaRPr>
          </a:p>
          <a:p>
            <a:pPr algn="l">
              <a:lnSpc>
                <a:spcPct val="90000"/>
              </a:lnSpc>
            </a:pPr>
            <a:endParaRPr lang="en-US" sz="1000" dirty="0">
              <a:latin typeface="Arial" panose="020B0604020202020204" pitchFamily="34" charset="0"/>
              <a:cs typeface="Arial" panose="020B0604020202020204" pitchFamily="34" charset="0"/>
            </a:endParaRPr>
          </a:p>
        </p:txBody>
      </p:sp>
      <p:pic>
        <p:nvPicPr>
          <p:cNvPr id="10" name="Picture 9" descr="A person holding a camera&#10;&#10;Description automatically generated">
            <a:extLst>
              <a:ext uri="{FF2B5EF4-FFF2-40B4-BE49-F238E27FC236}">
                <a16:creationId xmlns:a16="http://schemas.microsoft.com/office/drawing/2014/main" id="{99572257-E39C-D846-80C9-BAB118F70628}"/>
              </a:ext>
            </a:extLst>
          </p:cNvPr>
          <p:cNvPicPr>
            <a:picLocks noChangeAspect="1"/>
          </p:cNvPicPr>
          <p:nvPr/>
        </p:nvPicPr>
        <p:blipFill rotWithShape="1">
          <a:blip r:embed="rId2"/>
          <a:srcRect r="-6" b="17536"/>
          <a:stretch/>
        </p:blipFill>
        <p:spPr>
          <a:xfrm>
            <a:off x="3493007" y="-2"/>
            <a:ext cx="2059324" cy="2228757"/>
          </a:xfrm>
          <a:prstGeom prst="rect">
            <a:avLst/>
          </a:prstGeom>
        </p:spPr>
      </p:pic>
      <p:pic>
        <p:nvPicPr>
          <p:cNvPr id="8" name="Picture 7" descr="A group of people standing in front of a stove&#10;&#10;Description automatically generated">
            <a:extLst>
              <a:ext uri="{FF2B5EF4-FFF2-40B4-BE49-F238E27FC236}">
                <a16:creationId xmlns:a16="http://schemas.microsoft.com/office/drawing/2014/main" id="{41A705EA-1BF1-CB4B-9320-CCFD070E6FA8}"/>
              </a:ext>
            </a:extLst>
          </p:cNvPr>
          <p:cNvPicPr>
            <a:picLocks noChangeAspect="1"/>
          </p:cNvPicPr>
          <p:nvPr/>
        </p:nvPicPr>
        <p:blipFill rotWithShape="1">
          <a:blip r:embed="rId3"/>
          <a:srcRect l="6613" r="16888" b="-8"/>
          <a:stretch/>
        </p:blipFill>
        <p:spPr>
          <a:xfrm>
            <a:off x="3493007" y="2400474"/>
            <a:ext cx="2056618" cy="2057043"/>
          </a:xfrm>
          <a:prstGeom prst="rect">
            <a:avLst/>
          </a:prstGeom>
        </p:spPr>
      </p:pic>
      <p:pic>
        <p:nvPicPr>
          <p:cNvPr id="20" name="Picture 19" descr="A computer sitting on top of a table&#10;&#10;Description automatically generated">
            <a:extLst>
              <a:ext uri="{FF2B5EF4-FFF2-40B4-BE49-F238E27FC236}">
                <a16:creationId xmlns:a16="http://schemas.microsoft.com/office/drawing/2014/main" id="{BBE9E784-8028-814F-8BF8-A51EAB13A6C5}"/>
              </a:ext>
            </a:extLst>
          </p:cNvPr>
          <p:cNvPicPr>
            <a:picLocks noChangeAspect="1"/>
          </p:cNvPicPr>
          <p:nvPr/>
        </p:nvPicPr>
        <p:blipFill rotWithShape="1">
          <a:blip r:embed="rId4"/>
          <a:srcRect l="16210" r="581" b="-3"/>
          <a:stretch/>
        </p:blipFill>
        <p:spPr>
          <a:xfrm>
            <a:off x="5677923" y="10"/>
            <a:ext cx="3460502" cy="3337539"/>
          </a:xfrm>
          <a:prstGeom prst="rect">
            <a:avLst/>
          </a:prstGeom>
        </p:spPr>
      </p:pic>
      <p:pic>
        <p:nvPicPr>
          <p:cNvPr id="12" name="Picture 11" descr="A person holding a camera&#10;&#10;Description automatically generated">
            <a:extLst>
              <a:ext uri="{FF2B5EF4-FFF2-40B4-BE49-F238E27FC236}">
                <a16:creationId xmlns:a16="http://schemas.microsoft.com/office/drawing/2014/main" id="{186C2DED-5D43-8B42-B935-3FD0E5EE7538}"/>
              </a:ext>
            </a:extLst>
          </p:cNvPr>
          <p:cNvPicPr>
            <a:picLocks noChangeAspect="1"/>
          </p:cNvPicPr>
          <p:nvPr/>
        </p:nvPicPr>
        <p:blipFill rotWithShape="1">
          <a:blip r:embed="rId5"/>
          <a:srcRect l="4902" r="2702" b="2"/>
          <a:stretch/>
        </p:blipFill>
        <p:spPr>
          <a:xfrm>
            <a:off x="3490220" y="4629236"/>
            <a:ext cx="2059323" cy="2228764"/>
          </a:xfrm>
          <a:prstGeom prst="rect">
            <a:avLst/>
          </a:prstGeom>
        </p:spPr>
      </p:pic>
      <p:pic>
        <p:nvPicPr>
          <p:cNvPr id="6" name="Picture 5" descr="A close up of a hand holding a cellphone&#10;&#10;Description automatically generated">
            <a:extLst>
              <a:ext uri="{FF2B5EF4-FFF2-40B4-BE49-F238E27FC236}">
                <a16:creationId xmlns:a16="http://schemas.microsoft.com/office/drawing/2014/main" id="{DA471F16-7916-6C4F-97BC-375E89979C99}"/>
              </a:ext>
            </a:extLst>
          </p:cNvPr>
          <p:cNvPicPr>
            <a:picLocks noChangeAspect="1"/>
          </p:cNvPicPr>
          <p:nvPr/>
        </p:nvPicPr>
        <p:blipFill rotWithShape="1">
          <a:blip r:embed="rId6"/>
          <a:srcRect t="3845" r="-2" b="31317"/>
          <a:stretch/>
        </p:blipFill>
        <p:spPr>
          <a:xfrm>
            <a:off x="5677923" y="3509264"/>
            <a:ext cx="3460502" cy="3348735"/>
          </a:xfrm>
          <a:prstGeom prst="rect">
            <a:avLst/>
          </a:prstGeom>
        </p:spPr>
      </p:pic>
    </p:spTree>
    <p:extLst>
      <p:ext uri="{BB962C8B-B14F-4D97-AF65-F5344CB8AC3E}">
        <p14:creationId xmlns:p14="http://schemas.microsoft.com/office/powerpoint/2010/main" val="3359182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5631" y="4667388"/>
            <a:ext cx="8192728" cy="1923911"/>
          </a:xfrm>
        </p:spPr>
        <p:txBody>
          <a:bodyPr>
            <a:normAutofit/>
          </a:bodyPr>
          <a:lstStyle/>
          <a:p>
            <a:pPr algn="l">
              <a:lnSpc>
                <a:spcPct val="90000"/>
              </a:lnSpc>
            </a:pPr>
            <a:r>
              <a:rPr lang="en-US" sz="3000" b="1" dirty="0">
                <a:latin typeface="Arial"/>
                <a:cs typeface="Arial"/>
              </a:rPr>
              <a:t>Comparative Analysis:</a:t>
            </a:r>
            <a:endParaRPr lang="en-US" sz="3000" dirty="0">
              <a:latin typeface="Arial" panose="020B0604020202020204" pitchFamily="34" charset="0"/>
              <a:cs typeface="Arial" panose="020B0604020202020204" pitchFamily="34" charset="0"/>
            </a:endParaRPr>
          </a:p>
        </p:txBody>
      </p:sp>
      <p:pic>
        <p:nvPicPr>
          <p:cNvPr id="10" name="Picture 9" descr="A person wearing a suit and tie&#10;&#10;Description automatically generated">
            <a:extLst>
              <a:ext uri="{FF2B5EF4-FFF2-40B4-BE49-F238E27FC236}">
                <a16:creationId xmlns:a16="http://schemas.microsoft.com/office/drawing/2014/main" id="{CF165274-D8FE-7644-BF13-AE5D0A9F70FD}"/>
              </a:ext>
            </a:extLst>
          </p:cNvPr>
          <p:cNvPicPr>
            <a:picLocks noChangeAspect="1"/>
          </p:cNvPicPr>
          <p:nvPr/>
        </p:nvPicPr>
        <p:blipFill rotWithShape="1">
          <a:blip r:embed="rId3"/>
          <a:srcRect l="14705" r="12455"/>
          <a:stretch/>
        </p:blipFill>
        <p:spPr>
          <a:xfrm>
            <a:off x="20" y="10"/>
            <a:ext cx="4571975" cy="4252522"/>
          </a:xfrm>
          <a:prstGeom prst="rect">
            <a:avLst/>
          </a:prstGeom>
        </p:spPr>
      </p:pic>
      <p:pic>
        <p:nvPicPr>
          <p:cNvPr id="5" name="Picture 4" descr="A person looking at the camera&#10;&#10;Description automatically generated">
            <a:extLst>
              <a:ext uri="{FF2B5EF4-FFF2-40B4-BE49-F238E27FC236}">
                <a16:creationId xmlns:a16="http://schemas.microsoft.com/office/drawing/2014/main" id="{02D07244-D8B6-D347-86F9-B4830D04373B}"/>
              </a:ext>
            </a:extLst>
          </p:cNvPr>
          <p:cNvPicPr>
            <a:picLocks noChangeAspect="1"/>
          </p:cNvPicPr>
          <p:nvPr/>
        </p:nvPicPr>
        <p:blipFill rotWithShape="1">
          <a:blip r:embed="rId4"/>
          <a:srcRect l="6314" r="13062" b="-3"/>
          <a:stretch/>
        </p:blipFill>
        <p:spPr>
          <a:xfrm>
            <a:off x="4571999" y="-681"/>
            <a:ext cx="4572001" cy="4253215"/>
          </a:xfrm>
          <a:prstGeom prst="rect">
            <a:avLst/>
          </a:prstGeom>
        </p:spPr>
      </p:pic>
      <p:cxnSp>
        <p:nvCxnSpPr>
          <p:cNvPr id="19" name="Straight Connector 14">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6">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11EA43C-0170-CB40-B3F9-8844D945A221}"/>
              </a:ext>
            </a:extLst>
          </p:cNvPr>
          <p:cNvSpPr/>
          <p:nvPr/>
        </p:nvSpPr>
        <p:spPr>
          <a:xfrm>
            <a:off x="20" y="3827280"/>
            <a:ext cx="4571975" cy="425252"/>
          </a:xfrm>
          <a:prstGeom prst="rect">
            <a:avLst/>
          </a:prstGeom>
          <a:solidFill>
            <a:srgbClr val="000000">
              <a:alpha val="50000"/>
            </a:srgbClr>
          </a:solidFill>
          <a:ln>
            <a:noFill/>
          </a:ln>
        </p:spPr>
        <p:txBody>
          <a:bodyPr wrap="square">
            <a:noAutofit/>
          </a:bodyPr>
          <a:lstStyle/>
          <a:p>
            <a:pPr algn="ctr">
              <a:spcAft>
                <a:spcPts val="600"/>
              </a:spcAft>
            </a:pPr>
            <a:r>
              <a:rPr lang="en-US" sz="1300" b="1" i="1" dirty="0">
                <a:solidFill>
                  <a:srgbClr val="FFFFFF"/>
                </a:solidFill>
              </a:rPr>
              <a:t>Eugene </a:t>
            </a:r>
            <a:r>
              <a:rPr lang="en-US" sz="1300" b="1" dirty="0">
                <a:solidFill>
                  <a:srgbClr val="FFFFFF"/>
                </a:solidFill>
              </a:rPr>
              <a:t>(1961) Dir. Ernie Kovacs</a:t>
            </a:r>
            <a:endParaRPr lang="en-US" sz="1300" dirty="0">
              <a:solidFill>
                <a:srgbClr val="FFFFFF"/>
              </a:solidFill>
            </a:endParaRPr>
          </a:p>
        </p:txBody>
      </p:sp>
      <p:sp>
        <p:nvSpPr>
          <p:cNvPr id="8" name="Rectangle 7">
            <a:extLst>
              <a:ext uri="{FF2B5EF4-FFF2-40B4-BE49-F238E27FC236}">
                <a16:creationId xmlns:a16="http://schemas.microsoft.com/office/drawing/2014/main" id="{BE77A898-8AA3-A744-AA1A-0E9FFC62E8DA}"/>
              </a:ext>
            </a:extLst>
          </p:cNvPr>
          <p:cNvSpPr/>
          <p:nvPr/>
        </p:nvSpPr>
        <p:spPr>
          <a:xfrm>
            <a:off x="4571999" y="3827213"/>
            <a:ext cx="4572001" cy="425321"/>
          </a:xfrm>
          <a:prstGeom prst="rect">
            <a:avLst/>
          </a:prstGeom>
          <a:solidFill>
            <a:srgbClr val="000000">
              <a:alpha val="50000"/>
            </a:srgbClr>
          </a:solidFill>
          <a:ln>
            <a:noFill/>
          </a:ln>
        </p:spPr>
        <p:txBody>
          <a:bodyPr wrap="square">
            <a:noAutofit/>
          </a:bodyPr>
          <a:lstStyle/>
          <a:p>
            <a:pPr algn="ctr">
              <a:spcAft>
                <a:spcPts val="600"/>
              </a:spcAft>
            </a:pPr>
            <a:r>
              <a:rPr lang="en-US" sz="1300" b="1" i="1" dirty="0">
                <a:solidFill>
                  <a:srgbClr val="FFFFFF"/>
                </a:solidFill>
              </a:rPr>
              <a:t>Three Transitions</a:t>
            </a:r>
            <a:r>
              <a:rPr lang="en-US" sz="1300" b="1" dirty="0">
                <a:solidFill>
                  <a:srgbClr val="FFFFFF"/>
                </a:solidFill>
              </a:rPr>
              <a:t> (1973) Dir. Peter Campus</a:t>
            </a:r>
            <a:endParaRPr lang="en-US" sz="1300" dirty="0">
              <a:solidFill>
                <a:srgbClr val="FFFFFF"/>
              </a:solidFill>
            </a:endParaRPr>
          </a:p>
        </p:txBody>
      </p:sp>
    </p:spTree>
    <p:extLst>
      <p:ext uri="{BB962C8B-B14F-4D97-AF65-F5344CB8AC3E}">
        <p14:creationId xmlns:p14="http://schemas.microsoft.com/office/powerpoint/2010/main" val="1053316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5631" y="4667388"/>
            <a:ext cx="8192728" cy="1923911"/>
          </a:xfrm>
        </p:spPr>
        <p:txBody>
          <a:bodyPr>
            <a:normAutofit/>
          </a:bodyPr>
          <a:lstStyle/>
          <a:p>
            <a:pPr algn="l">
              <a:lnSpc>
                <a:spcPct val="90000"/>
              </a:lnSpc>
            </a:pPr>
            <a:r>
              <a:rPr lang="en-US" sz="3000" b="1" dirty="0">
                <a:latin typeface="Arial"/>
                <a:cs typeface="Arial"/>
              </a:rPr>
              <a:t>Comparative Analysis: What do these two videos show and tell us about video technology? </a:t>
            </a:r>
          </a:p>
          <a:p>
            <a:pPr marL="571500" lvl="0" indent="-571500" algn="l">
              <a:lnSpc>
                <a:spcPct val="90000"/>
              </a:lnSpc>
              <a:buFont typeface="Arial" panose="020B0604020202020204" pitchFamily="34" charset="0"/>
              <a:buChar char="•"/>
            </a:pPr>
            <a:endParaRPr lang="en-US" sz="3000" dirty="0">
              <a:latin typeface="Arial" panose="020B0604020202020204" pitchFamily="34" charset="0"/>
              <a:cs typeface="Arial" panose="020B0604020202020204" pitchFamily="34" charset="0"/>
            </a:endParaRPr>
          </a:p>
        </p:txBody>
      </p:sp>
      <p:pic>
        <p:nvPicPr>
          <p:cNvPr id="10" name="Picture 9" descr="A person wearing a suit and tie&#10;&#10;Description automatically generated">
            <a:extLst>
              <a:ext uri="{FF2B5EF4-FFF2-40B4-BE49-F238E27FC236}">
                <a16:creationId xmlns:a16="http://schemas.microsoft.com/office/drawing/2014/main" id="{CF165274-D8FE-7644-BF13-AE5D0A9F70FD}"/>
              </a:ext>
            </a:extLst>
          </p:cNvPr>
          <p:cNvPicPr>
            <a:picLocks noChangeAspect="1"/>
          </p:cNvPicPr>
          <p:nvPr/>
        </p:nvPicPr>
        <p:blipFill rotWithShape="1">
          <a:blip r:embed="rId3"/>
          <a:srcRect l="14705" r="12455"/>
          <a:stretch/>
        </p:blipFill>
        <p:spPr>
          <a:xfrm>
            <a:off x="20" y="10"/>
            <a:ext cx="4571975" cy="4252522"/>
          </a:xfrm>
          <a:prstGeom prst="rect">
            <a:avLst/>
          </a:prstGeom>
        </p:spPr>
      </p:pic>
      <p:pic>
        <p:nvPicPr>
          <p:cNvPr id="5" name="Picture 4" descr="A person looking at the camera&#10;&#10;Description automatically generated">
            <a:extLst>
              <a:ext uri="{FF2B5EF4-FFF2-40B4-BE49-F238E27FC236}">
                <a16:creationId xmlns:a16="http://schemas.microsoft.com/office/drawing/2014/main" id="{02D07244-D8B6-D347-86F9-B4830D04373B}"/>
              </a:ext>
            </a:extLst>
          </p:cNvPr>
          <p:cNvPicPr>
            <a:picLocks noChangeAspect="1"/>
          </p:cNvPicPr>
          <p:nvPr/>
        </p:nvPicPr>
        <p:blipFill rotWithShape="1">
          <a:blip r:embed="rId4"/>
          <a:srcRect l="6314" r="13062" b="-3"/>
          <a:stretch/>
        </p:blipFill>
        <p:spPr>
          <a:xfrm>
            <a:off x="4571999" y="-681"/>
            <a:ext cx="4572001" cy="4253215"/>
          </a:xfrm>
          <a:prstGeom prst="rect">
            <a:avLst/>
          </a:prstGeom>
        </p:spPr>
      </p:pic>
      <p:cxnSp>
        <p:nvCxnSpPr>
          <p:cNvPr id="19" name="Straight Connector 14">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6">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11EA43C-0170-CB40-B3F9-8844D945A221}"/>
              </a:ext>
            </a:extLst>
          </p:cNvPr>
          <p:cNvSpPr/>
          <p:nvPr/>
        </p:nvSpPr>
        <p:spPr>
          <a:xfrm>
            <a:off x="20" y="3827280"/>
            <a:ext cx="4571975" cy="425252"/>
          </a:xfrm>
          <a:prstGeom prst="rect">
            <a:avLst/>
          </a:prstGeom>
          <a:solidFill>
            <a:srgbClr val="000000">
              <a:alpha val="50000"/>
            </a:srgbClr>
          </a:solidFill>
          <a:ln>
            <a:noFill/>
          </a:ln>
        </p:spPr>
        <p:txBody>
          <a:bodyPr wrap="square">
            <a:noAutofit/>
          </a:bodyPr>
          <a:lstStyle/>
          <a:p>
            <a:pPr algn="ctr">
              <a:spcAft>
                <a:spcPts val="600"/>
              </a:spcAft>
            </a:pPr>
            <a:r>
              <a:rPr lang="en-US" sz="1300" b="1" i="1" dirty="0">
                <a:solidFill>
                  <a:srgbClr val="FFFFFF"/>
                </a:solidFill>
              </a:rPr>
              <a:t>Eugene </a:t>
            </a:r>
            <a:r>
              <a:rPr lang="en-US" sz="1300" b="1" dirty="0">
                <a:solidFill>
                  <a:srgbClr val="FFFFFF"/>
                </a:solidFill>
              </a:rPr>
              <a:t>(1961) Dir. Ernie Kovacs</a:t>
            </a:r>
            <a:endParaRPr lang="en-US" sz="1300" dirty="0">
              <a:solidFill>
                <a:srgbClr val="FFFFFF"/>
              </a:solidFill>
            </a:endParaRPr>
          </a:p>
        </p:txBody>
      </p:sp>
      <p:sp>
        <p:nvSpPr>
          <p:cNvPr id="8" name="Rectangle 7">
            <a:extLst>
              <a:ext uri="{FF2B5EF4-FFF2-40B4-BE49-F238E27FC236}">
                <a16:creationId xmlns:a16="http://schemas.microsoft.com/office/drawing/2014/main" id="{BE77A898-8AA3-A744-AA1A-0E9FFC62E8DA}"/>
              </a:ext>
            </a:extLst>
          </p:cNvPr>
          <p:cNvSpPr/>
          <p:nvPr/>
        </p:nvSpPr>
        <p:spPr>
          <a:xfrm>
            <a:off x="4571999" y="3827213"/>
            <a:ext cx="4572001" cy="425321"/>
          </a:xfrm>
          <a:prstGeom prst="rect">
            <a:avLst/>
          </a:prstGeom>
          <a:solidFill>
            <a:srgbClr val="000000">
              <a:alpha val="50000"/>
            </a:srgbClr>
          </a:solidFill>
          <a:ln>
            <a:noFill/>
          </a:ln>
        </p:spPr>
        <p:txBody>
          <a:bodyPr wrap="square">
            <a:noAutofit/>
          </a:bodyPr>
          <a:lstStyle/>
          <a:p>
            <a:pPr algn="ctr">
              <a:spcAft>
                <a:spcPts val="600"/>
              </a:spcAft>
            </a:pPr>
            <a:r>
              <a:rPr lang="en-US" sz="1300" b="1" i="1" dirty="0">
                <a:solidFill>
                  <a:srgbClr val="FFFFFF"/>
                </a:solidFill>
              </a:rPr>
              <a:t>Three Transitions</a:t>
            </a:r>
            <a:r>
              <a:rPr lang="en-US" sz="1300" b="1" dirty="0">
                <a:solidFill>
                  <a:srgbClr val="FFFFFF"/>
                </a:solidFill>
              </a:rPr>
              <a:t> (1973) Dir. Peter Campus</a:t>
            </a:r>
            <a:endParaRPr lang="en-US" sz="1300" dirty="0">
              <a:solidFill>
                <a:srgbClr val="FFFFFF"/>
              </a:solidFill>
            </a:endParaRPr>
          </a:p>
        </p:txBody>
      </p:sp>
    </p:spTree>
    <p:extLst>
      <p:ext uri="{BB962C8B-B14F-4D97-AF65-F5344CB8AC3E}">
        <p14:creationId xmlns:p14="http://schemas.microsoft.com/office/powerpoint/2010/main" val="3919840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5631" y="4667388"/>
            <a:ext cx="8192728" cy="1923911"/>
          </a:xfrm>
        </p:spPr>
        <p:txBody>
          <a:bodyPr>
            <a:normAutofit/>
          </a:bodyPr>
          <a:lstStyle/>
          <a:p>
            <a:pPr algn="l">
              <a:lnSpc>
                <a:spcPct val="90000"/>
              </a:lnSpc>
            </a:pPr>
            <a:r>
              <a:rPr lang="en-US" sz="3000" b="1" dirty="0">
                <a:latin typeface="Arial"/>
                <a:cs typeface="Arial"/>
              </a:rPr>
              <a:t>Comparative Analysis:</a:t>
            </a:r>
            <a:endParaRPr lang="en-US" sz="3000" dirty="0">
              <a:latin typeface="Arial" panose="020B0604020202020204" pitchFamily="34" charset="0"/>
              <a:cs typeface="Arial" panose="020B0604020202020204" pitchFamily="34" charset="0"/>
            </a:endParaRPr>
          </a:p>
        </p:txBody>
      </p:sp>
      <p:pic>
        <p:nvPicPr>
          <p:cNvPr id="10" name="Picture 9" descr="A person wearing a suit and tie&#10;&#10;Description automatically generated">
            <a:extLst>
              <a:ext uri="{FF2B5EF4-FFF2-40B4-BE49-F238E27FC236}">
                <a16:creationId xmlns:a16="http://schemas.microsoft.com/office/drawing/2014/main" id="{CF165274-D8FE-7644-BF13-AE5D0A9F70FD}"/>
              </a:ext>
            </a:extLst>
          </p:cNvPr>
          <p:cNvPicPr>
            <a:picLocks noChangeAspect="1"/>
          </p:cNvPicPr>
          <p:nvPr/>
        </p:nvPicPr>
        <p:blipFill rotWithShape="1">
          <a:blip r:embed="rId3"/>
          <a:srcRect l="14705" r="12455"/>
          <a:stretch/>
        </p:blipFill>
        <p:spPr>
          <a:xfrm>
            <a:off x="20" y="10"/>
            <a:ext cx="4571975" cy="4252522"/>
          </a:xfrm>
          <a:prstGeom prst="rect">
            <a:avLst/>
          </a:prstGeom>
        </p:spPr>
      </p:pic>
      <p:pic>
        <p:nvPicPr>
          <p:cNvPr id="5" name="Picture 4" descr="A person looking at the camera&#10;&#10;Description automatically generated">
            <a:extLst>
              <a:ext uri="{FF2B5EF4-FFF2-40B4-BE49-F238E27FC236}">
                <a16:creationId xmlns:a16="http://schemas.microsoft.com/office/drawing/2014/main" id="{02D07244-D8B6-D347-86F9-B4830D04373B}"/>
              </a:ext>
            </a:extLst>
          </p:cNvPr>
          <p:cNvPicPr>
            <a:picLocks noChangeAspect="1"/>
          </p:cNvPicPr>
          <p:nvPr/>
        </p:nvPicPr>
        <p:blipFill rotWithShape="1">
          <a:blip r:embed="rId4"/>
          <a:srcRect l="6314" r="13062" b="-3"/>
          <a:stretch/>
        </p:blipFill>
        <p:spPr>
          <a:xfrm>
            <a:off x="4571999" y="-681"/>
            <a:ext cx="4572001" cy="4253215"/>
          </a:xfrm>
          <a:prstGeom prst="rect">
            <a:avLst/>
          </a:prstGeom>
        </p:spPr>
      </p:pic>
      <p:cxnSp>
        <p:nvCxnSpPr>
          <p:cNvPr id="19" name="Straight Connector 14">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6">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11EA43C-0170-CB40-B3F9-8844D945A221}"/>
              </a:ext>
            </a:extLst>
          </p:cNvPr>
          <p:cNvSpPr/>
          <p:nvPr/>
        </p:nvSpPr>
        <p:spPr>
          <a:xfrm>
            <a:off x="20" y="3827280"/>
            <a:ext cx="4571975" cy="425252"/>
          </a:xfrm>
          <a:prstGeom prst="rect">
            <a:avLst/>
          </a:prstGeom>
          <a:solidFill>
            <a:srgbClr val="000000">
              <a:alpha val="50000"/>
            </a:srgbClr>
          </a:solidFill>
          <a:ln>
            <a:noFill/>
          </a:ln>
        </p:spPr>
        <p:txBody>
          <a:bodyPr wrap="square">
            <a:noAutofit/>
          </a:bodyPr>
          <a:lstStyle/>
          <a:p>
            <a:pPr algn="ctr">
              <a:spcAft>
                <a:spcPts val="600"/>
              </a:spcAft>
            </a:pPr>
            <a:r>
              <a:rPr lang="en-US" sz="1300" b="1" i="1" dirty="0">
                <a:solidFill>
                  <a:srgbClr val="FFFFFF"/>
                </a:solidFill>
              </a:rPr>
              <a:t>Eugene </a:t>
            </a:r>
            <a:r>
              <a:rPr lang="en-US" sz="1300" b="1" dirty="0">
                <a:solidFill>
                  <a:srgbClr val="FFFFFF"/>
                </a:solidFill>
              </a:rPr>
              <a:t>(1961) Dir. Ernie Kovacs</a:t>
            </a:r>
            <a:endParaRPr lang="en-US" sz="1300" dirty="0">
              <a:solidFill>
                <a:srgbClr val="FFFFFF"/>
              </a:solidFill>
            </a:endParaRPr>
          </a:p>
        </p:txBody>
      </p:sp>
      <p:sp>
        <p:nvSpPr>
          <p:cNvPr id="8" name="Rectangle 7">
            <a:extLst>
              <a:ext uri="{FF2B5EF4-FFF2-40B4-BE49-F238E27FC236}">
                <a16:creationId xmlns:a16="http://schemas.microsoft.com/office/drawing/2014/main" id="{BE77A898-8AA3-A744-AA1A-0E9FFC62E8DA}"/>
              </a:ext>
            </a:extLst>
          </p:cNvPr>
          <p:cNvSpPr/>
          <p:nvPr/>
        </p:nvSpPr>
        <p:spPr>
          <a:xfrm>
            <a:off x="4571999" y="3827213"/>
            <a:ext cx="4572001" cy="425321"/>
          </a:xfrm>
          <a:prstGeom prst="rect">
            <a:avLst/>
          </a:prstGeom>
          <a:solidFill>
            <a:srgbClr val="000000">
              <a:alpha val="50000"/>
            </a:srgbClr>
          </a:solidFill>
          <a:ln>
            <a:noFill/>
          </a:ln>
        </p:spPr>
        <p:txBody>
          <a:bodyPr wrap="square">
            <a:noAutofit/>
          </a:bodyPr>
          <a:lstStyle/>
          <a:p>
            <a:pPr algn="ctr">
              <a:spcAft>
                <a:spcPts val="600"/>
              </a:spcAft>
            </a:pPr>
            <a:r>
              <a:rPr lang="en-US" sz="1300" b="1" i="1" dirty="0">
                <a:solidFill>
                  <a:srgbClr val="FFFFFF"/>
                </a:solidFill>
              </a:rPr>
              <a:t>Three Transitions</a:t>
            </a:r>
            <a:r>
              <a:rPr lang="en-US" sz="1300" b="1" dirty="0">
                <a:solidFill>
                  <a:srgbClr val="FFFFFF"/>
                </a:solidFill>
              </a:rPr>
              <a:t> (1973) Dir. Peter Campus</a:t>
            </a:r>
            <a:endParaRPr lang="en-US" sz="1300" dirty="0">
              <a:solidFill>
                <a:srgbClr val="FFFFFF"/>
              </a:solidFill>
            </a:endParaRPr>
          </a:p>
        </p:txBody>
      </p:sp>
    </p:spTree>
    <p:extLst>
      <p:ext uri="{BB962C8B-B14F-4D97-AF65-F5344CB8AC3E}">
        <p14:creationId xmlns:p14="http://schemas.microsoft.com/office/powerpoint/2010/main" val="935008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5631" y="4667388"/>
            <a:ext cx="8192728" cy="1923911"/>
          </a:xfrm>
        </p:spPr>
        <p:txBody>
          <a:bodyPr>
            <a:normAutofit/>
          </a:bodyPr>
          <a:lstStyle/>
          <a:p>
            <a:pPr algn="l">
              <a:lnSpc>
                <a:spcPct val="90000"/>
              </a:lnSpc>
            </a:pPr>
            <a:r>
              <a:rPr lang="en-US" sz="3000" b="1" dirty="0">
                <a:latin typeface="Arial"/>
                <a:cs typeface="Arial"/>
              </a:rPr>
              <a:t>Comparative Analysis: What do these two videos show and tell us about the relationship between television and early video art in the U.S.?</a:t>
            </a:r>
          </a:p>
          <a:p>
            <a:pPr marL="571500" lvl="0" indent="-571500" algn="l">
              <a:lnSpc>
                <a:spcPct val="90000"/>
              </a:lnSpc>
              <a:buFont typeface="Arial" panose="020B0604020202020204" pitchFamily="34" charset="0"/>
              <a:buChar char="•"/>
            </a:pPr>
            <a:endParaRPr lang="en-US" sz="3000" dirty="0">
              <a:latin typeface="Arial" panose="020B0604020202020204" pitchFamily="34" charset="0"/>
              <a:cs typeface="Arial" panose="020B0604020202020204" pitchFamily="34" charset="0"/>
            </a:endParaRPr>
          </a:p>
        </p:txBody>
      </p:sp>
      <p:pic>
        <p:nvPicPr>
          <p:cNvPr id="10" name="Picture 9" descr="A person wearing a suit and tie&#10;&#10;Description automatically generated">
            <a:extLst>
              <a:ext uri="{FF2B5EF4-FFF2-40B4-BE49-F238E27FC236}">
                <a16:creationId xmlns:a16="http://schemas.microsoft.com/office/drawing/2014/main" id="{CF165274-D8FE-7644-BF13-AE5D0A9F70FD}"/>
              </a:ext>
            </a:extLst>
          </p:cNvPr>
          <p:cNvPicPr>
            <a:picLocks noChangeAspect="1"/>
          </p:cNvPicPr>
          <p:nvPr/>
        </p:nvPicPr>
        <p:blipFill rotWithShape="1">
          <a:blip r:embed="rId3"/>
          <a:srcRect l="14705" r="12455"/>
          <a:stretch/>
        </p:blipFill>
        <p:spPr>
          <a:xfrm>
            <a:off x="20" y="10"/>
            <a:ext cx="4571975" cy="4252522"/>
          </a:xfrm>
          <a:prstGeom prst="rect">
            <a:avLst/>
          </a:prstGeom>
        </p:spPr>
      </p:pic>
      <p:pic>
        <p:nvPicPr>
          <p:cNvPr id="5" name="Picture 4" descr="A person looking at the camera&#10;&#10;Description automatically generated">
            <a:extLst>
              <a:ext uri="{FF2B5EF4-FFF2-40B4-BE49-F238E27FC236}">
                <a16:creationId xmlns:a16="http://schemas.microsoft.com/office/drawing/2014/main" id="{02D07244-D8B6-D347-86F9-B4830D04373B}"/>
              </a:ext>
            </a:extLst>
          </p:cNvPr>
          <p:cNvPicPr>
            <a:picLocks noChangeAspect="1"/>
          </p:cNvPicPr>
          <p:nvPr/>
        </p:nvPicPr>
        <p:blipFill rotWithShape="1">
          <a:blip r:embed="rId4"/>
          <a:srcRect l="6314" r="13062" b="-3"/>
          <a:stretch/>
        </p:blipFill>
        <p:spPr>
          <a:xfrm>
            <a:off x="4571999" y="-681"/>
            <a:ext cx="4572001" cy="4253215"/>
          </a:xfrm>
          <a:prstGeom prst="rect">
            <a:avLst/>
          </a:prstGeom>
        </p:spPr>
      </p:pic>
      <p:cxnSp>
        <p:nvCxnSpPr>
          <p:cNvPr id="19" name="Straight Connector 14">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6">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11EA43C-0170-CB40-B3F9-8844D945A221}"/>
              </a:ext>
            </a:extLst>
          </p:cNvPr>
          <p:cNvSpPr/>
          <p:nvPr/>
        </p:nvSpPr>
        <p:spPr>
          <a:xfrm>
            <a:off x="20" y="3827280"/>
            <a:ext cx="4571975" cy="425252"/>
          </a:xfrm>
          <a:prstGeom prst="rect">
            <a:avLst/>
          </a:prstGeom>
          <a:solidFill>
            <a:srgbClr val="000000">
              <a:alpha val="50000"/>
            </a:srgbClr>
          </a:solidFill>
          <a:ln>
            <a:noFill/>
          </a:ln>
        </p:spPr>
        <p:txBody>
          <a:bodyPr wrap="square">
            <a:noAutofit/>
          </a:bodyPr>
          <a:lstStyle/>
          <a:p>
            <a:pPr algn="ctr">
              <a:spcAft>
                <a:spcPts val="600"/>
              </a:spcAft>
            </a:pPr>
            <a:r>
              <a:rPr lang="en-US" sz="1300" b="1" i="1" dirty="0">
                <a:solidFill>
                  <a:srgbClr val="FFFFFF"/>
                </a:solidFill>
              </a:rPr>
              <a:t>Eugene </a:t>
            </a:r>
            <a:r>
              <a:rPr lang="en-US" sz="1300" b="1" dirty="0">
                <a:solidFill>
                  <a:srgbClr val="FFFFFF"/>
                </a:solidFill>
              </a:rPr>
              <a:t>(1961) Dir. Ernie Kovacs</a:t>
            </a:r>
            <a:endParaRPr lang="en-US" sz="1300" dirty="0">
              <a:solidFill>
                <a:srgbClr val="FFFFFF"/>
              </a:solidFill>
            </a:endParaRPr>
          </a:p>
        </p:txBody>
      </p:sp>
      <p:sp>
        <p:nvSpPr>
          <p:cNvPr id="8" name="Rectangle 7">
            <a:extLst>
              <a:ext uri="{FF2B5EF4-FFF2-40B4-BE49-F238E27FC236}">
                <a16:creationId xmlns:a16="http://schemas.microsoft.com/office/drawing/2014/main" id="{BE77A898-8AA3-A744-AA1A-0E9FFC62E8DA}"/>
              </a:ext>
            </a:extLst>
          </p:cNvPr>
          <p:cNvSpPr/>
          <p:nvPr/>
        </p:nvSpPr>
        <p:spPr>
          <a:xfrm>
            <a:off x="4571999" y="3827213"/>
            <a:ext cx="4572001" cy="425321"/>
          </a:xfrm>
          <a:prstGeom prst="rect">
            <a:avLst/>
          </a:prstGeom>
          <a:solidFill>
            <a:srgbClr val="000000">
              <a:alpha val="50000"/>
            </a:srgbClr>
          </a:solidFill>
          <a:ln>
            <a:noFill/>
          </a:ln>
        </p:spPr>
        <p:txBody>
          <a:bodyPr wrap="square">
            <a:noAutofit/>
          </a:bodyPr>
          <a:lstStyle/>
          <a:p>
            <a:pPr algn="ctr">
              <a:spcAft>
                <a:spcPts val="600"/>
              </a:spcAft>
            </a:pPr>
            <a:r>
              <a:rPr lang="en-US" sz="1300" b="1" i="1" dirty="0">
                <a:solidFill>
                  <a:srgbClr val="FFFFFF"/>
                </a:solidFill>
              </a:rPr>
              <a:t>Three Transitions</a:t>
            </a:r>
            <a:r>
              <a:rPr lang="en-US" sz="1300" b="1" dirty="0">
                <a:solidFill>
                  <a:srgbClr val="FFFFFF"/>
                </a:solidFill>
              </a:rPr>
              <a:t> (1973) Dir. Peter Campus</a:t>
            </a:r>
            <a:endParaRPr lang="en-US" sz="1300" dirty="0">
              <a:solidFill>
                <a:srgbClr val="FFFFFF"/>
              </a:solidFill>
            </a:endParaRPr>
          </a:p>
        </p:txBody>
      </p:sp>
    </p:spTree>
    <p:extLst>
      <p:ext uri="{BB962C8B-B14F-4D97-AF65-F5344CB8AC3E}">
        <p14:creationId xmlns:p14="http://schemas.microsoft.com/office/powerpoint/2010/main" val="2738935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52">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group of people standing in front of a building&#10;&#10;Description automatically generated">
            <a:extLst>
              <a:ext uri="{FF2B5EF4-FFF2-40B4-BE49-F238E27FC236}">
                <a16:creationId xmlns:a16="http://schemas.microsoft.com/office/drawing/2014/main" id="{53B0FDE8-3409-DE46-B78F-EFE998A11CE6}"/>
              </a:ext>
            </a:extLst>
          </p:cNvPr>
          <p:cNvPicPr>
            <a:picLocks noChangeAspect="1"/>
          </p:cNvPicPr>
          <p:nvPr/>
        </p:nvPicPr>
        <p:blipFill rotWithShape="1">
          <a:blip r:embed="rId3">
            <a:alphaModFix amt="40000"/>
          </a:blip>
          <a:srcRect l="11462" r="24611" b="-2"/>
          <a:stretch/>
        </p:blipFill>
        <p:spPr>
          <a:xfrm>
            <a:off x="2349120" y="1021"/>
            <a:ext cx="6794879" cy="6855958"/>
          </a:xfrm>
          <a:prstGeom prst="rect">
            <a:avLst/>
          </a:prstGeom>
        </p:spPr>
      </p:pic>
      <p:sp>
        <p:nvSpPr>
          <p:cNvPr id="3" name="Subtitle 2"/>
          <p:cNvSpPr>
            <a:spLocks noGrp="1"/>
          </p:cNvSpPr>
          <p:nvPr>
            <p:ph type="subTitle" idx="1"/>
          </p:nvPr>
        </p:nvSpPr>
        <p:spPr>
          <a:xfrm>
            <a:off x="4673758" y="4715376"/>
            <a:ext cx="4190868" cy="1517088"/>
          </a:xfrm>
        </p:spPr>
        <p:txBody>
          <a:bodyPr>
            <a:normAutofit/>
          </a:bodyPr>
          <a:lstStyle/>
          <a:p>
            <a:pPr algn="l">
              <a:lnSpc>
                <a:spcPct val="90000"/>
              </a:lnSpc>
            </a:pPr>
            <a:r>
              <a:rPr lang="en-US" sz="4000" b="1" dirty="0">
                <a:solidFill>
                  <a:srgbClr val="FFFF00"/>
                </a:solidFill>
                <a:latin typeface="Arial"/>
                <a:cs typeface="Arial"/>
              </a:rPr>
              <a:t>The 1970s – the “Me” Decade?</a:t>
            </a:r>
            <a:endParaRPr lang="en-US" sz="4000" b="1" dirty="0">
              <a:solidFill>
                <a:srgbClr val="FFFF00"/>
              </a:solidFill>
              <a:latin typeface="Arial" panose="020B0604020202020204" pitchFamily="34" charset="0"/>
              <a:cs typeface="Arial" panose="020B0604020202020204" pitchFamily="34" charset="0"/>
            </a:endParaRPr>
          </a:p>
          <a:p>
            <a:pPr lvl="1" algn="l">
              <a:lnSpc>
                <a:spcPct val="90000"/>
              </a:lnSpc>
            </a:pPr>
            <a:endParaRPr lang="en-US" dirty="0">
              <a:latin typeface="Arial"/>
              <a:cs typeface="Arial"/>
            </a:endParaRPr>
          </a:p>
        </p:txBody>
      </p:sp>
      <p:sp>
        <p:nvSpPr>
          <p:cNvPr id="71" name="Freeform: Shape 54">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394613"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descr="A picture containing text, stage, photo, person&#10;&#10;Description automatically generated">
            <a:extLst>
              <a:ext uri="{FF2B5EF4-FFF2-40B4-BE49-F238E27FC236}">
                <a16:creationId xmlns:a16="http://schemas.microsoft.com/office/drawing/2014/main" id="{6CB39F3F-F205-8549-8E46-56C393196ED9}"/>
              </a:ext>
            </a:extLst>
          </p:cNvPr>
          <p:cNvPicPr>
            <a:picLocks noChangeAspect="1"/>
          </p:cNvPicPr>
          <p:nvPr/>
        </p:nvPicPr>
        <p:blipFill rotWithShape="1">
          <a:blip r:embed="rId4"/>
          <a:srcRect b="3245"/>
          <a:stretch/>
        </p:blipFill>
        <p:spPr>
          <a:xfrm>
            <a:off x="20" y="2"/>
            <a:ext cx="4571752"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mc:AlternateContent xmlns:mc="http://schemas.openxmlformats.org/markup-compatibility/2006" xmlns:p14="http://schemas.microsoft.com/office/powerpoint/2010/main">
        <mc:Choice Requires="p14">
          <p:contentPart p14:bwMode="auto" r:id="rId5">
            <p14:nvContentPartPr>
              <p14:cNvPr id="41" name="Ink 40">
                <a:extLst>
                  <a:ext uri="{FF2B5EF4-FFF2-40B4-BE49-F238E27FC236}">
                    <a16:creationId xmlns:a16="http://schemas.microsoft.com/office/drawing/2014/main" id="{8004D3A6-C2BE-7E47-BE42-447B6461CCC5}"/>
                  </a:ext>
                </a:extLst>
              </p14:cNvPr>
              <p14:cNvContentPartPr/>
              <p14:nvPr/>
            </p14:nvContentPartPr>
            <p14:xfrm>
              <a:off x="6439487" y="6588561"/>
              <a:ext cx="360" cy="360"/>
            </p14:xfrm>
          </p:contentPart>
        </mc:Choice>
        <mc:Fallback xmlns="">
          <p:pic>
            <p:nvPicPr>
              <p:cNvPr id="41" name="Ink 40">
                <a:extLst>
                  <a:ext uri="{FF2B5EF4-FFF2-40B4-BE49-F238E27FC236}">
                    <a16:creationId xmlns:a16="http://schemas.microsoft.com/office/drawing/2014/main" id="{8004D3A6-C2BE-7E47-BE42-447B6461CCC5}"/>
                  </a:ext>
                </a:extLst>
              </p:cNvPr>
              <p:cNvPicPr/>
              <p:nvPr/>
            </p:nvPicPr>
            <p:blipFill>
              <a:blip r:embed="rId7"/>
              <a:stretch>
                <a:fillRect/>
              </a:stretch>
            </p:blipFill>
            <p:spPr>
              <a:xfrm>
                <a:off x="6421847" y="6570561"/>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0759090F-6493-5C44-B755-86BB628E023B}"/>
                  </a:ext>
                </a:extLst>
              </p14:cNvPr>
              <p14:cNvContentPartPr/>
              <p14:nvPr/>
            </p14:nvContentPartPr>
            <p14:xfrm>
              <a:off x="341447" y="586691"/>
              <a:ext cx="582480" cy="305640"/>
            </p14:xfrm>
          </p:contentPart>
        </mc:Choice>
        <mc:Fallback xmlns="">
          <p:pic>
            <p:nvPicPr>
              <p:cNvPr id="19" name="Ink 18">
                <a:extLst>
                  <a:ext uri="{FF2B5EF4-FFF2-40B4-BE49-F238E27FC236}">
                    <a16:creationId xmlns:a16="http://schemas.microsoft.com/office/drawing/2014/main" id="{0759090F-6493-5C44-B755-86BB628E023B}"/>
                  </a:ext>
                </a:extLst>
              </p:cNvPr>
              <p:cNvPicPr/>
              <p:nvPr/>
            </p:nvPicPr>
            <p:blipFill>
              <a:blip r:embed="rId9"/>
              <a:stretch>
                <a:fillRect/>
              </a:stretch>
            </p:blipFill>
            <p:spPr>
              <a:xfrm>
                <a:off x="278447" y="524051"/>
                <a:ext cx="708120" cy="431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 name="Ink 21">
                <a:extLst>
                  <a:ext uri="{FF2B5EF4-FFF2-40B4-BE49-F238E27FC236}">
                    <a16:creationId xmlns:a16="http://schemas.microsoft.com/office/drawing/2014/main" id="{2707A158-456D-DF4D-B2CF-6BD71C502A2D}"/>
                  </a:ext>
                </a:extLst>
              </p14:cNvPr>
              <p14:cNvContentPartPr/>
              <p14:nvPr/>
            </p14:nvContentPartPr>
            <p14:xfrm>
              <a:off x="315887" y="4548851"/>
              <a:ext cx="2576880" cy="18720"/>
            </p14:xfrm>
          </p:contentPart>
        </mc:Choice>
        <mc:Fallback xmlns="">
          <p:pic>
            <p:nvPicPr>
              <p:cNvPr id="22" name="Ink 21">
                <a:extLst>
                  <a:ext uri="{FF2B5EF4-FFF2-40B4-BE49-F238E27FC236}">
                    <a16:creationId xmlns:a16="http://schemas.microsoft.com/office/drawing/2014/main" id="{2707A158-456D-DF4D-B2CF-6BD71C502A2D}"/>
                  </a:ext>
                </a:extLst>
              </p:cNvPr>
              <p:cNvPicPr/>
              <p:nvPr/>
            </p:nvPicPr>
            <p:blipFill>
              <a:blip r:embed="rId11"/>
              <a:stretch>
                <a:fillRect/>
              </a:stretch>
            </p:blipFill>
            <p:spPr>
              <a:xfrm>
                <a:off x="297887" y="4531211"/>
                <a:ext cx="2612520" cy="54360"/>
              </a:xfrm>
              <a:prstGeom prst="rect">
                <a:avLst/>
              </a:prstGeom>
            </p:spPr>
          </p:pic>
        </mc:Fallback>
      </mc:AlternateContent>
      <p:grpSp>
        <p:nvGrpSpPr>
          <p:cNvPr id="31" name="Group 30">
            <a:extLst>
              <a:ext uri="{FF2B5EF4-FFF2-40B4-BE49-F238E27FC236}">
                <a16:creationId xmlns:a16="http://schemas.microsoft.com/office/drawing/2014/main" id="{D082D18B-B621-1148-BD83-80208C222D4D}"/>
              </a:ext>
            </a:extLst>
          </p:cNvPr>
          <p:cNvGrpSpPr/>
          <p:nvPr/>
        </p:nvGrpSpPr>
        <p:grpSpPr>
          <a:xfrm>
            <a:off x="1143887" y="2467331"/>
            <a:ext cx="360" cy="360"/>
            <a:chOff x="1143887" y="2467331"/>
            <a:chExt cx="360" cy="360"/>
          </a:xfrm>
        </p:grpSpPr>
        <mc:AlternateContent xmlns:mc="http://schemas.openxmlformats.org/markup-compatibility/2006" xmlns:p14="http://schemas.microsoft.com/office/powerpoint/2010/main">
          <mc:Choice Requires="p14">
            <p:contentPart p14:bwMode="auto" r:id="rId12">
              <p14:nvContentPartPr>
                <p14:cNvPr id="23" name="Ink 22">
                  <a:extLst>
                    <a:ext uri="{FF2B5EF4-FFF2-40B4-BE49-F238E27FC236}">
                      <a16:creationId xmlns:a16="http://schemas.microsoft.com/office/drawing/2014/main" id="{48A9544C-F82B-F447-9471-1C27D30B4B9C}"/>
                    </a:ext>
                  </a:extLst>
                </p14:cNvPr>
                <p14:cNvContentPartPr/>
                <p14:nvPr/>
              </p14:nvContentPartPr>
              <p14:xfrm>
                <a:off x="1143887" y="2467331"/>
                <a:ext cx="360" cy="360"/>
              </p14:xfrm>
            </p:contentPart>
          </mc:Choice>
          <mc:Fallback xmlns="">
            <p:pic>
              <p:nvPicPr>
                <p:cNvPr id="23" name="Ink 22">
                  <a:extLst>
                    <a:ext uri="{FF2B5EF4-FFF2-40B4-BE49-F238E27FC236}">
                      <a16:creationId xmlns:a16="http://schemas.microsoft.com/office/drawing/2014/main" id="{48A9544C-F82B-F447-9471-1C27D30B4B9C}"/>
                    </a:ext>
                  </a:extLst>
                </p:cNvPr>
                <p:cNvPicPr/>
                <p:nvPr/>
              </p:nvPicPr>
              <p:blipFill>
                <a:blip r:embed="rId7"/>
                <a:stretch>
                  <a:fillRect/>
                </a:stretch>
              </p:blipFill>
              <p:spPr>
                <a:xfrm>
                  <a:off x="1125887" y="2449691"/>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7" name="Ink 26">
                  <a:extLst>
                    <a:ext uri="{FF2B5EF4-FFF2-40B4-BE49-F238E27FC236}">
                      <a16:creationId xmlns:a16="http://schemas.microsoft.com/office/drawing/2014/main" id="{E3FBCA2F-1242-6844-9471-CE745B7C6BC0}"/>
                    </a:ext>
                  </a:extLst>
                </p14:cNvPr>
                <p14:cNvContentPartPr/>
                <p14:nvPr/>
              </p14:nvContentPartPr>
              <p14:xfrm>
                <a:off x="1143887" y="2467331"/>
                <a:ext cx="360" cy="360"/>
              </p14:xfrm>
            </p:contentPart>
          </mc:Choice>
          <mc:Fallback xmlns="">
            <p:pic>
              <p:nvPicPr>
                <p:cNvPr id="27" name="Ink 26">
                  <a:extLst>
                    <a:ext uri="{FF2B5EF4-FFF2-40B4-BE49-F238E27FC236}">
                      <a16:creationId xmlns:a16="http://schemas.microsoft.com/office/drawing/2014/main" id="{E3FBCA2F-1242-6844-9471-CE745B7C6BC0}"/>
                    </a:ext>
                  </a:extLst>
                </p:cNvPr>
                <p:cNvPicPr/>
                <p:nvPr/>
              </p:nvPicPr>
              <p:blipFill>
                <a:blip r:embed="rId7"/>
                <a:stretch>
                  <a:fillRect/>
                </a:stretch>
              </p:blipFill>
              <p:spPr>
                <a:xfrm>
                  <a:off x="1125887" y="2449691"/>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Ink 28">
                  <a:extLst>
                    <a:ext uri="{FF2B5EF4-FFF2-40B4-BE49-F238E27FC236}">
                      <a16:creationId xmlns:a16="http://schemas.microsoft.com/office/drawing/2014/main" id="{A82DED35-5950-804C-B937-D683D10425EB}"/>
                    </a:ext>
                  </a:extLst>
                </p14:cNvPr>
                <p14:cNvContentPartPr/>
                <p14:nvPr/>
              </p14:nvContentPartPr>
              <p14:xfrm>
                <a:off x="1143887" y="2467331"/>
                <a:ext cx="360" cy="360"/>
              </p14:xfrm>
            </p:contentPart>
          </mc:Choice>
          <mc:Fallback xmlns="">
            <p:pic>
              <p:nvPicPr>
                <p:cNvPr id="29" name="Ink 28">
                  <a:extLst>
                    <a:ext uri="{FF2B5EF4-FFF2-40B4-BE49-F238E27FC236}">
                      <a16:creationId xmlns:a16="http://schemas.microsoft.com/office/drawing/2014/main" id="{A82DED35-5950-804C-B937-D683D10425EB}"/>
                    </a:ext>
                  </a:extLst>
                </p:cNvPr>
                <p:cNvPicPr/>
                <p:nvPr/>
              </p:nvPicPr>
              <p:blipFill>
                <a:blip r:embed="rId7"/>
                <a:stretch>
                  <a:fillRect/>
                </a:stretch>
              </p:blipFill>
              <p:spPr>
                <a:xfrm>
                  <a:off x="1125887" y="2449691"/>
                  <a:ext cx="36000" cy="36000"/>
                </a:xfrm>
                <a:prstGeom prst="rect">
                  <a:avLst/>
                </a:prstGeom>
              </p:spPr>
            </p:pic>
          </mc:Fallback>
        </mc:AlternateContent>
      </p:grpSp>
    </p:spTree>
    <p:extLst>
      <p:ext uri="{BB962C8B-B14F-4D97-AF65-F5344CB8AC3E}">
        <p14:creationId xmlns:p14="http://schemas.microsoft.com/office/powerpoint/2010/main" val="2711527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AF68CB5-D519-4070-A998-B86F0FB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 book, sitting, wearing&#10;&#10;Description automatically generated">
            <a:extLst>
              <a:ext uri="{FF2B5EF4-FFF2-40B4-BE49-F238E27FC236}">
                <a16:creationId xmlns:a16="http://schemas.microsoft.com/office/drawing/2014/main" id="{A9A3B5C5-C27B-6040-B728-537548F3FB6A}"/>
              </a:ext>
            </a:extLst>
          </p:cNvPr>
          <p:cNvPicPr>
            <a:picLocks noChangeAspect="1"/>
          </p:cNvPicPr>
          <p:nvPr/>
        </p:nvPicPr>
        <p:blipFill rotWithShape="1">
          <a:blip r:embed="rId2"/>
          <a:srcRect r="3" b="8901"/>
          <a:stretch/>
        </p:blipFill>
        <p:spPr>
          <a:xfrm>
            <a:off x="234508" y="501986"/>
            <a:ext cx="2077480" cy="2769973"/>
          </a:xfrm>
          <a:custGeom>
            <a:avLst/>
            <a:gdLst/>
            <a:ahLst/>
            <a:cxnLst/>
            <a:rect l="l" t="t" r="r" b="b"/>
            <a:pathLst>
              <a:path w="2769973" h="2769973">
                <a:moveTo>
                  <a:pt x="133430" y="0"/>
                </a:moveTo>
                <a:lnTo>
                  <a:pt x="2636543" y="0"/>
                </a:lnTo>
                <a:cubicBezTo>
                  <a:pt x="2710234" y="0"/>
                  <a:pt x="2769973" y="59739"/>
                  <a:pt x="2769973" y="133430"/>
                </a:cubicBezTo>
                <a:lnTo>
                  <a:pt x="2769973" y="2636543"/>
                </a:lnTo>
                <a:cubicBezTo>
                  <a:pt x="2769973" y="2710234"/>
                  <a:pt x="2710234" y="2769973"/>
                  <a:pt x="2636543" y="2769973"/>
                </a:cubicBezTo>
                <a:lnTo>
                  <a:pt x="133430" y="2769973"/>
                </a:lnTo>
                <a:cubicBezTo>
                  <a:pt x="59739" y="2769973"/>
                  <a:pt x="0" y="2710234"/>
                  <a:pt x="0" y="2636543"/>
                </a:cubicBezTo>
                <a:lnTo>
                  <a:pt x="0" y="133430"/>
                </a:lnTo>
                <a:cubicBezTo>
                  <a:pt x="0" y="59739"/>
                  <a:pt x="59739" y="0"/>
                  <a:pt x="133430" y="0"/>
                </a:cubicBezTo>
                <a:close/>
              </a:path>
            </a:pathLst>
          </a:custGeom>
        </p:spPr>
      </p:pic>
      <p:pic>
        <p:nvPicPr>
          <p:cNvPr id="11" name="Picture 10" descr="A picture containing person, outdoor, person, sitting&#10;&#10;Description automatically generated">
            <a:extLst>
              <a:ext uri="{FF2B5EF4-FFF2-40B4-BE49-F238E27FC236}">
                <a16:creationId xmlns:a16="http://schemas.microsoft.com/office/drawing/2014/main" id="{C75AEB57-5D45-8F4D-B245-809488329FAF}"/>
              </a:ext>
            </a:extLst>
          </p:cNvPr>
          <p:cNvPicPr>
            <a:picLocks noChangeAspect="1"/>
          </p:cNvPicPr>
          <p:nvPr/>
        </p:nvPicPr>
        <p:blipFill rotWithShape="1">
          <a:blip r:embed="rId3"/>
          <a:srcRect l="27968" r="22719" b="-2"/>
          <a:stretch/>
        </p:blipFill>
        <p:spPr>
          <a:xfrm>
            <a:off x="2457001" y="501987"/>
            <a:ext cx="2077480" cy="2769973"/>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9" name="Picture 8" descr="A picture containing outdoor, building, photo, clock&#10;&#10;Description automatically generated">
            <a:extLst>
              <a:ext uri="{FF2B5EF4-FFF2-40B4-BE49-F238E27FC236}">
                <a16:creationId xmlns:a16="http://schemas.microsoft.com/office/drawing/2014/main" id="{7378A414-5C12-2841-B2E6-5F2A37E9CAE6}"/>
              </a:ext>
            </a:extLst>
          </p:cNvPr>
          <p:cNvPicPr>
            <a:picLocks noChangeAspect="1"/>
          </p:cNvPicPr>
          <p:nvPr/>
        </p:nvPicPr>
        <p:blipFill rotWithShape="1">
          <a:blip r:embed="rId4"/>
          <a:srcRect l="21553" r="22012" b="5"/>
          <a:stretch/>
        </p:blipFill>
        <p:spPr>
          <a:xfrm>
            <a:off x="234580" y="3429005"/>
            <a:ext cx="2077480" cy="2769973"/>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27" name="Picture 26" descr="A picture containing building, train, road, track&#10;&#10;Description automatically generated">
            <a:extLst>
              <a:ext uri="{FF2B5EF4-FFF2-40B4-BE49-F238E27FC236}">
                <a16:creationId xmlns:a16="http://schemas.microsoft.com/office/drawing/2014/main" id="{2A8F3F86-76C6-B844-9A1D-2CD8592AEE64}"/>
              </a:ext>
            </a:extLst>
          </p:cNvPr>
          <p:cNvPicPr>
            <a:picLocks noChangeAspect="1"/>
          </p:cNvPicPr>
          <p:nvPr/>
        </p:nvPicPr>
        <p:blipFill rotWithShape="1">
          <a:blip r:embed="rId5"/>
          <a:srcRect r="12537" b="1"/>
          <a:stretch/>
        </p:blipFill>
        <p:spPr>
          <a:xfrm>
            <a:off x="2457002" y="3428994"/>
            <a:ext cx="2077480" cy="2769974"/>
          </a:xfrm>
          <a:custGeom>
            <a:avLst/>
            <a:gdLst/>
            <a:ahLst/>
            <a:cxnLst/>
            <a:rect l="l" t="t" r="r" b="b"/>
            <a:pathLst>
              <a:path w="3118718" h="3118719">
                <a:moveTo>
                  <a:pt x="127306" y="0"/>
                </a:moveTo>
                <a:lnTo>
                  <a:pt x="2991412" y="0"/>
                </a:lnTo>
                <a:cubicBezTo>
                  <a:pt x="3061721" y="0"/>
                  <a:pt x="3118718" y="56997"/>
                  <a:pt x="3118718" y="127306"/>
                </a:cubicBezTo>
                <a:lnTo>
                  <a:pt x="3118718" y="2991413"/>
                </a:lnTo>
                <a:cubicBezTo>
                  <a:pt x="3118718" y="3061722"/>
                  <a:pt x="3061721" y="3118719"/>
                  <a:pt x="2991412" y="3118719"/>
                </a:cubicBezTo>
                <a:lnTo>
                  <a:pt x="127306" y="3118719"/>
                </a:lnTo>
                <a:cubicBezTo>
                  <a:pt x="56997" y="3118719"/>
                  <a:pt x="0" y="3061722"/>
                  <a:pt x="0" y="2991413"/>
                </a:cubicBezTo>
                <a:lnTo>
                  <a:pt x="0" y="127306"/>
                </a:lnTo>
                <a:cubicBezTo>
                  <a:pt x="0" y="56997"/>
                  <a:pt x="56997" y="0"/>
                  <a:pt x="127306" y="0"/>
                </a:cubicBezTo>
                <a:close/>
              </a:path>
            </a:pathLst>
          </a:custGeom>
        </p:spPr>
      </p:pic>
      <p:sp>
        <p:nvSpPr>
          <p:cNvPr id="34" name="Arc 33">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36468">
            <a:off x="5837552" y="326268"/>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3F339A2-ADD2-AC4C-8C7B-BE1F59D9EE20}"/>
              </a:ext>
            </a:extLst>
          </p:cNvPr>
          <p:cNvSpPr>
            <a:spLocks noGrp="1"/>
          </p:cNvSpPr>
          <p:nvPr>
            <p:ph idx="1"/>
          </p:nvPr>
        </p:nvSpPr>
        <p:spPr>
          <a:xfrm>
            <a:off x="4900745" y="723256"/>
            <a:ext cx="3761853" cy="5548722"/>
          </a:xfrm>
        </p:spPr>
        <p:txBody>
          <a:bodyPr>
            <a:normAutofit/>
          </a:bodyPr>
          <a:lstStyle/>
          <a:p>
            <a:pPr marL="0" indent="0">
              <a:lnSpc>
                <a:spcPct val="90000"/>
              </a:lnSpc>
              <a:spcAft>
                <a:spcPts val="600"/>
              </a:spcAft>
              <a:buNone/>
            </a:pPr>
            <a:r>
              <a:rPr lang="en-US" sz="1600" dirty="0">
                <a:solidFill>
                  <a:srgbClr val="FFFF00"/>
                </a:solidFill>
                <a:latin typeface="Arial"/>
                <a:cs typeface="Arial"/>
              </a:rPr>
              <a:t>Protest movements from the ‘60s continued –including gay liberation, women’s movement (second wave feminism), Asian American Movement, and others.</a:t>
            </a:r>
          </a:p>
          <a:p>
            <a:pPr marL="0" indent="0">
              <a:lnSpc>
                <a:spcPct val="90000"/>
              </a:lnSpc>
              <a:spcAft>
                <a:spcPts val="600"/>
              </a:spcAft>
              <a:buNone/>
            </a:pPr>
            <a:r>
              <a:rPr lang="en-US" sz="1600" dirty="0">
                <a:solidFill>
                  <a:srgbClr val="FFFF00"/>
                </a:solidFill>
                <a:latin typeface="Arial"/>
                <a:cs typeface="Arial"/>
              </a:rPr>
              <a:t>Late 1960s – early ‘70s: power to the people, anti-discrimination legislation, affirmative action, ERA.</a:t>
            </a:r>
          </a:p>
          <a:p>
            <a:pPr marL="0" indent="0">
              <a:lnSpc>
                <a:spcPct val="90000"/>
              </a:lnSpc>
              <a:spcAft>
                <a:spcPts val="600"/>
              </a:spcAft>
              <a:buNone/>
            </a:pPr>
            <a:r>
              <a:rPr lang="en-US" sz="1600" dirty="0">
                <a:solidFill>
                  <a:srgbClr val="FFFF00"/>
                </a:solidFill>
                <a:latin typeface="Arial"/>
                <a:cs typeface="Arial"/>
              </a:rPr>
              <a:t>Watergate scandal – Nixon resigned on August 8, 1974.</a:t>
            </a:r>
          </a:p>
          <a:p>
            <a:pPr marL="0" indent="0">
              <a:lnSpc>
                <a:spcPct val="90000"/>
              </a:lnSpc>
              <a:spcAft>
                <a:spcPts val="600"/>
              </a:spcAft>
              <a:buNone/>
            </a:pPr>
            <a:r>
              <a:rPr lang="en-US" sz="1600" dirty="0">
                <a:solidFill>
                  <a:srgbClr val="FFFF00"/>
                </a:solidFill>
                <a:latin typeface="Arial"/>
                <a:cs typeface="Arial"/>
              </a:rPr>
              <a:t>April 30, 1975 – US evacuation out of its embassy in Saigon; the end of the Vietnam War.</a:t>
            </a:r>
          </a:p>
          <a:p>
            <a:pPr marL="0" indent="0">
              <a:lnSpc>
                <a:spcPct val="90000"/>
              </a:lnSpc>
              <a:spcAft>
                <a:spcPts val="600"/>
              </a:spcAft>
              <a:buNone/>
            </a:pPr>
            <a:r>
              <a:rPr lang="en-US" sz="1600" dirty="0">
                <a:solidFill>
                  <a:srgbClr val="FFFF00"/>
                </a:solidFill>
                <a:latin typeface="Arial"/>
                <a:cs typeface="Arial"/>
              </a:rPr>
              <a:t>Rise of the modern ”blockbuster” (e.g. Star Wars, 1977) as well as independent and genre films (e.g. Blaxploitation).</a:t>
            </a:r>
          </a:p>
          <a:p>
            <a:pPr marL="0" indent="0">
              <a:lnSpc>
                <a:spcPct val="90000"/>
              </a:lnSpc>
              <a:spcAft>
                <a:spcPts val="600"/>
              </a:spcAft>
              <a:buNone/>
            </a:pPr>
            <a:r>
              <a:rPr lang="en-US" sz="1600" dirty="0">
                <a:solidFill>
                  <a:srgbClr val="FFFF00"/>
                </a:solidFill>
                <a:latin typeface="Arial"/>
                <a:cs typeface="Arial"/>
              </a:rPr>
              <a:t>Anti-establishment in the art world - conceptual art, body art, performance art, happenings, and other non-traditional forms.</a:t>
            </a:r>
          </a:p>
        </p:txBody>
      </p:sp>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67ECB73F-141C-8349-8A93-510F964D2A31}"/>
                  </a:ext>
                </a:extLst>
              </p14:cNvPr>
              <p14:cNvContentPartPr/>
              <p14:nvPr/>
            </p14:nvContentPartPr>
            <p14:xfrm>
              <a:off x="7468920" y="346580"/>
              <a:ext cx="527760" cy="112680"/>
            </p14:xfrm>
          </p:contentPart>
        </mc:Choice>
        <mc:Fallback xmlns="">
          <p:pic>
            <p:nvPicPr>
              <p:cNvPr id="15" name="Ink 14">
                <a:extLst>
                  <a:ext uri="{FF2B5EF4-FFF2-40B4-BE49-F238E27FC236}">
                    <a16:creationId xmlns:a16="http://schemas.microsoft.com/office/drawing/2014/main" id="{67ECB73F-141C-8349-8A93-510F964D2A31}"/>
                  </a:ext>
                </a:extLst>
              </p:cNvPr>
              <p:cNvPicPr/>
              <p:nvPr/>
            </p:nvPicPr>
            <p:blipFill>
              <a:blip r:embed="rId7"/>
              <a:stretch>
                <a:fillRect/>
              </a:stretch>
            </p:blipFill>
            <p:spPr>
              <a:xfrm>
                <a:off x="7405920" y="283940"/>
                <a:ext cx="6534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Ink 16">
                <a:extLst>
                  <a:ext uri="{FF2B5EF4-FFF2-40B4-BE49-F238E27FC236}">
                    <a16:creationId xmlns:a16="http://schemas.microsoft.com/office/drawing/2014/main" id="{6223EA8B-2B04-9449-9805-C2402457D623}"/>
                  </a:ext>
                </a:extLst>
              </p14:cNvPr>
              <p14:cNvContentPartPr/>
              <p14:nvPr/>
            </p14:nvContentPartPr>
            <p14:xfrm>
              <a:off x="8274960" y="647540"/>
              <a:ext cx="391680" cy="457200"/>
            </p14:xfrm>
          </p:contentPart>
        </mc:Choice>
        <mc:Fallback xmlns="">
          <p:pic>
            <p:nvPicPr>
              <p:cNvPr id="17" name="Ink 16">
                <a:extLst>
                  <a:ext uri="{FF2B5EF4-FFF2-40B4-BE49-F238E27FC236}">
                    <a16:creationId xmlns:a16="http://schemas.microsoft.com/office/drawing/2014/main" id="{6223EA8B-2B04-9449-9805-C2402457D623}"/>
                  </a:ext>
                </a:extLst>
              </p:cNvPr>
              <p:cNvPicPr/>
              <p:nvPr/>
            </p:nvPicPr>
            <p:blipFill>
              <a:blip r:embed="rId9"/>
              <a:stretch>
                <a:fillRect/>
              </a:stretch>
            </p:blipFill>
            <p:spPr>
              <a:xfrm>
                <a:off x="8211960" y="584540"/>
                <a:ext cx="517320" cy="582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 name="Ink 22">
                <a:extLst>
                  <a:ext uri="{FF2B5EF4-FFF2-40B4-BE49-F238E27FC236}">
                    <a16:creationId xmlns:a16="http://schemas.microsoft.com/office/drawing/2014/main" id="{185A4F07-1F75-D445-8137-77EC68374613}"/>
                  </a:ext>
                </a:extLst>
              </p14:cNvPr>
              <p14:cNvContentPartPr/>
              <p14:nvPr/>
            </p14:nvContentPartPr>
            <p14:xfrm>
              <a:off x="8712000" y="1439900"/>
              <a:ext cx="210600" cy="518760"/>
            </p14:xfrm>
          </p:contentPart>
        </mc:Choice>
        <mc:Fallback xmlns="">
          <p:pic>
            <p:nvPicPr>
              <p:cNvPr id="23" name="Ink 22">
                <a:extLst>
                  <a:ext uri="{FF2B5EF4-FFF2-40B4-BE49-F238E27FC236}">
                    <a16:creationId xmlns:a16="http://schemas.microsoft.com/office/drawing/2014/main" id="{185A4F07-1F75-D445-8137-77EC68374613}"/>
                  </a:ext>
                </a:extLst>
              </p:cNvPr>
              <p:cNvPicPr/>
              <p:nvPr/>
            </p:nvPicPr>
            <p:blipFill>
              <a:blip r:embed="rId11"/>
              <a:stretch>
                <a:fillRect/>
              </a:stretch>
            </p:blipFill>
            <p:spPr>
              <a:xfrm>
                <a:off x="8649360" y="1376900"/>
                <a:ext cx="336240" cy="644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382A5E0B-C35A-464E-B2B8-0F6AFD7016BB}"/>
                  </a:ext>
                </a:extLst>
              </p14:cNvPr>
              <p14:cNvContentPartPr/>
              <p14:nvPr/>
            </p14:nvContentPartPr>
            <p14:xfrm>
              <a:off x="8861040" y="2282300"/>
              <a:ext cx="52920" cy="316080"/>
            </p14:xfrm>
          </p:contentPart>
        </mc:Choice>
        <mc:Fallback xmlns="">
          <p:pic>
            <p:nvPicPr>
              <p:cNvPr id="25" name="Ink 24">
                <a:extLst>
                  <a:ext uri="{FF2B5EF4-FFF2-40B4-BE49-F238E27FC236}">
                    <a16:creationId xmlns:a16="http://schemas.microsoft.com/office/drawing/2014/main" id="{382A5E0B-C35A-464E-B2B8-0F6AFD7016BB}"/>
                  </a:ext>
                </a:extLst>
              </p:cNvPr>
              <p:cNvPicPr/>
              <p:nvPr/>
            </p:nvPicPr>
            <p:blipFill>
              <a:blip r:embed="rId13"/>
              <a:stretch>
                <a:fillRect/>
              </a:stretch>
            </p:blipFill>
            <p:spPr>
              <a:xfrm>
                <a:off x="8798040" y="2219660"/>
                <a:ext cx="178560" cy="441720"/>
              </a:xfrm>
              <a:prstGeom prst="rect">
                <a:avLst/>
              </a:prstGeom>
            </p:spPr>
          </p:pic>
        </mc:Fallback>
      </mc:AlternateContent>
    </p:spTree>
    <p:extLst>
      <p:ext uri="{BB962C8B-B14F-4D97-AF65-F5344CB8AC3E}">
        <p14:creationId xmlns:p14="http://schemas.microsoft.com/office/powerpoint/2010/main" val="1472433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itting, flower, view&#10;&#10;Description automatically generated">
            <a:extLst>
              <a:ext uri="{FF2B5EF4-FFF2-40B4-BE49-F238E27FC236}">
                <a16:creationId xmlns:a16="http://schemas.microsoft.com/office/drawing/2014/main" id="{977DBCF2-07F0-F14C-863D-6580A5909E38}"/>
              </a:ext>
            </a:extLst>
          </p:cNvPr>
          <p:cNvPicPr>
            <a:picLocks noChangeAspect="1"/>
          </p:cNvPicPr>
          <p:nvPr/>
        </p:nvPicPr>
        <p:blipFill>
          <a:blip r:embed="rId2"/>
          <a:stretch>
            <a:fillRect/>
          </a:stretch>
        </p:blipFill>
        <p:spPr>
          <a:xfrm>
            <a:off x="-1460158" y="0"/>
            <a:ext cx="13811916" cy="6858000"/>
          </a:xfrm>
          <a:prstGeom prst="rect">
            <a:avLst/>
          </a:prstGeom>
        </p:spPr>
      </p:pic>
      <p:sp>
        <p:nvSpPr>
          <p:cNvPr id="3" name="Subtitle 2"/>
          <p:cNvSpPr>
            <a:spLocks noGrp="1"/>
          </p:cNvSpPr>
          <p:nvPr>
            <p:ph type="subTitle" idx="1"/>
          </p:nvPr>
        </p:nvSpPr>
        <p:spPr>
          <a:xfrm>
            <a:off x="863942" y="658995"/>
            <a:ext cx="7416116" cy="6046605"/>
          </a:xfrm>
        </p:spPr>
        <p:txBody>
          <a:bodyPr>
            <a:normAutofit/>
          </a:bodyPr>
          <a:lstStyle/>
          <a:p>
            <a:pPr algn="l"/>
            <a:r>
              <a:rPr lang="en-US" sz="4000" b="1" dirty="0">
                <a:solidFill>
                  <a:srgbClr val="FFFF00"/>
                </a:solidFill>
                <a:latin typeface="Arial"/>
                <a:cs typeface="Arial"/>
              </a:rPr>
              <a:t>Early U.S. Video Art:</a:t>
            </a:r>
          </a:p>
          <a:p>
            <a:pPr algn="l"/>
            <a:r>
              <a:rPr lang="en-US" sz="2800" dirty="0">
                <a:solidFill>
                  <a:srgbClr val="FFFF00"/>
                </a:solidFill>
                <a:latin typeface="Arial" panose="020B0604020202020204" pitchFamily="34" charset="0"/>
                <a:cs typeface="Arial" panose="020B0604020202020204" pitchFamily="34" charset="0"/>
              </a:rPr>
              <a:t>Based on your reading of the articles by Paik and Ross, as well as your observations of excerpts from Paik’s early work, how would you characterize early video art in the U.S.?</a:t>
            </a:r>
            <a:r>
              <a:rPr lang="en-US" sz="2800" dirty="0">
                <a:solidFill>
                  <a:srgbClr val="0070C0"/>
                </a:solidFill>
                <a:latin typeface="Arial" panose="020B0604020202020204" pitchFamily="34" charset="0"/>
                <a:cs typeface="Arial" panose="020B0604020202020204" pitchFamily="34" charset="0"/>
              </a:rPr>
              <a:t> </a:t>
            </a:r>
          </a:p>
          <a:p>
            <a:pPr marL="571500" lvl="0" indent="-571500" algn="l">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04EFFD-3337-C14A-906A-2E492BBA8F1B}"/>
              </a:ext>
            </a:extLst>
          </p:cNvPr>
          <p:cNvSpPr txBox="1"/>
          <p:nvPr/>
        </p:nvSpPr>
        <p:spPr>
          <a:xfrm>
            <a:off x="5981700" y="6313269"/>
            <a:ext cx="435610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Nam June Paik, </a:t>
            </a:r>
            <a:r>
              <a:rPr lang="en-US" sz="1200" i="1" dirty="0">
                <a:solidFill>
                  <a:srgbClr val="FFFF00"/>
                </a:solidFill>
                <a:latin typeface="Arial" panose="020B0604020202020204" pitchFamily="34" charset="0"/>
                <a:cs typeface="Arial" panose="020B0604020202020204" pitchFamily="34" charset="0"/>
              </a:rPr>
              <a:t>TV Garden</a:t>
            </a:r>
            <a:r>
              <a:rPr lang="en-US" sz="1200" dirty="0">
                <a:solidFill>
                  <a:srgbClr val="FFFF00"/>
                </a:solidFill>
                <a:latin typeface="Arial" panose="020B0604020202020204" pitchFamily="34" charset="0"/>
                <a:cs typeface="Arial" panose="020B0604020202020204" pitchFamily="34" charset="0"/>
              </a:rPr>
              <a:t>, 1974-77</a:t>
            </a:r>
          </a:p>
        </p:txBody>
      </p:sp>
    </p:spTree>
    <p:extLst>
      <p:ext uri="{BB962C8B-B14F-4D97-AF65-F5344CB8AC3E}">
        <p14:creationId xmlns:p14="http://schemas.microsoft.com/office/powerpoint/2010/main" val="1113548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itting, flower, view&#10;&#10;Description automatically generated">
            <a:extLst>
              <a:ext uri="{FF2B5EF4-FFF2-40B4-BE49-F238E27FC236}">
                <a16:creationId xmlns:a16="http://schemas.microsoft.com/office/drawing/2014/main" id="{977DBCF2-07F0-F14C-863D-6580A5909E38}"/>
              </a:ext>
            </a:extLst>
          </p:cNvPr>
          <p:cNvPicPr>
            <a:picLocks noChangeAspect="1"/>
          </p:cNvPicPr>
          <p:nvPr/>
        </p:nvPicPr>
        <p:blipFill>
          <a:blip r:embed="rId2"/>
          <a:stretch>
            <a:fillRect/>
          </a:stretch>
        </p:blipFill>
        <p:spPr>
          <a:xfrm>
            <a:off x="-1460158" y="0"/>
            <a:ext cx="13811916" cy="6858000"/>
          </a:xfrm>
          <a:prstGeom prst="rect">
            <a:avLst/>
          </a:prstGeom>
        </p:spPr>
      </p:pic>
      <p:sp>
        <p:nvSpPr>
          <p:cNvPr id="3" name="Subtitle 2"/>
          <p:cNvSpPr>
            <a:spLocks noGrp="1"/>
          </p:cNvSpPr>
          <p:nvPr>
            <p:ph type="subTitle" idx="1"/>
          </p:nvPr>
        </p:nvSpPr>
        <p:spPr>
          <a:xfrm>
            <a:off x="863942" y="658995"/>
            <a:ext cx="7416116" cy="6046605"/>
          </a:xfrm>
        </p:spPr>
        <p:txBody>
          <a:bodyPr>
            <a:normAutofit/>
          </a:bodyPr>
          <a:lstStyle/>
          <a:p>
            <a:pPr algn="l"/>
            <a:r>
              <a:rPr lang="en-US" sz="4000" b="1" dirty="0">
                <a:solidFill>
                  <a:srgbClr val="FFFF00"/>
                </a:solidFill>
                <a:latin typeface="Arial"/>
                <a:cs typeface="Arial"/>
              </a:rPr>
              <a:t>Early U.S. Video Art:</a:t>
            </a:r>
          </a:p>
          <a:p>
            <a:pPr algn="l"/>
            <a:endParaRPr lang="en-US" sz="4000" b="1" dirty="0">
              <a:solidFill>
                <a:srgbClr val="FFFF00"/>
              </a:solidFill>
              <a:latin typeface="Arial"/>
              <a:cs typeface="Arial"/>
            </a:endParaRPr>
          </a:p>
        </p:txBody>
      </p:sp>
      <p:sp>
        <p:nvSpPr>
          <p:cNvPr id="7" name="TextBox 6">
            <a:extLst>
              <a:ext uri="{FF2B5EF4-FFF2-40B4-BE49-F238E27FC236}">
                <a16:creationId xmlns:a16="http://schemas.microsoft.com/office/drawing/2014/main" id="{1704EFFD-3337-C14A-906A-2E492BBA8F1B}"/>
              </a:ext>
            </a:extLst>
          </p:cNvPr>
          <p:cNvSpPr txBox="1"/>
          <p:nvPr/>
        </p:nvSpPr>
        <p:spPr>
          <a:xfrm>
            <a:off x="5981700" y="6313269"/>
            <a:ext cx="435610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Nam June Paik, </a:t>
            </a:r>
            <a:r>
              <a:rPr lang="en-US" sz="1200" i="1" dirty="0">
                <a:solidFill>
                  <a:srgbClr val="FFFF00"/>
                </a:solidFill>
                <a:latin typeface="Arial" panose="020B0604020202020204" pitchFamily="34" charset="0"/>
                <a:cs typeface="Arial" panose="020B0604020202020204" pitchFamily="34" charset="0"/>
              </a:rPr>
              <a:t>TV Garden</a:t>
            </a:r>
            <a:r>
              <a:rPr lang="en-US" sz="1200" dirty="0">
                <a:solidFill>
                  <a:srgbClr val="FFFF00"/>
                </a:solidFill>
                <a:latin typeface="Arial" panose="020B0604020202020204" pitchFamily="34" charset="0"/>
                <a:cs typeface="Arial" panose="020B0604020202020204" pitchFamily="34" charset="0"/>
              </a:rPr>
              <a:t>, 1974-77</a:t>
            </a:r>
          </a:p>
        </p:txBody>
      </p:sp>
    </p:spTree>
    <p:extLst>
      <p:ext uri="{BB962C8B-B14F-4D97-AF65-F5344CB8AC3E}">
        <p14:creationId xmlns:p14="http://schemas.microsoft.com/office/powerpoint/2010/main" val="2069234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itting, flower, view&#10;&#10;Description automatically generated">
            <a:extLst>
              <a:ext uri="{FF2B5EF4-FFF2-40B4-BE49-F238E27FC236}">
                <a16:creationId xmlns:a16="http://schemas.microsoft.com/office/drawing/2014/main" id="{977DBCF2-07F0-F14C-863D-6580A5909E38}"/>
              </a:ext>
            </a:extLst>
          </p:cNvPr>
          <p:cNvPicPr>
            <a:picLocks noChangeAspect="1"/>
          </p:cNvPicPr>
          <p:nvPr/>
        </p:nvPicPr>
        <p:blipFill>
          <a:blip r:embed="rId2"/>
          <a:stretch>
            <a:fillRect/>
          </a:stretch>
        </p:blipFill>
        <p:spPr>
          <a:xfrm>
            <a:off x="-1460158" y="0"/>
            <a:ext cx="13811916" cy="6858000"/>
          </a:xfrm>
          <a:prstGeom prst="rect">
            <a:avLst/>
          </a:prstGeom>
        </p:spPr>
      </p:pic>
      <p:sp>
        <p:nvSpPr>
          <p:cNvPr id="3" name="Subtitle 2"/>
          <p:cNvSpPr>
            <a:spLocks noGrp="1"/>
          </p:cNvSpPr>
          <p:nvPr>
            <p:ph type="subTitle" idx="1"/>
          </p:nvPr>
        </p:nvSpPr>
        <p:spPr>
          <a:xfrm>
            <a:off x="863942" y="658995"/>
            <a:ext cx="7416116" cy="6046605"/>
          </a:xfrm>
        </p:spPr>
        <p:txBody>
          <a:bodyPr>
            <a:normAutofit/>
          </a:bodyPr>
          <a:lstStyle/>
          <a:p>
            <a:pPr algn="l"/>
            <a:r>
              <a:rPr lang="en-US" sz="4000" b="1" dirty="0">
                <a:solidFill>
                  <a:srgbClr val="FFFF00"/>
                </a:solidFill>
                <a:latin typeface="Arial"/>
                <a:cs typeface="Arial"/>
              </a:rPr>
              <a:t>Early U.S. Video Art:</a:t>
            </a:r>
          </a:p>
          <a:p>
            <a:pPr algn="l"/>
            <a:endParaRPr lang="en-US" sz="4000" b="1" dirty="0">
              <a:solidFill>
                <a:srgbClr val="FFFF00"/>
              </a:solidFill>
              <a:latin typeface="Arial"/>
              <a:cs typeface="Arial"/>
            </a:endParaRPr>
          </a:p>
          <a:p>
            <a:pPr marL="571500" lvl="0" indent="-5715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Countercultural</a:t>
            </a:r>
          </a:p>
        </p:txBody>
      </p:sp>
      <p:sp>
        <p:nvSpPr>
          <p:cNvPr id="7" name="TextBox 6">
            <a:extLst>
              <a:ext uri="{FF2B5EF4-FFF2-40B4-BE49-F238E27FC236}">
                <a16:creationId xmlns:a16="http://schemas.microsoft.com/office/drawing/2014/main" id="{1704EFFD-3337-C14A-906A-2E492BBA8F1B}"/>
              </a:ext>
            </a:extLst>
          </p:cNvPr>
          <p:cNvSpPr txBox="1"/>
          <p:nvPr/>
        </p:nvSpPr>
        <p:spPr>
          <a:xfrm>
            <a:off x="5981700" y="6313269"/>
            <a:ext cx="435610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Nam June Paik, </a:t>
            </a:r>
            <a:r>
              <a:rPr lang="en-US" sz="1200" i="1" dirty="0">
                <a:solidFill>
                  <a:srgbClr val="FFFF00"/>
                </a:solidFill>
                <a:latin typeface="Arial" panose="020B0604020202020204" pitchFamily="34" charset="0"/>
                <a:cs typeface="Arial" panose="020B0604020202020204" pitchFamily="34" charset="0"/>
              </a:rPr>
              <a:t>TV Garden</a:t>
            </a:r>
            <a:r>
              <a:rPr lang="en-US" sz="1200" dirty="0">
                <a:solidFill>
                  <a:srgbClr val="FFFF00"/>
                </a:solidFill>
                <a:latin typeface="Arial" panose="020B0604020202020204" pitchFamily="34" charset="0"/>
                <a:cs typeface="Arial" panose="020B0604020202020204" pitchFamily="34" charset="0"/>
              </a:rPr>
              <a:t>, 1974-77</a:t>
            </a:r>
          </a:p>
        </p:txBody>
      </p:sp>
    </p:spTree>
    <p:extLst>
      <p:ext uri="{BB962C8B-B14F-4D97-AF65-F5344CB8AC3E}">
        <p14:creationId xmlns:p14="http://schemas.microsoft.com/office/powerpoint/2010/main" val="463107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4552" y="272969"/>
            <a:ext cx="3010060" cy="6312061"/>
          </a:xfrm>
        </p:spPr>
        <p:txBody>
          <a:bodyPr>
            <a:noAutofit/>
          </a:bodyPr>
          <a:lstStyle/>
          <a:p>
            <a:pPr marL="285750" indent="-285750" algn="l">
              <a:lnSpc>
                <a:spcPct val="90000"/>
              </a:lnSpc>
              <a:spcAft>
                <a:spcPts val="600"/>
              </a:spcAft>
              <a:buFont typeface="Arial" panose="020B0604020202020204" pitchFamily="34" charset="0"/>
              <a:buChar char="•"/>
            </a:pPr>
            <a:r>
              <a:rPr lang="en-US" sz="1600" dirty="0">
                <a:solidFill>
                  <a:srgbClr val="FFFF00"/>
                </a:solidFill>
                <a:latin typeface="Arial"/>
                <a:cs typeface="Arial"/>
              </a:rPr>
              <a:t>Vietnam War &amp; the anti-war movement (e.g. </a:t>
            </a:r>
            <a:r>
              <a:rPr lang="en-US" sz="1600" i="1" dirty="0">
                <a:solidFill>
                  <a:srgbClr val="FFFF00"/>
                </a:solidFill>
                <a:latin typeface="Arial"/>
                <a:cs typeface="Arial"/>
              </a:rPr>
              <a:t>Berkeley in the Sixties</a:t>
            </a:r>
            <a:r>
              <a:rPr lang="en-US" sz="1600" dirty="0">
                <a:solidFill>
                  <a:srgbClr val="FFFF00"/>
                </a:solidFill>
                <a:latin typeface="Arial"/>
                <a:cs typeface="Arial"/>
              </a:rPr>
              <a:t>)</a:t>
            </a:r>
          </a:p>
          <a:p>
            <a:pPr marL="285750" indent="-285750" algn="l">
              <a:lnSpc>
                <a:spcPct val="90000"/>
              </a:lnSpc>
              <a:spcAft>
                <a:spcPts val="600"/>
              </a:spcAft>
              <a:buFont typeface="Arial" panose="020B0604020202020204" pitchFamily="34" charset="0"/>
              <a:buChar char="•"/>
            </a:pPr>
            <a:r>
              <a:rPr lang="en-US" sz="1600" dirty="0">
                <a:solidFill>
                  <a:srgbClr val="FFFF00"/>
                </a:solidFill>
                <a:latin typeface="Arial"/>
                <a:cs typeface="Arial"/>
              </a:rPr>
              <a:t>Civil Rights Movement – MLK, Malcolm X, the Black Panthers, 1963 March on Washington</a:t>
            </a:r>
          </a:p>
          <a:p>
            <a:pPr marL="285750" indent="-285750" algn="l">
              <a:lnSpc>
                <a:spcPct val="90000"/>
              </a:lnSpc>
              <a:spcAft>
                <a:spcPts val="600"/>
              </a:spcAft>
              <a:buFont typeface="Arial" panose="020B0604020202020204" pitchFamily="34" charset="0"/>
              <a:buChar char="•"/>
            </a:pPr>
            <a:r>
              <a:rPr lang="en-US" sz="1600" dirty="0">
                <a:solidFill>
                  <a:srgbClr val="FFFF00"/>
                </a:solidFill>
                <a:latin typeface="Arial"/>
                <a:cs typeface="Arial"/>
              </a:rPr>
              <a:t>The Delano Grape Strike &amp; Boycott – Cesar Chavez, Larry Itliong / United Farm Workers (1965-70)</a:t>
            </a:r>
          </a:p>
          <a:p>
            <a:pPr marL="285750" indent="-285750" algn="l">
              <a:lnSpc>
                <a:spcPct val="90000"/>
              </a:lnSpc>
              <a:spcAft>
                <a:spcPts val="600"/>
              </a:spcAft>
              <a:buFont typeface="Arial" panose="020B0604020202020204" pitchFamily="34" charset="0"/>
              <a:buChar char="•"/>
            </a:pPr>
            <a:r>
              <a:rPr lang="en-US" sz="1600" dirty="0">
                <a:solidFill>
                  <a:srgbClr val="FFFF00"/>
                </a:solidFill>
                <a:latin typeface="Arial"/>
                <a:cs typeface="Arial"/>
              </a:rPr>
              <a:t>May 68 (Paris, France)</a:t>
            </a:r>
          </a:p>
          <a:p>
            <a:pPr marL="285750" indent="-285750" algn="l">
              <a:lnSpc>
                <a:spcPct val="90000"/>
              </a:lnSpc>
              <a:spcAft>
                <a:spcPts val="600"/>
              </a:spcAft>
              <a:buFont typeface="Arial" panose="020B0604020202020204" pitchFamily="34" charset="0"/>
              <a:buChar char="•"/>
            </a:pPr>
            <a:r>
              <a:rPr lang="en-US" sz="1600" dirty="0">
                <a:solidFill>
                  <a:srgbClr val="FFFF00"/>
                </a:solidFill>
                <a:latin typeface="Arial"/>
                <a:cs typeface="Arial"/>
              </a:rPr>
              <a:t>Stonewall Rebellion / Gay Liberation Front (1969)</a:t>
            </a:r>
          </a:p>
          <a:p>
            <a:pPr marL="285750" indent="-285750" algn="l">
              <a:lnSpc>
                <a:spcPct val="90000"/>
              </a:lnSpc>
              <a:spcAft>
                <a:spcPts val="600"/>
              </a:spcAft>
              <a:buFont typeface="Arial" panose="020B0604020202020204" pitchFamily="34" charset="0"/>
              <a:buChar char="•"/>
            </a:pPr>
            <a:r>
              <a:rPr lang="en-US" sz="1600" dirty="0">
                <a:solidFill>
                  <a:srgbClr val="FFFF00"/>
                </a:solidFill>
                <a:latin typeface="Arial"/>
                <a:cs typeface="Arial"/>
              </a:rPr>
              <a:t>Haight-Ashbury - hippies!</a:t>
            </a:r>
          </a:p>
          <a:p>
            <a:pPr marL="285750" indent="-285750" algn="l">
              <a:lnSpc>
                <a:spcPct val="90000"/>
              </a:lnSpc>
              <a:spcAft>
                <a:spcPts val="600"/>
              </a:spcAft>
              <a:buFont typeface="Arial" panose="020B0604020202020204" pitchFamily="34" charset="0"/>
              <a:buChar char="•"/>
            </a:pPr>
            <a:r>
              <a:rPr lang="en-US" sz="1600" dirty="0">
                <a:solidFill>
                  <a:srgbClr val="FFFF00"/>
                </a:solidFill>
                <a:latin typeface="Arial"/>
                <a:cs typeface="Arial"/>
              </a:rPr>
              <a:t>Pop art</a:t>
            </a:r>
          </a:p>
          <a:p>
            <a:pPr marL="285750" indent="-285750" algn="l">
              <a:lnSpc>
                <a:spcPct val="90000"/>
              </a:lnSpc>
              <a:spcAft>
                <a:spcPts val="600"/>
              </a:spcAft>
              <a:buFont typeface="Arial" panose="020B0604020202020204" pitchFamily="34" charset="0"/>
              <a:buChar char="•"/>
            </a:pPr>
            <a:r>
              <a:rPr lang="en-US" sz="1600" dirty="0">
                <a:solidFill>
                  <a:srgbClr val="FFFF00"/>
                </a:solidFill>
                <a:latin typeface="Arial"/>
                <a:cs typeface="Arial"/>
              </a:rPr>
              <a:t>Woodstock (1969) Joan Baez, Creedence Clearwater Revival, Country Joe &amp; the Fish, Grateful Dead, Jefferson Airplane, Jimi Hendrix, Janis Joplin, Santana, Sly &amp; the Family Stone, The Who, and more!</a:t>
            </a:r>
          </a:p>
        </p:txBody>
      </p:sp>
      <p:pic>
        <p:nvPicPr>
          <p:cNvPr id="4" name="Picture 3" descr="A group of military men in a field&#10;&#10;Description automatically generated">
            <a:extLst>
              <a:ext uri="{FF2B5EF4-FFF2-40B4-BE49-F238E27FC236}">
                <a16:creationId xmlns:a16="http://schemas.microsoft.com/office/drawing/2014/main" id="{E8AE551E-42C1-4C4D-A79E-037D638FC278}"/>
              </a:ext>
            </a:extLst>
          </p:cNvPr>
          <p:cNvPicPr>
            <a:picLocks noChangeAspect="1"/>
          </p:cNvPicPr>
          <p:nvPr/>
        </p:nvPicPr>
        <p:blipFill rotWithShape="1">
          <a:blip r:embed="rId2"/>
          <a:srcRect l="36075" r="13732" b="-3"/>
          <a:stretch/>
        </p:blipFill>
        <p:spPr>
          <a:xfrm>
            <a:off x="3490220" y="-1"/>
            <a:ext cx="3460501" cy="4515954"/>
          </a:xfrm>
          <a:prstGeom prst="rect">
            <a:avLst/>
          </a:prstGeom>
        </p:spPr>
      </p:pic>
      <p:pic>
        <p:nvPicPr>
          <p:cNvPr id="8" name="Picture 7" descr="A group of people walking in front of a crowd&#10;&#10;Description automatically generated">
            <a:extLst>
              <a:ext uri="{FF2B5EF4-FFF2-40B4-BE49-F238E27FC236}">
                <a16:creationId xmlns:a16="http://schemas.microsoft.com/office/drawing/2014/main" id="{6E9F87F6-E395-3248-964F-BA60664DD8C1}"/>
              </a:ext>
            </a:extLst>
          </p:cNvPr>
          <p:cNvPicPr>
            <a:picLocks noChangeAspect="1"/>
          </p:cNvPicPr>
          <p:nvPr/>
        </p:nvPicPr>
        <p:blipFill rotWithShape="1">
          <a:blip r:embed="rId3"/>
          <a:srcRect l="27462" r="17861" b="-5"/>
          <a:stretch/>
        </p:blipFill>
        <p:spPr>
          <a:xfrm>
            <a:off x="7016514" y="-1"/>
            <a:ext cx="2121911" cy="2183054"/>
          </a:xfrm>
          <a:prstGeom prst="rect">
            <a:avLst/>
          </a:prstGeom>
        </p:spPr>
      </p:pic>
      <p:pic>
        <p:nvPicPr>
          <p:cNvPr id="10" name="Picture 9" descr="A group of people walking down a dirt road&#10;&#10;Description automatically generated">
            <a:extLst>
              <a:ext uri="{FF2B5EF4-FFF2-40B4-BE49-F238E27FC236}">
                <a16:creationId xmlns:a16="http://schemas.microsoft.com/office/drawing/2014/main" id="{AC65753E-F23A-F448-B5D1-20295322EFC7}"/>
              </a:ext>
            </a:extLst>
          </p:cNvPr>
          <p:cNvPicPr>
            <a:picLocks noChangeAspect="1"/>
          </p:cNvPicPr>
          <p:nvPr/>
        </p:nvPicPr>
        <p:blipFill rotWithShape="1">
          <a:blip r:embed="rId4"/>
          <a:srcRect t="8506" r="6" b="6"/>
          <a:stretch/>
        </p:blipFill>
        <p:spPr>
          <a:xfrm>
            <a:off x="7016514" y="2274491"/>
            <a:ext cx="2119122" cy="2241463"/>
          </a:xfrm>
          <a:prstGeom prst="rect">
            <a:avLst/>
          </a:prstGeom>
        </p:spPr>
      </p:pic>
      <p:pic>
        <p:nvPicPr>
          <p:cNvPr id="6" name="Picture 5" descr="A group of people standing around a sign posing for the camera&#10;&#10;Description automatically generated">
            <a:extLst>
              <a:ext uri="{FF2B5EF4-FFF2-40B4-BE49-F238E27FC236}">
                <a16:creationId xmlns:a16="http://schemas.microsoft.com/office/drawing/2014/main" id="{318A5395-C8FA-2A49-AF3D-1987CAEA030B}"/>
              </a:ext>
            </a:extLst>
          </p:cNvPr>
          <p:cNvPicPr>
            <a:picLocks noChangeAspect="1"/>
          </p:cNvPicPr>
          <p:nvPr/>
        </p:nvPicPr>
        <p:blipFill rotWithShape="1">
          <a:blip r:embed="rId5"/>
          <a:srcRect l="10342" r="22441" b="-6"/>
          <a:stretch/>
        </p:blipFill>
        <p:spPr>
          <a:xfrm>
            <a:off x="3490220" y="4616536"/>
            <a:ext cx="2121909" cy="2241464"/>
          </a:xfrm>
          <a:prstGeom prst="rect">
            <a:avLst/>
          </a:prstGeom>
        </p:spPr>
      </p:pic>
      <p:pic>
        <p:nvPicPr>
          <p:cNvPr id="12" name="Picture 11" descr="A group of people walking down a street&#10;&#10;Description automatically generated">
            <a:extLst>
              <a:ext uri="{FF2B5EF4-FFF2-40B4-BE49-F238E27FC236}">
                <a16:creationId xmlns:a16="http://schemas.microsoft.com/office/drawing/2014/main" id="{4A48951B-66B8-2341-81E1-BAE991C8C3EE}"/>
              </a:ext>
            </a:extLst>
          </p:cNvPr>
          <p:cNvPicPr>
            <a:picLocks noChangeAspect="1"/>
          </p:cNvPicPr>
          <p:nvPr/>
        </p:nvPicPr>
        <p:blipFill rotWithShape="1">
          <a:blip r:embed="rId6"/>
          <a:srcRect t="2566" r="-3" b="-3"/>
          <a:stretch/>
        </p:blipFill>
        <p:spPr>
          <a:xfrm>
            <a:off x="5677923" y="4607393"/>
            <a:ext cx="3460502" cy="2250607"/>
          </a:xfrm>
          <a:prstGeom prst="rect">
            <a:avLst/>
          </a:prstGeom>
        </p:spPr>
      </p:pic>
    </p:spTree>
    <p:extLst>
      <p:ext uri="{BB962C8B-B14F-4D97-AF65-F5344CB8AC3E}">
        <p14:creationId xmlns:p14="http://schemas.microsoft.com/office/powerpoint/2010/main" val="1893907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itting, flower, view&#10;&#10;Description automatically generated">
            <a:extLst>
              <a:ext uri="{FF2B5EF4-FFF2-40B4-BE49-F238E27FC236}">
                <a16:creationId xmlns:a16="http://schemas.microsoft.com/office/drawing/2014/main" id="{977DBCF2-07F0-F14C-863D-6580A5909E38}"/>
              </a:ext>
            </a:extLst>
          </p:cNvPr>
          <p:cNvPicPr>
            <a:picLocks noChangeAspect="1"/>
          </p:cNvPicPr>
          <p:nvPr/>
        </p:nvPicPr>
        <p:blipFill>
          <a:blip r:embed="rId2"/>
          <a:stretch>
            <a:fillRect/>
          </a:stretch>
        </p:blipFill>
        <p:spPr>
          <a:xfrm>
            <a:off x="-1460158" y="0"/>
            <a:ext cx="13811916" cy="6858000"/>
          </a:xfrm>
          <a:prstGeom prst="rect">
            <a:avLst/>
          </a:prstGeom>
        </p:spPr>
      </p:pic>
      <p:sp>
        <p:nvSpPr>
          <p:cNvPr id="3" name="Subtitle 2"/>
          <p:cNvSpPr>
            <a:spLocks noGrp="1"/>
          </p:cNvSpPr>
          <p:nvPr>
            <p:ph type="subTitle" idx="1"/>
          </p:nvPr>
        </p:nvSpPr>
        <p:spPr>
          <a:xfrm>
            <a:off x="863942" y="658995"/>
            <a:ext cx="7416116" cy="6046605"/>
          </a:xfrm>
        </p:spPr>
        <p:txBody>
          <a:bodyPr>
            <a:normAutofit/>
          </a:bodyPr>
          <a:lstStyle/>
          <a:p>
            <a:pPr algn="l"/>
            <a:r>
              <a:rPr lang="en-US" sz="4000" b="1" dirty="0">
                <a:solidFill>
                  <a:srgbClr val="FFFF00"/>
                </a:solidFill>
                <a:latin typeface="Arial"/>
                <a:cs typeface="Arial"/>
              </a:rPr>
              <a:t>Early U.S. Video Art:</a:t>
            </a:r>
          </a:p>
          <a:p>
            <a:pPr algn="l"/>
            <a:endParaRPr lang="en-US" sz="4000" b="1" dirty="0">
              <a:solidFill>
                <a:srgbClr val="FFFF00"/>
              </a:solidFill>
              <a:latin typeface="Arial"/>
              <a:cs typeface="Arial"/>
            </a:endParaRPr>
          </a:p>
          <a:p>
            <a:pPr marL="571500" lvl="0" indent="-5715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Countercultural</a:t>
            </a:r>
          </a:p>
          <a:p>
            <a:pPr marL="571500" lvl="0" indent="-5715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Interdisciplinary (“radical pluralism”)</a:t>
            </a:r>
          </a:p>
        </p:txBody>
      </p:sp>
      <p:sp>
        <p:nvSpPr>
          <p:cNvPr id="7" name="TextBox 6">
            <a:extLst>
              <a:ext uri="{FF2B5EF4-FFF2-40B4-BE49-F238E27FC236}">
                <a16:creationId xmlns:a16="http://schemas.microsoft.com/office/drawing/2014/main" id="{1704EFFD-3337-C14A-906A-2E492BBA8F1B}"/>
              </a:ext>
            </a:extLst>
          </p:cNvPr>
          <p:cNvSpPr txBox="1"/>
          <p:nvPr/>
        </p:nvSpPr>
        <p:spPr>
          <a:xfrm>
            <a:off x="5981700" y="6313269"/>
            <a:ext cx="435610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Nam June Paik, </a:t>
            </a:r>
            <a:r>
              <a:rPr lang="en-US" sz="1200" i="1" dirty="0">
                <a:solidFill>
                  <a:srgbClr val="FFFF00"/>
                </a:solidFill>
                <a:latin typeface="Arial" panose="020B0604020202020204" pitchFamily="34" charset="0"/>
                <a:cs typeface="Arial" panose="020B0604020202020204" pitchFamily="34" charset="0"/>
              </a:rPr>
              <a:t>TV Garden</a:t>
            </a:r>
            <a:r>
              <a:rPr lang="en-US" sz="1200" dirty="0">
                <a:solidFill>
                  <a:srgbClr val="FFFF00"/>
                </a:solidFill>
                <a:latin typeface="Arial" panose="020B0604020202020204" pitchFamily="34" charset="0"/>
                <a:cs typeface="Arial" panose="020B0604020202020204" pitchFamily="34" charset="0"/>
              </a:rPr>
              <a:t>, 1974-77</a:t>
            </a:r>
          </a:p>
        </p:txBody>
      </p:sp>
    </p:spTree>
    <p:extLst>
      <p:ext uri="{BB962C8B-B14F-4D97-AF65-F5344CB8AC3E}">
        <p14:creationId xmlns:p14="http://schemas.microsoft.com/office/powerpoint/2010/main" val="2726786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itting, flower, view&#10;&#10;Description automatically generated">
            <a:extLst>
              <a:ext uri="{FF2B5EF4-FFF2-40B4-BE49-F238E27FC236}">
                <a16:creationId xmlns:a16="http://schemas.microsoft.com/office/drawing/2014/main" id="{977DBCF2-07F0-F14C-863D-6580A5909E38}"/>
              </a:ext>
            </a:extLst>
          </p:cNvPr>
          <p:cNvPicPr>
            <a:picLocks noChangeAspect="1"/>
          </p:cNvPicPr>
          <p:nvPr/>
        </p:nvPicPr>
        <p:blipFill>
          <a:blip r:embed="rId2"/>
          <a:stretch>
            <a:fillRect/>
          </a:stretch>
        </p:blipFill>
        <p:spPr>
          <a:xfrm>
            <a:off x="-1460158" y="0"/>
            <a:ext cx="13811916" cy="6858000"/>
          </a:xfrm>
          <a:prstGeom prst="rect">
            <a:avLst/>
          </a:prstGeom>
        </p:spPr>
      </p:pic>
      <p:sp>
        <p:nvSpPr>
          <p:cNvPr id="3" name="Subtitle 2"/>
          <p:cNvSpPr>
            <a:spLocks noGrp="1"/>
          </p:cNvSpPr>
          <p:nvPr>
            <p:ph type="subTitle" idx="1"/>
          </p:nvPr>
        </p:nvSpPr>
        <p:spPr>
          <a:xfrm>
            <a:off x="863942" y="658995"/>
            <a:ext cx="7416116" cy="6046605"/>
          </a:xfrm>
        </p:spPr>
        <p:txBody>
          <a:bodyPr>
            <a:normAutofit/>
          </a:bodyPr>
          <a:lstStyle/>
          <a:p>
            <a:pPr algn="l"/>
            <a:r>
              <a:rPr lang="en-US" sz="4000" b="1" dirty="0">
                <a:solidFill>
                  <a:srgbClr val="FFFF00"/>
                </a:solidFill>
                <a:latin typeface="Arial"/>
                <a:cs typeface="Arial"/>
              </a:rPr>
              <a:t>Early U.S. Video Art:</a:t>
            </a:r>
          </a:p>
          <a:p>
            <a:pPr algn="l"/>
            <a:endParaRPr lang="en-US" sz="4000" b="1" dirty="0">
              <a:solidFill>
                <a:srgbClr val="FFFF00"/>
              </a:solidFill>
              <a:latin typeface="Arial"/>
              <a:cs typeface="Arial"/>
            </a:endParaRPr>
          </a:p>
          <a:p>
            <a:pPr marL="571500" lvl="0" indent="-5715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Countercultural</a:t>
            </a:r>
          </a:p>
          <a:p>
            <a:pPr marL="571500" lvl="0" indent="-5715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Interdisciplinary (“radical pluralism”)</a:t>
            </a:r>
          </a:p>
          <a:p>
            <a:pPr marL="571500" lvl="0" indent="-5715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Experimental</a:t>
            </a:r>
          </a:p>
        </p:txBody>
      </p:sp>
      <p:sp>
        <p:nvSpPr>
          <p:cNvPr id="7" name="TextBox 6">
            <a:extLst>
              <a:ext uri="{FF2B5EF4-FFF2-40B4-BE49-F238E27FC236}">
                <a16:creationId xmlns:a16="http://schemas.microsoft.com/office/drawing/2014/main" id="{1704EFFD-3337-C14A-906A-2E492BBA8F1B}"/>
              </a:ext>
            </a:extLst>
          </p:cNvPr>
          <p:cNvSpPr txBox="1"/>
          <p:nvPr/>
        </p:nvSpPr>
        <p:spPr>
          <a:xfrm>
            <a:off x="5981700" y="6313269"/>
            <a:ext cx="435610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Nam June Paik, </a:t>
            </a:r>
            <a:r>
              <a:rPr lang="en-US" sz="1200" i="1" dirty="0">
                <a:solidFill>
                  <a:srgbClr val="FFFF00"/>
                </a:solidFill>
                <a:latin typeface="Arial" panose="020B0604020202020204" pitchFamily="34" charset="0"/>
                <a:cs typeface="Arial" panose="020B0604020202020204" pitchFamily="34" charset="0"/>
              </a:rPr>
              <a:t>TV Garden</a:t>
            </a:r>
            <a:r>
              <a:rPr lang="en-US" sz="1200" dirty="0">
                <a:solidFill>
                  <a:srgbClr val="FFFF00"/>
                </a:solidFill>
                <a:latin typeface="Arial" panose="020B0604020202020204" pitchFamily="34" charset="0"/>
                <a:cs typeface="Arial" panose="020B0604020202020204" pitchFamily="34" charset="0"/>
              </a:rPr>
              <a:t>, 1974-77</a:t>
            </a:r>
          </a:p>
        </p:txBody>
      </p:sp>
    </p:spTree>
    <p:extLst>
      <p:ext uri="{BB962C8B-B14F-4D97-AF65-F5344CB8AC3E}">
        <p14:creationId xmlns:p14="http://schemas.microsoft.com/office/powerpoint/2010/main" val="600743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itting, flower, view&#10;&#10;Description automatically generated">
            <a:extLst>
              <a:ext uri="{FF2B5EF4-FFF2-40B4-BE49-F238E27FC236}">
                <a16:creationId xmlns:a16="http://schemas.microsoft.com/office/drawing/2014/main" id="{977DBCF2-07F0-F14C-863D-6580A5909E38}"/>
              </a:ext>
            </a:extLst>
          </p:cNvPr>
          <p:cNvPicPr>
            <a:picLocks noChangeAspect="1"/>
          </p:cNvPicPr>
          <p:nvPr/>
        </p:nvPicPr>
        <p:blipFill>
          <a:blip r:embed="rId2"/>
          <a:stretch>
            <a:fillRect/>
          </a:stretch>
        </p:blipFill>
        <p:spPr>
          <a:xfrm>
            <a:off x="-1460158" y="0"/>
            <a:ext cx="13811916" cy="6858000"/>
          </a:xfrm>
          <a:prstGeom prst="rect">
            <a:avLst/>
          </a:prstGeom>
        </p:spPr>
      </p:pic>
      <p:sp>
        <p:nvSpPr>
          <p:cNvPr id="3" name="Subtitle 2"/>
          <p:cNvSpPr>
            <a:spLocks noGrp="1"/>
          </p:cNvSpPr>
          <p:nvPr>
            <p:ph type="subTitle" idx="1"/>
          </p:nvPr>
        </p:nvSpPr>
        <p:spPr>
          <a:xfrm>
            <a:off x="863942" y="658995"/>
            <a:ext cx="7416116" cy="6046605"/>
          </a:xfrm>
        </p:spPr>
        <p:txBody>
          <a:bodyPr>
            <a:normAutofit/>
          </a:bodyPr>
          <a:lstStyle/>
          <a:p>
            <a:pPr algn="l"/>
            <a:r>
              <a:rPr lang="en-US" sz="4000" b="1" dirty="0">
                <a:solidFill>
                  <a:srgbClr val="FFFF00"/>
                </a:solidFill>
                <a:latin typeface="Arial"/>
                <a:cs typeface="Arial"/>
              </a:rPr>
              <a:t>Early U.S. Video Art:</a:t>
            </a:r>
          </a:p>
          <a:p>
            <a:pPr algn="l"/>
            <a:endParaRPr lang="en-US" sz="4000" b="1" dirty="0">
              <a:solidFill>
                <a:srgbClr val="FFFF00"/>
              </a:solidFill>
              <a:latin typeface="Arial"/>
              <a:cs typeface="Arial"/>
            </a:endParaRPr>
          </a:p>
          <a:p>
            <a:pPr marL="571500" lvl="0" indent="-5715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Countercultural</a:t>
            </a:r>
          </a:p>
          <a:p>
            <a:pPr marL="571500" lvl="0" indent="-5715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Interdisciplinary (“radical pluralism”)</a:t>
            </a:r>
          </a:p>
          <a:p>
            <a:pPr marL="571500" lvl="0" indent="-5715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Experimental</a:t>
            </a:r>
          </a:p>
          <a:p>
            <a:pPr marL="1028700" lvl="1" indent="-571500" algn="l">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New technologies – satellite broadcast, video synthesizers</a:t>
            </a:r>
          </a:p>
        </p:txBody>
      </p:sp>
      <p:sp>
        <p:nvSpPr>
          <p:cNvPr id="7" name="TextBox 6">
            <a:extLst>
              <a:ext uri="{FF2B5EF4-FFF2-40B4-BE49-F238E27FC236}">
                <a16:creationId xmlns:a16="http://schemas.microsoft.com/office/drawing/2014/main" id="{1704EFFD-3337-C14A-906A-2E492BBA8F1B}"/>
              </a:ext>
            </a:extLst>
          </p:cNvPr>
          <p:cNvSpPr txBox="1"/>
          <p:nvPr/>
        </p:nvSpPr>
        <p:spPr>
          <a:xfrm>
            <a:off x="5981700" y="6313269"/>
            <a:ext cx="435610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Nam June Paik, </a:t>
            </a:r>
            <a:r>
              <a:rPr lang="en-US" sz="1200" i="1" dirty="0">
                <a:solidFill>
                  <a:srgbClr val="FFFF00"/>
                </a:solidFill>
                <a:latin typeface="Arial" panose="020B0604020202020204" pitchFamily="34" charset="0"/>
                <a:cs typeface="Arial" panose="020B0604020202020204" pitchFamily="34" charset="0"/>
              </a:rPr>
              <a:t>TV Garden</a:t>
            </a:r>
            <a:r>
              <a:rPr lang="en-US" sz="1200" dirty="0">
                <a:solidFill>
                  <a:srgbClr val="FFFF00"/>
                </a:solidFill>
                <a:latin typeface="Arial" panose="020B0604020202020204" pitchFamily="34" charset="0"/>
                <a:cs typeface="Arial" panose="020B0604020202020204" pitchFamily="34" charset="0"/>
              </a:rPr>
              <a:t>, 1974-77</a:t>
            </a:r>
          </a:p>
        </p:txBody>
      </p:sp>
    </p:spTree>
    <p:extLst>
      <p:ext uri="{BB962C8B-B14F-4D97-AF65-F5344CB8AC3E}">
        <p14:creationId xmlns:p14="http://schemas.microsoft.com/office/powerpoint/2010/main" val="3395353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itting, flower, view&#10;&#10;Description automatically generated">
            <a:extLst>
              <a:ext uri="{FF2B5EF4-FFF2-40B4-BE49-F238E27FC236}">
                <a16:creationId xmlns:a16="http://schemas.microsoft.com/office/drawing/2014/main" id="{977DBCF2-07F0-F14C-863D-6580A5909E38}"/>
              </a:ext>
            </a:extLst>
          </p:cNvPr>
          <p:cNvPicPr>
            <a:picLocks noChangeAspect="1"/>
          </p:cNvPicPr>
          <p:nvPr/>
        </p:nvPicPr>
        <p:blipFill>
          <a:blip r:embed="rId2"/>
          <a:stretch>
            <a:fillRect/>
          </a:stretch>
        </p:blipFill>
        <p:spPr>
          <a:xfrm>
            <a:off x="-1460158" y="0"/>
            <a:ext cx="13811916" cy="6858000"/>
          </a:xfrm>
          <a:prstGeom prst="rect">
            <a:avLst/>
          </a:prstGeom>
        </p:spPr>
      </p:pic>
      <p:sp>
        <p:nvSpPr>
          <p:cNvPr id="3" name="Subtitle 2"/>
          <p:cNvSpPr>
            <a:spLocks noGrp="1"/>
          </p:cNvSpPr>
          <p:nvPr>
            <p:ph type="subTitle" idx="1"/>
          </p:nvPr>
        </p:nvSpPr>
        <p:spPr>
          <a:xfrm>
            <a:off x="863942" y="658995"/>
            <a:ext cx="7416116" cy="6046605"/>
          </a:xfrm>
        </p:spPr>
        <p:txBody>
          <a:bodyPr>
            <a:normAutofit/>
          </a:bodyPr>
          <a:lstStyle/>
          <a:p>
            <a:pPr algn="l"/>
            <a:r>
              <a:rPr lang="en-US" sz="4000" b="1" dirty="0">
                <a:solidFill>
                  <a:srgbClr val="FFFF00"/>
                </a:solidFill>
                <a:latin typeface="Arial"/>
                <a:cs typeface="Arial"/>
              </a:rPr>
              <a:t>Early U.S. Video Art:</a:t>
            </a:r>
          </a:p>
          <a:p>
            <a:pPr algn="l"/>
            <a:endParaRPr lang="en-US" sz="4000" b="1" dirty="0">
              <a:solidFill>
                <a:srgbClr val="FFFF00"/>
              </a:solidFill>
              <a:latin typeface="Arial"/>
              <a:cs typeface="Arial"/>
            </a:endParaRPr>
          </a:p>
          <a:p>
            <a:pPr marL="571500" lvl="0" indent="-5715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Countercultural</a:t>
            </a:r>
          </a:p>
          <a:p>
            <a:pPr marL="571500" lvl="0" indent="-5715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Interdisciplinary (“radical pluralism”)</a:t>
            </a:r>
          </a:p>
          <a:p>
            <a:pPr marL="571500" lvl="0" indent="-5715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Experimental</a:t>
            </a:r>
          </a:p>
          <a:p>
            <a:pPr marL="1028700" lvl="1" indent="-571500" algn="l">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New technologies – satellite broadcast, video synthesizers</a:t>
            </a:r>
          </a:p>
          <a:p>
            <a:pPr marL="571500" lvl="0" indent="-5715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Critical</a:t>
            </a:r>
          </a:p>
        </p:txBody>
      </p:sp>
      <p:sp>
        <p:nvSpPr>
          <p:cNvPr id="7" name="TextBox 6">
            <a:extLst>
              <a:ext uri="{FF2B5EF4-FFF2-40B4-BE49-F238E27FC236}">
                <a16:creationId xmlns:a16="http://schemas.microsoft.com/office/drawing/2014/main" id="{1704EFFD-3337-C14A-906A-2E492BBA8F1B}"/>
              </a:ext>
            </a:extLst>
          </p:cNvPr>
          <p:cNvSpPr txBox="1"/>
          <p:nvPr/>
        </p:nvSpPr>
        <p:spPr>
          <a:xfrm>
            <a:off x="5981700" y="6313269"/>
            <a:ext cx="435610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Nam June Paik, </a:t>
            </a:r>
            <a:r>
              <a:rPr lang="en-US" sz="1200" i="1" dirty="0">
                <a:solidFill>
                  <a:srgbClr val="FFFF00"/>
                </a:solidFill>
                <a:latin typeface="Arial" panose="020B0604020202020204" pitchFamily="34" charset="0"/>
                <a:cs typeface="Arial" panose="020B0604020202020204" pitchFamily="34" charset="0"/>
              </a:rPr>
              <a:t>TV Garden</a:t>
            </a:r>
            <a:r>
              <a:rPr lang="en-US" sz="1200" dirty="0">
                <a:solidFill>
                  <a:srgbClr val="FFFF00"/>
                </a:solidFill>
                <a:latin typeface="Arial" panose="020B0604020202020204" pitchFamily="34" charset="0"/>
                <a:cs typeface="Arial" panose="020B0604020202020204" pitchFamily="34" charset="0"/>
              </a:rPr>
              <a:t>, 1974-77</a:t>
            </a:r>
          </a:p>
        </p:txBody>
      </p:sp>
    </p:spTree>
    <p:extLst>
      <p:ext uri="{BB962C8B-B14F-4D97-AF65-F5344CB8AC3E}">
        <p14:creationId xmlns:p14="http://schemas.microsoft.com/office/powerpoint/2010/main" val="22111120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itting, flower, view&#10;&#10;Description automatically generated">
            <a:extLst>
              <a:ext uri="{FF2B5EF4-FFF2-40B4-BE49-F238E27FC236}">
                <a16:creationId xmlns:a16="http://schemas.microsoft.com/office/drawing/2014/main" id="{977DBCF2-07F0-F14C-863D-6580A5909E38}"/>
              </a:ext>
            </a:extLst>
          </p:cNvPr>
          <p:cNvPicPr>
            <a:picLocks noChangeAspect="1"/>
          </p:cNvPicPr>
          <p:nvPr/>
        </p:nvPicPr>
        <p:blipFill>
          <a:blip r:embed="rId2"/>
          <a:stretch>
            <a:fillRect/>
          </a:stretch>
        </p:blipFill>
        <p:spPr>
          <a:xfrm>
            <a:off x="-1460158" y="0"/>
            <a:ext cx="13811916" cy="6858000"/>
          </a:xfrm>
          <a:prstGeom prst="rect">
            <a:avLst/>
          </a:prstGeom>
        </p:spPr>
      </p:pic>
      <p:sp>
        <p:nvSpPr>
          <p:cNvPr id="3" name="Subtitle 2"/>
          <p:cNvSpPr>
            <a:spLocks noGrp="1"/>
          </p:cNvSpPr>
          <p:nvPr>
            <p:ph type="subTitle" idx="1"/>
          </p:nvPr>
        </p:nvSpPr>
        <p:spPr>
          <a:xfrm>
            <a:off x="863942" y="658995"/>
            <a:ext cx="7416116" cy="6046605"/>
          </a:xfrm>
        </p:spPr>
        <p:txBody>
          <a:bodyPr>
            <a:normAutofit/>
          </a:bodyPr>
          <a:lstStyle/>
          <a:p>
            <a:pPr algn="l"/>
            <a:r>
              <a:rPr lang="en-US" sz="4000" b="1" dirty="0">
                <a:solidFill>
                  <a:srgbClr val="FFFF00"/>
                </a:solidFill>
                <a:latin typeface="Arial"/>
                <a:cs typeface="Arial"/>
              </a:rPr>
              <a:t>Early U.S. Video Art:</a:t>
            </a:r>
          </a:p>
          <a:p>
            <a:pPr algn="l"/>
            <a:endParaRPr lang="en-US" sz="4000" b="1" dirty="0">
              <a:solidFill>
                <a:srgbClr val="FFFF00"/>
              </a:solidFill>
              <a:latin typeface="Arial"/>
              <a:cs typeface="Arial"/>
            </a:endParaRPr>
          </a:p>
          <a:p>
            <a:pPr marL="571500" lvl="0" indent="-5715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Countercultural</a:t>
            </a:r>
          </a:p>
          <a:p>
            <a:pPr marL="571500" lvl="0" indent="-5715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Interdisciplinary (“radical pluralism”)</a:t>
            </a:r>
          </a:p>
          <a:p>
            <a:pPr marL="571500" lvl="0" indent="-5715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Experimental</a:t>
            </a:r>
          </a:p>
          <a:p>
            <a:pPr marL="1028700" lvl="1" indent="-571500" algn="l">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New technologies – satellite broadcast, video synthesizers</a:t>
            </a:r>
          </a:p>
          <a:p>
            <a:pPr marL="571500" lvl="0" indent="-5715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Critical</a:t>
            </a:r>
          </a:p>
          <a:p>
            <a:pPr marL="1028700" lvl="1" indent="-571500" algn="l">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Engages with popular culture (e.g. network TV)</a:t>
            </a:r>
          </a:p>
        </p:txBody>
      </p:sp>
      <p:sp>
        <p:nvSpPr>
          <p:cNvPr id="7" name="TextBox 6">
            <a:extLst>
              <a:ext uri="{FF2B5EF4-FFF2-40B4-BE49-F238E27FC236}">
                <a16:creationId xmlns:a16="http://schemas.microsoft.com/office/drawing/2014/main" id="{1704EFFD-3337-C14A-906A-2E492BBA8F1B}"/>
              </a:ext>
            </a:extLst>
          </p:cNvPr>
          <p:cNvSpPr txBox="1"/>
          <p:nvPr/>
        </p:nvSpPr>
        <p:spPr>
          <a:xfrm>
            <a:off x="5981700" y="6313269"/>
            <a:ext cx="435610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Nam June Paik, </a:t>
            </a:r>
            <a:r>
              <a:rPr lang="en-US" sz="1200" i="1" dirty="0">
                <a:solidFill>
                  <a:srgbClr val="FFFF00"/>
                </a:solidFill>
                <a:latin typeface="Arial" panose="020B0604020202020204" pitchFamily="34" charset="0"/>
                <a:cs typeface="Arial" panose="020B0604020202020204" pitchFamily="34" charset="0"/>
              </a:rPr>
              <a:t>TV Garden</a:t>
            </a:r>
            <a:r>
              <a:rPr lang="en-US" sz="1200" dirty="0">
                <a:solidFill>
                  <a:srgbClr val="FFFF00"/>
                </a:solidFill>
                <a:latin typeface="Arial" panose="020B0604020202020204" pitchFamily="34" charset="0"/>
                <a:cs typeface="Arial" panose="020B0604020202020204" pitchFamily="34" charset="0"/>
              </a:rPr>
              <a:t>, 1974-77</a:t>
            </a:r>
          </a:p>
        </p:txBody>
      </p:sp>
    </p:spTree>
    <p:extLst>
      <p:ext uri="{BB962C8B-B14F-4D97-AF65-F5344CB8AC3E}">
        <p14:creationId xmlns:p14="http://schemas.microsoft.com/office/powerpoint/2010/main" val="1946209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itting, flower, view&#10;&#10;Description automatically generated">
            <a:extLst>
              <a:ext uri="{FF2B5EF4-FFF2-40B4-BE49-F238E27FC236}">
                <a16:creationId xmlns:a16="http://schemas.microsoft.com/office/drawing/2014/main" id="{977DBCF2-07F0-F14C-863D-6580A5909E38}"/>
              </a:ext>
            </a:extLst>
          </p:cNvPr>
          <p:cNvPicPr>
            <a:picLocks noChangeAspect="1"/>
          </p:cNvPicPr>
          <p:nvPr/>
        </p:nvPicPr>
        <p:blipFill>
          <a:blip r:embed="rId2"/>
          <a:stretch>
            <a:fillRect/>
          </a:stretch>
        </p:blipFill>
        <p:spPr>
          <a:xfrm>
            <a:off x="-1460158" y="0"/>
            <a:ext cx="13811916" cy="6858000"/>
          </a:xfrm>
          <a:prstGeom prst="rect">
            <a:avLst/>
          </a:prstGeom>
        </p:spPr>
      </p:pic>
      <p:sp>
        <p:nvSpPr>
          <p:cNvPr id="3" name="Subtitle 2"/>
          <p:cNvSpPr>
            <a:spLocks noGrp="1"/>
          </p:cNvSpPr>
          <p:nvPr>
            <p:ph type="subTitle" idx="1"/>
          </p:nvPr>
        </p:nvSpPr>
        <p:spPr>
          <a:xfrm>
            <a:off x="863942" y="658995"/>
            <a:ext cx="7416116" cy="6046605"/>
          </a:xfrm>
        </p:spPr>
        <p:txBody>
          <a:bodyPr>
            <a:normAutofit/>
          </a:bodyPr>
          <a:lstStyle/>
          <a:p>
            <a:pPr algn="l"/>
            <a:r>
              <a:rPr lang="en-US" sz="4000" b="1" dirty="0">
                <a:solidFill>
                  <a:srgbClr val="FFFF00"/>
                </a:solidFill>
                <a:latin typeface="Arial"/>
                <a:cs typeface="Arial"/>
              </a:rPr>
              <a:t>Early U.S. Video Art:</a:t>
            </a:r>
          </a:p>
          <a:p>
            <a:pPr marL="571500" lvl="0" indent="-571500" algn="l">
              <a:buFont typeface="Arial" panose="020B0604020202020204" pitchFamily="34" charset="0"/>
              <a:buChar char="•"/>
            </a:pPr>
            <a:endParaRPr lang="en-US" sz="4000" dirty="0">
              <a:solidFill>
                <a:srgbClr val="FFFF00"/>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Participatory</a:t>
            </a:r>
          </a:p>
        </p:txBody>
      </p:sp>
      <p:sp>
        <p:nvSpPr>
          <p:cNvPr id="7" name="TextBox 6">
            <a:extLst>
              <a:ext uri="{FF2B5EF4-FFF2-40B4-BE49-F238E27FC236}">
                <a16:creationId xmlns:a16="http://schemas.microsoft.com/office/drawing/2014/main" id="{1704EFFD-3337-C14A-906A-2E492BBA8F1B}"/>
              </a:ext>
            </a:extLst>
          </p:cNvPr>
          <p:cNvSpPr txBox="1"/>
          <p:nvPr/>
        </p:nvSpPr>
        <p:spPr>
          <a:xfrm>
            <a:off x="5981700" y="6313269"/>
            <a:ext cx="435610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Nam June Paik, </a:t>
            </a:r>
            <a:r>
              <a:rPr lang="en-US" sz="1200" i="1" dirty="0">
                <a:solidFill>
                  <a:srgbClr val="FFFF00"/>
                </a:solidFill>
                <a:latin typeface="Arial" panose="020B0604020202020204" pitchFamily="34" charset="0"/>
                <a:cs typeface="Arial" panose="020B0604020202020204" pitchFamily="34" charset="0"/>
              </a:rPr>
              <a:t>TV Garden</a:t>
            </a:r>
            <a:r>
              <a:rPr lang="en-US" sz="1200" dirty="0">
                <a:solidFill>
                  <a:srgbClr val="FFFF00"/>
                </a:solidFill>
                <a:latin typeface="Arial" panose="020B0604020202020204" pitchFamily="34" charset="0"/>
                <a:cs typeface="Arial" panose="020B0604020202020204" pitchFamily="34" charset="0"/>
              </a:rPr>
              <a:t>, 1974-77</a:t>
            </a:r>
          </a:p>
        </p:txBody>
      </p:sp>
    </p:spTree>
    <p:extLst>
      <p:ext uri="{BB962C8B-B14F-4D97-AF65-F5344CB8AC3E}">
        <p14:creationId xmlns:p14="http://schemas.microsoft.com/office/powerpoint/2010/main" val="1455620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itting, flower, view&#10;&#10;Description automatically generated">
            <a:extLst>
              <a:ext uri="{FF2B5EF4-FFF2-40B4-BE49-F238E27FC236}">
                <a16:creationId xmlns:a16="http://schemas.microsoft.com/office/drawing/2014/main" id="{977DBCF2-07F0-F14C-863D-6580A5909E38}"/>
              </a:ext>
            </a:extLst>
          </p:cNvPr>
          <p:cNvPicPr>
            <a:picLocks noChangeAspect="1"/>
          </p:cNvPicPr>
          <p:nvPr/>
        </p:nvPicPr>
        <p:blipFill>
          <a:blip r:embed="rId2"/>
          <a:stretch>
            <a:fillRect/>
          </a:stretch>
        </p:blipFill>
        <p:spPr>
          <a:xfrm>
            <a:off x="-1460158" y="0"/>
            <a:ext cx="13811916" cy="6858000"/>
          </a:xfrm>
          <a:prstGeom prst="rect">
            <a:avLst/>
          </a:prstGeom>
        </p:spPr>
      </p:pic>
      <p:sp>
        <p:nvSpPr>
          <p:cNvPr id="3" name="Subtitle 2"/>
          <p:cNvSpPr>
            <a:spLocks noGrp="1"/>
          </p:cNvSpPr>
          <p:nvPr>
            <p:ph type="subTitle" idx="1"/>
          </p:nvPr>
        </p:nvSpPr>
        <p:spPr>
          <a:xfrm>
            <a:off x="863942" y="658995"/>
            <a:ext cx="7416116" cy="6046605"/>
          </a:xfrm>
        </p:spPr>
        <p:txBody>
          <a:bodyPr>
            <a:normAutofit/>
          </a:bodyPr>
          <a:lstStyle/>
          <a:p>
            <a:pPr algn="l"/>
            <a:r>
              <a:rPr lang="en-US" sz="4000" b="1" dirty="0">
                <a:solidFill>
                  <a:srgbClr val="FFFF00"/>
                </a:solidFill>
                <a:latin typeface="Arial"/>
                <a:cs typeface="Arial"/>
              </a:rPr>
              <a:t>Early U.S. Video Art:</a:t>
            </a:r>
          </a:p>
          <a:p>
            <a:pPr marL="571500" lvl="0" indent="-571500" algn="l">
              <a:buFont typeface="Arial" panose="020B0604020202020204" pitchFamily="34" charset="0"/>
              <a:buChar char="•"/>
            </a:pPr>
            <a:endParaRPr lang="en-US" sz="4000" dirty="0">
              <a:solidFill>
                <a:srgbClr val="FFFF00"/>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Participatory</a:t>
            </a:r>
          </a:p>
          <a:p>
            <a:pPr marL="1028700" lvl="1" indent="-571500" algn="l">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Both individual artists as well as collectives</a:t>
            </a:r>
          </a:p>
        </p:txBody>
      </p:sp>
      <p:sp>
        <p:nvSpPr>
          <p:cNvPr id="7" name="TextBox 6">
            <a:extLst>
              <a:ext uri="{FF2B5EF4-FFF2-40B4-BE49-F238E27FC236}">
                <a16:creationId xmlns:a16="http://schemas.microsoft.com/office/drawing/2014/main" id="{1704EFFD-3337-C14A-906A-2E492BBA8F1B}"/>
              </a:ext>
            </a:extLst>
          </p:cNvPr>
          <p:cNvSpPr txBox="1"/>
          <p:nvPr/>
        </p:nvSpPr>
        <p:spPr>
          <a:xfrm>
            <a:off x="5981700" y="6313269"/>
            <a:ext cx="435610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Nam June Paik, </a:t>
            </a:r>
            <a:r>
              <a:rPr lang="en-US" sz="1200" i="1" dirty="0">
                <a:solidFill>
                  <a:srgbClr val="FFFF00"/>
                </a:solidFill>
                <a:latin typeface="Arial" panose="020B0604020202020204" pitchFamily="34" charset="0"/>
                <a:cs typeface="Arial" panose="020B0604020202020204" pitchFamily="34" charset="0"/>
              </a:rPr>
              <a:t>TV Garden</a:t>
            </a:r>
            <a:r>
              <a:rPr lang="en-US" sz="1200" dirty="0">
                <a:solidFill>
                  <a:srgbClr val="FFFF00"/>
                </a:solidFill>
                <a:latin typeface="Arial" panose="020B0604020202020204" pitchFamily="34" charset="0"/>
                <a:cs typeface="Arial" panose="020B0604020202020204" pitchFamily="34" charset="0"/>
              </a:rPr>
              <a:t>, 1974-77</a:t>
            </a:r>
          </a:p>
        </p:txBody>
      </p:sp>
    </p:spTree>
    <p:extLst>
      <p:ext uri="{BB962C8B-B14F-4D97-AF65-F5344CB8AC3E}">
        <p14:creationId xmlns:p14="http://schemas.microsoft.com/office/powerpoint/2010/main" val="677356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itting, flower, view&#10;&#10;Description automatically generated">
            <a:extLst>
              <a:ext uri="{FF2B5EF4-FFF2-40B4-BE49-F238E27FC236}">
                <a16:creationId xmlns:a16="http://schemas.microsoft.com/office/drawing/2014/main" id="{977DBCF2-07F0-F14C-863D-6580A5909E38}"/>
              </a:ext>
            </a:extLst>
          </p:cNvPr>
          <p:cNvPicPr>
            <a:picLocks noChangeAspect="1"/>
          </p:cNvPicPr>
          <p:nvPr/>
        </p:nvPicPr>
        <p:blipFill>
          <a:blip r:embed="rId2"/>
          <a:stretch>
            <a:fillRect/>
          </a:stretch>
        </p:blipFill>
        <p:spPr>
          <a:xfrm>
            <a:off x="-1460158" y="0"/>
            <a:ext cx="13811916" cy="6858000"/>
          </a:xfrm>
          <a:prstGeom prst="rect">
            <a:avLst/>
          </a:prstGeom>
        </p:spPr>
      </p:pic>
      <p:sp>
        <p:nvSpPr>
          <p:cNvPr id="3" name="Subtitle 2"/>
          <p:cNvSpPr>
            <a:spLocks noGrp="1"/>
          </p:cNvSpPr>
          <p:nvPr>
            <p:ph type="subTitle" idx="1"/>
          </p:nvPr>
        </p:nvSpPr>
        <p:spPr>
          <a:xfrm>
            <a:off x="863942" y="658995"/>
            <a:ext cx="7416116" cy="6046605"/>
          </a:xfrm>
        </p:spPr>
        <p:txBody>
          <a:bodyPr>
            <a:normAutofit/>
          </a:bodyPr>
          <a:lstStyle/>
          <a:p>
            <a:pPr algn="l"/>
            <a:r>
              <a:rPr lang="en-US" sz="4000" b="1" dirty="0">
                <a:solidFill>
                  <a:srgbClr val="FFFF00"/>
                </a:solidFill>
                <a:latin typeface="Arial"/>
                <a:cs typeface="Arial"/>
              </a:rPr>
              <a:t>Early U.S. Video Art:</a:t>
            </a:r>
          </a:p>
          <a:p>
            <a:pPr marL="571500" lvl="0" indent="-571500" algn="l">
              <a:buFont typeface="Arial" panose="020B0604020202020204" pitchFamily="34" charset="0"/>
              <a:buChar char="•"/>
            </a:pPr>
            <a:endParaRPr lang="en-US" sz="4000" dirty="0">
              <a:solidFill>
                <a:srgbClr val="FFFF00"/>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Participatory</a:t>
            </a:r>
          </a:p>
          <a:p>
            <a:pPr marL="1028700" lvl="1" indent="-571500" algn="l">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Both individual artists as well as collectives</a:t>
            </a:r>
          </a:p>
          <a:p>
            <a:pPr marL="1028700" lvl="1" indent="-571500" algn="l">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Other artists and audience often a part of the work</a:t>
            </a:r>
          </a:p>
        </p:txBody>
      </p:sp>
      <p:sp>
        <p:nvSpPr>
          <p:cNvPr id="7" name="TextBox 6">
            <a:extLst>
              <a:ext uri="{FF2B5EF4-FFF2-40B4-BE49-F238E27FC236}">
                <a16:creationId xmlns:a16="http://schemas.microsoft.com/office/drawing/2014/main" id="{1704EFFD-3337-C14A-906A-2E492BBA8F1B}"/>
              </a:ext>
            </a:extLst>
          </p:cNvPr>
          <p:cNvSpPr txBox="1"/>
          <p:nvPr/>
        </p:nvSpPr>
        <p:spPr>
          <a:xfrm>
            <a:off x="5981700" y="6313269"/>
            <a:ext cx="435610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Nam June Paik, </a:t>
            </a:r>
            <a:r>
              <a:rPr lang="en-US" sz="1200" i="1" dirty="0">
                <a:solidFill>
                  <a:srgbClr val="FFFF00"/>
                </a:solidFill>
                <a:latin typeface="Arial" panose="020B0604020202020204" pitchFamily="34" charset="0"/>
                <a:cs typeface="Arial" panose="020B0604020202020204" pitchFamily="34" charset="0"/>
              </a:rPr>
              <a:t>TV Garden</a:t>
            </a:r>
            <a:r>
              <a:rPr lang="en-US" sz="1200" dirty="0">
                <a:solidFill>
                  <a:srgbClr val="FFFF00"/>
                </a:solidFill>
                <a:latin typeface="Arial" panose="020B0604020202020204" pitchFamily="34" charset="0"/>
                <a:cs typeface="Arial" panose="020B0604020202020204" pitchFamily="34" charset="0"/>
              </a:rPr>
              <a:t>, 1974-77</a:t>
            </a:r>
          </a:p>
        </p:txBody>
      </p:sp>
    </p:spTree>
    <p:extLst>
      <p:ext uri="{BB962C8B-B14F-4D97-AF65-F5344CB8AC3E}">
        <p14:creationId xmlns:p14="http://schemas.microsoft.com/office/powerpoint/2010/main" val="3509337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itting, flower, view&#10;&#10;Description automatically generated">
            <a:extLst>
              <a:ext uri="{FF2B5EF4-FFF2-40B4-BE49-F238E27FC236}">
                <a16:creationId xmlns:a16="http://schemas.microsoft.com/office/drawing/2014/main" id="{977DBCF2-07F0-F14C-863D-6580A5909E38}"/>
              </a:ext>
            </a:extLst>
          </p:cNvPr>
          <p:cNvPicPr>
            <a:picLocks noChangeAspect="1"/>
          </p:cNvPicPr>
          <p:nvPr/>
        </p:nvPicPr>
        <p:blipFill>
          <a:blip r:embed="rId2"/>
          <a:stretch>
            <a:fillRect/>
          </a:stretch>
        </p:blipFill>
        <p:spPr>
          <a:xfrm>
            <a:off x="-1460158" y="0"/>
            <a:ext cx="13811916" cy="6858000"/>
          </a:xfrm>
          <a:prstGeom prst="rect">
            <a:avLst/>
          </a:prstGeom>
        </p:spPr>
      </p:pic>
      <p:sp>
        <p:nvSpPr>
          <p:cNvPr id="3" name="Subtitle 2"/>
          <p:cNvSpPr>
            <a:spLocks noGrp="1"/>
          </p:cNvSpPr>
          <p:nvPr>
            <p:ph type="subTitle" idx="1"/>
          </p:nvPr>
        </p:nvSpPr>
        <p:spPr>
          <a:xfrm>
            <a:off x="863942" y="658995"/>
            <a:ext cx="7416116" cy="6046605"/>
          </a:xfrm>
        </p:spPr>
        <p:txBody>
          <a:bodyPr>
            <a:normAutofit/>
          </a:bodyPr>
          <a:lstStyle/>
          <a:p>
            <a:pPr algn="l"/>
            <a:r>
              <a:rPr lang="en-US" sz="4000" b="1" dirty="0">
                <a:solidFill>
                  <a:srgbClr val="FFFF00"/>
                </a:solidFill>
                <a:latin typeface="Arial"/>
                <a:cs typeface="Arial"/>
              </a:rPr>
              <a:t>Early U.S. Video Art:</a:t>
            </a:r>
          </a:p>
          <a:p>
            <a:pPr marL="571500" lvl="0" indent="-571500" algn="l">
              <a:buFont typeface="Arial" panose="020B0604020202020204" pitchFamily="34" charset="0"/>
              <a:buChar char="•"/>
            </a:pPr>
            <a:endParaRPr lang="en-US" sz="4000" dirty="0">
              <a:solidFill>
                <a:srgbClr val="FFFF00"/>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Participatory</a:t>
            </a:r>
          </a:p>
          <a:p>
            <a:pPr marL="1028700" lvl="1" indent="-571500" algn="l">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Both individual artists as well as collectives</a:t>
            </a:r>
          </a:p>
          <a:p>
            <a:pPr marL="1028700" lvl="1" indent="-571500" algn="l">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Other artists and audience often a part of the work</a:t>
            </a:r>
          </a:p>
          <a:p>
            <a:pPr marL="571500" indent="-5715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Video as idea, document, sculpture, installation, information</a:t>
            </a:r>
          </a:p>
        </p:txBody>
      </p:sp>
      <p:sp>
        <p:nvSpPr>
          <p:cNvPr id="7" name="TextBox 6">
            <a:extLst>
              <a:ext uri="{FF2B5EF4-FFF2-40B4-BE49-F238E27FC236}">
                <a16:creationId xmlns:a16="http://schemas.microsoft.com/office/drawing/2014/main" id="{1704EFFD-3337-C14A-906A-2E492BBA8F1B}"/>
              </a:ext>
            </a:extLst>
          </p:cNvPr>
          <p:cNvSpPr txBox="1"/>
          <p:nvPr/>
        </p:nvSpPr>
        <p:spPr>
          <a:xfrm>
            <a:off x="5981700" y="6313269"/>
            <a:ext cx="435610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Nam June Paik, </a:t>
            </a:r>
            <a:r>
              <a:rPr lang="en-US" sz="1200" i="1" dirty="0">
                <a:solidFill>
                  <a:srgbClr val="FFFF00"/>
                </a:solidFill>
                <a:latin typeface="Arial" panose="020B0604020202020204" pitchFamily="34" charset="0"/>
                <a:cs typeface="Arial" panose="020B0604020202020204" pitchFamily="34" charset="0"/>
              </a:rPr>
              <a:t>TV Garden</a:t>
            </a:r>
            <a:r>
              <a:rPr lang="en-US" sz="1200" dirty="0">
                <a:solidFill>
                  <a:srgbClr val="FFFF00"/>
                </a:solidFill>
                <a:latin typeface="Arial" panose="020B0604020202020204" pitchFamily="34" charset="0"/>
                <a:cs typeface="Arial" panose="020B0604020202020204" pitchFamily="34" charset="0"/>
              </a:rPr>
              <a:t>, 1974-77</a:t>
            </a:r>
          </a:p>
        </p:txBody>
      </p:sp>
    </p:spTree>
    <p:extLst>
      <p:ext uri="{BB962C8B-B14F-4D97-AF65-F5344CB8AC3E}">
        <p14:creationId xmlns:p14="http://schemas.microsoft.com/office/powerpoint/2010/main" val="2191215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E8D52B93-9A61-D843-85CD-2BA69BD6EF8E}"/>
              </a:ext>
            </a:extLst>
          </p:cNvPr>
          <p:cNvPicPr>
            <a:picLocks noChangeAspect="1"/>
          </p:cNvPicPr>
          <p:nvPr/>
        </p:nvPicPr>
        <p:blipFill>
          <a:blip r:embed="rId2"/>
          <a:stretch>
            <a:fillRect/>
          </a:stretch>
        </p:blipFill>
        <p:spPr>
          <a:xfrm>
            <a:off x="-177800" y="-203201"/>
            <a:ext cx="9880599" cy="7410449"/>
          </a:xfrm>
          <a:prstGeom prst="rect">
            <a:avLst/>
          </a:prstGeom>
        </p:spPr>
      </p:pic>
      <p:sp>
        <p:nvSpPr>
          <p:cNvPr id="3" name="Subtitle 2"/>
          <p:cNvSpPr>
            <a:spLocks noGrp="1"/>
          </p:cNvSpPr>
          <p:nvPr>
            <p:ph type="subTitle" idx="1"/>
          </p:nvPr>
        </p:nvSpPr>
        <p:spPr>
          <a:xfrm>
            <a:off x="863942" y="658995"/>
            <a:ext cx="7416116" cy="6046605"/>
          </a:xfrm>
        </p:spPr>
        <p:txBody>
          <a:bodyPr>
            <a:normAutofit/>
          </a:bodyPr>
          <a:lstStyle/>
          <a:p>
            <a:pPr algn="l"/>
            <a:r>
              <a:rPr lang="en-US" sz="4000" b="1" dirty="0">
                <a:solidFill>
                  <a:srgbClr val="FFFF00"/>
                </a:solidFill>
                <a:latin typeface="Arial"/>
                <a:cs typeface="Arial"/>
              </a:rPr>
              <a:t>Video as Counterculture:</a:t>
            </a:r>
          </a:p>
          <a:p>
            <a:pPr marL="742950" lvl="0" indent="-742950" algn="l">
              <a:buFont typeface="+mj-lt"/>
              <a:buAutoNum type="arabicPeriod"/>
            </a:pPr>
            <a:endParaRPr lang="en-US" sz="2800" dirty="0">
              <a:solidFill>
                <a:srgbClr val="FFFF00"/>
              </a:solidFill>
              <a:latin typeface="Arial" panose="020B0604020202020204" pitchFamily="34" charset="0"/>
              <a:cs typeface="Arial" panose="020B0604020202020204" pitchFamily="34" charset="0"/>
            </a:endParaRPr>
          </a:p>
          <a:p>
            <a:pPr marL="742950" lvl="0" indent="-742950" algn="l">
              <a:buFont typeface="+mj-lt"/>
              <a:buAutoNum type="arabicPeriod"/>
            </a:pPr>
            <a:r>
              <a:rPr lang="en-US" sz="2800" dirty="0">
                <a:solidFill>
                  <a:srgbClr val="FFFF00"/>
                </a:solidFill>
                <a:latin typeface="Arial" panose="020B0604020202020204" pitchFamily="34" charset="0"/>
                <a:cs typeface="Arial" panose="020B0604020202020204" pitchFamily="34" charset="0"/>
              </a:rPr>
              <a:t>The class will divide into two groups</a:t>
            </a:r>
          </a:p>
          <a:p>
            <a:pPr marL="742950" lvl="0" indent="-742950" algn="l">
              <a:buFont typeface="+mj-lt"/>
              <a:buAutoNum type="arabicPeriod"/>
            </a:pPr>
            <a:r>
              <a:rPr lang="en-US" sz="2800" dirty="0">
                <a:solidFill>
                  <a:srgbClr val="FFFF00"/>
                </a:solidFill>
                <a:latin typeface="Arial" panose="020B0604020202020204" pitchFamily="34" charset="0"/>
                <a:cs typeface="Arial" panose="020B0604020202020204" pitchFamily="34" charset="0"/>
              </a:rPr>
              <a:t>Each group will discuss, analyze, and identify the thesis statement (or main argument) from the Boyle and Rosler readings, respectively.</a:t>
            </a:r>
          </a:p>
          <a:p>
            <a:pPr marL="742950" lvl="0" indent="-742950" algn="l">
              <a:buFont typeface="+mj-lt"/>
              <a:buAutoNum type="arabicPeriod"/>
            </a:pPr>
            <a:r>
              <a:rPr lang="en-US" sz="2800" dirty="0">
                <a:solidFill>
                  <a:srgbClr val="FFFF00"/>
                </a:solidFill>
                <a:latin typeface="Arial" panose="020B0604020202020204" pitchFamily="34" charset="0"/>
                <a:cs typeface="Arial" panose="020B0604020202020204" pitchFamily="34" charset="0"/>
              </a:rPr>
              <a:t>Then discuss the thesis statement your group as identified in relationship to one of these videos: </a:t>
            </a:r>
            <a:r>
              <a:rPr lang="en-US" sz="2800" i="1" dirty="0">
                <a:solidFill>
                  <a:srgbClr val="FFFF00"/>
                </a:solidFill>
                <a:latin typeface="Arial" panose="020B0604020202020204" pitchFamily="34" charset="0"/>
                <a:cs typeface="Arial" panose="020B0604020202020204" pitchFamily="34" charset="0"/>
              </a:rPr>
              <a:t>Four More Years </a:t>
            </a:r>
            <a:r>
              <a:rPr lang="en-US" sz="2800" dirty="0">
                <a:solidFill>
                  <a:srgbClr val="FFFF00"/>
                </a:solidFill>
                <a:latin typeface="Arial" panose="020B0604020202020204" pitchFamily="34" charset="0"/>
                <a:cs typeface="Arial" panose="020B0604020202020204" pitchFamily="34" charset="0"/>
              </a:rPr>
              <a:t>(Boyle) and </a:t>
            </a:r>
            <a:r>
              <a:rPr lang="en-US" sz="2800" i="1" dirty="0">
                <a:solidFill>
                  <a:srgbClr val="FFFF00"/>
                </a:solidFill>
                <a:latin typeface="Arial" panose="020B0604020202020204" pitchFamily="34" charset="0"/>
                <a:cs typeface="Arial" panose="020B0604020202020204" pitchFamily="34" charset="0"/>
              </a:rPr>
              <a:t>Media Burn </a:t>
            </a:r>
            <a:r>
              <a:rPr lang="en-US" sz="2800" dirty="0">
                <a:solidFill>
                  <a:srgbClr val="FFFF00"/>
                </a:solidFill>
                <a:latin typeface="Arial" panose="020B0604020202020204" pitchFamily="34" charset="0"/>
                <a:cs typeface="Arial" panose="020B0604020202020204" pitchFamily="34" charset="0"/>
              </a:rPr>
              <a:t>(Rosler)</a:t>
            </a:r>
          </a:p>
          <a:p>
            <a:pPr marL="742950" lvl="0" indent="-742950" algn="l">
              <a:buFont typeface="+mj-lt"/>
              <a:buAutoNum type="arabicPeriod"/>
            </a:pPr>
            <a:endParaRPr lang="en-US" sz="2800" dirty="0">
              <a:solidFill>
                <a:srgbClr val="FFFF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04EFFD-3337-C14A-906A-2E492BBA8F1B}"/>
              </a:ext>
            </a:extLst>
          </p:cNvPr>
          <p:cNvSpPr txBox="1"/>
          <p:nvPr/>
        </p:nvSpPr>
        <p:spPr>
          <a:xfrm>
            <a:off x="5981700" y="6313269"/>
            <a:ext cx="435610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Top Value Television, </a:t>
            </a:r>
            <a:r>
              <a:rPr lang="en-US" sz="1200" i="1" dirty="0">
                <a:solidFill>
                  <a:srgbClr val="FFFF00"/>
                </a:solidFill>
                <a:latin typeface="Arial" panose="020B0604020202020204" pitchFamily="34" charset="0"/>
                <a:cs typeface="Arial" panose="020B0604020202020204" pitchFamily="34" charset="0"/>
              </a:rPr>
              <a:t>Four More Years</a:t>
            </a:r>
            <a:r>
              <a:rPr lang="en-US" sz="1200" dirty="0">
                <a:solidFill>
                  <a:srgbClr val="FFFF00"/>
                </a:solidFill>
                <a:latin typeface="Arial" panose="020B0604020202020204" pitchFamily="34" charset="0"/>
                <a:cs typeface="Arial" panose="020B0604020202020204" pitchFamily="34" charset="0"/>
              </a:rPr>
              <a:t>, 1972</a:t>
            </a:r>
          </a:p>
        </p:txBody>
      </p:sp>
    </p:spTree>
    <p:extLst>
      <p:ext uri="{BB962C8B-B14F-4D97-AF65-F5344CB8AC3E}">
        <p14:creationId xmlns:p14="http://schemas.microsoft.com/office/powerpoint/2010/main" val="2008006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dark, person, standing, skiing&#10;&#10;Description automatically generated">
            <a:extLst>
              <a:ext uri="{FF2B5EF4-FFF2-40B4-BE49-F238E27FC236}">
                <a16:creationId xmlns:a16="http://schemas.microsoft.com/office/drawing/2014/main" id="{53AA36FF-AC28-7E41-872E-C55A8F332283}"/>
              </a:ext>
            </a:extLst>
          </p:cNvPr>
          <p:cNvPicPr>
            <a:picLocks noChangeAspect="1"/>
          </p:cNvPicPr>
          <p:nvPr/>
        </p:nvPicPr>
        <p:blipFill>
          <a:blip r:embed="rId2"/>
          <a:stretch>
            <a:fillRect/>
          </a:stretch>
        </p:blipFill>
        <p:spPr>
          <a:xfrm>
            <a:off x="-85060" y="-574158"/>
            <a:ext cx="9314120" cy="11688307"/>
          </a:xfrm>
          <a:prstGeom prst="rect">
            <a:avLst/>
          </a:prstGeom>
        </p:spPr>
      </p:pic>
      <p:sp>
        <p:nvSpPr>
          <p:cNvPr id="3" name="Subtitle 2"/>
          <p:cNvSpPr>
            <a:spLocks noGrp="1"/>
          </p:cNvSpPr>
          <p:nvPr>
            <p:ph type="subTitle" idx="1"/>
          </p:nvPr>
        </p:nvSpPr>
        <p:spPr>
          <a:xfrm>
            <a:off x="894613" y="1028327"/>
            <a:ext cx="7416116" cy="5829673"/>
          </a:xfrm>
        </p:spPr>
        <p:txBody>
          <a:bodyPr>
            <a:normAutofit/>
          </a:bodyPr>
          <a:lstStyle/>
          <a:p>
            <a:pPr algn="l"/>
            <a:r>
              <a:rPr lang="en-US" sz="4000" b="1" dirty="0">
                <a:solidFill>
                  <a:srgbClr val="FFFF00"/>
                </a:solidFill>
                <a:latin typeface="Arial"/>
                <a:cs typeface="Arial"/>
              </a:rPr>
              <a:t>Gender &amp; Representation:</a:t>
            </a:r>
          </a:p>
          <a:p>
            <a:pPr marL="571500" lvl="0" indent="-571500" algn="l">
              <a:buFont typeface="Arial" panose="020B0604020202020204" pitchFamily="34" charset="0"/>
              <a:buChar char="•"/>
            </a:pPr>
            <a:endParaRPr lang="en-US" sz="2800" dirty="0">
              <a:solidFill>
                <a:srgbClr val="FFFF00"/>
              </a:solidFill>
              <a:latin typeface="Arial" panose="020B0604020202020204" pitchFamily="34" charset="0"/>
              <a:cs typeface="Arial" panose="020B0604020202020204" pitchFamily="34" charset="0"/>
            </a:endParaRPr>
          </a:p>
          <a:p>
            <a:pPr lvl="0" algn="l"/>
            <a:r>
              <a:rPr lang="en-US" sz="2800" dirty="0">
                <a:solidFill>
                  <a:srgbClr val="FFFF00"/>
                </a:solidFill>
                <a:latin typeface="Arial" panose="020B0604020202020204" pitchFamily="34" charset="0"/>
                <a:cs typeface="Arial" panose="020B0604020202020204" pitchFamily="34" charset="0"/>
              </a:rPr>
              <a:t>“One is not born, but rather becomes, a woman.” (Simone de Beauvoir) </a:t>
            </a:r>
            <a:r>
              <a:rPr lang="en-US" sz="2800" dirty="0">
                <a:solidFill>
                  <a:srgbClr val="0070C0"/>
                </a:solidFill>
                <a:latin typeface="Arial" panose="020B0604020202020204" pitchFamily="34" charset="0"/>
                <a:cs typeface="Arial" panose="020B0604020202020204" pitchFamily="34" charset="0"/>
              </a:rPr>
              <a:t> </a:t>
            </a:r>
          </a:p>
          <a:p>
            <a:pPr marL="571500" lvl="0" indent="-571500" algn="l">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04EFFD-3337-C14A-906A-2E492BBA8F1B}"/>
              </a:ext>
            </a:extLst>
          </p:cNvPr>
          <p:cNvSpPr txBox="1"/>
          <p:nvPr/>
        </p:nvSpPr>
        <p:spPr>
          <a:xfrm>
            <a:off x="4572000" y="6211669"/>
            <a:ext cx="4356100" cy="461665"/>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Carolee Schneemann, </a:t>
            </a:r>
            <a:r>
              <a:rPr lang="en-US" sz="1200" i="1" dirty="0">
                <a:solidFill>
                  <a:srgbClr val="FFFF00"/>
                </a:solidFill>
                <a:latin typeface="Arial" panose="020B0604020202020204" pitchFamily="34" charset="0"/>
                <a:cs typeface="Arial" panose="020B0604020202020204" pitchFamily="34" charset="0"/>
              </a:rPr>
              <a:t>Eye Body: 36 Transformative Actions for Camera</a:t>
            </a:r>
            <a:r>
              <a:rPr lang="en-US" sz="1200" dirty="0">
                <a:solidFill>
                  <a:srgbClr val="FFFF00"/>
                </a:solidFill>
                <a:latin typeface="Arial" panose="020B0604020202020204" pitchFamily="34" charset="0"/>
                <a:cs typeface="Arial" panose="020B0604020202020204" pitchFamily="34" charset="0"/>
              </a:rPr>
              <a:t>, 1963</a:t>
            </a:r>
          </a:p>
        </p:txBody>
      </p:sp>
    </p:spTree>
    <p:extLst>
      <p:ext uri="{BB962C8B-B14F-4D97-AF65-F5344CB8AC3E}">
        <p14:creationId xmlns:p14="http://schemas.microsoft.com/office/powerpoint/2010/main" val="966897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lane parked on the side of a road&#10;&#10;Description automatically generated">
            <a:extLst>
              <a:ext uri="{FF2B5EF4-FFF2-40B4-BE49-F238E27FC236}">
                <a16:creationId xmlns:a16="http://schemas.microsoft.com/office/drawing/2014/main" id="{AF3443F6-B57E-8D47-8FEE-EB81E3287953}"/>
              </a:ext>
            </a:extLst>
          </p:cNvPr>
          <p:cNvPicPr>
            <a:picLocks noChangeAspect="1"/>
          </p:cNvPicPr>
          <p:nvPr/>
        </p:nvPicPr>
        <p:blipFill>
          <a:blip r:embed="rId2"/>
          <a:stretch>
            <a:fillRect/>
          </a:stretch>
        </p:blipFill>
        <p:spPr>
          <a:xfrm>
            <a:off x="0" y="0"/>
            <a:ext cx="9144000" cy="6858000"/>
          </a:xfrm>
          <a:prstGeom prst="rect">
            <a:avLst/>
          </a:prstGeom>
        </p:spPr>
      </p:pic>
      <p:sp>
        <p:nvSpPr>
          <p:cNvPr id="3" name="Subtitle 2"/>
          <p:cNvSpPr>
            <a:spLocks noGrp="1"/>
          </p:cNvSpPr>
          <p:nvPr>
            <p:ph type="subTitle" idx="1"/>
          </p:nvPr>
        </p:nvSpPr>
        <p:spPr>
          <a:xfrm>
            <a:off x="863942" y="658995"/>
            <a:ext cx="7416116" cy="6046605"/>
          </a:xfrm>
        </p:spPr>
        <p:txBody>
          <a:bodyPr>
            <a:normAutofit/>
          </a:bodyPr>
          <a:lstStyle/>
          <a:p>
            <a:pPr algn="l"/>
            <a:r>
              <a:rPr lang="en-US" sz="4000" b="1" dirty="0">
                <a:solidFill>
                  <a:srgbClr val="FFFF00"/>
                </a:solidFill>
                <a:latin typeface="Arial"/>
                <a:cs typeface="Arial"/>
              </a:rPr>
              <a:t>Video as Counterculture:</a:t>
            </a:r>
          </a:p>
          <a:p>
            <a:pPr marL="742950" lvl="0" indent="-742950" algn="l">
              <a:buFont typeface="+mj-lt"/>
              <a:buAutoNum type="arabicPeriod"/>
            </a:pPr>
            <a:endParaRPr lang="en-US" sz="2800" dirty="0">
              <a:solidFill>
                <a:srgbClr val="FFFF00"/>
              </a:solidFill>
              <a:latin typeface="Arial" panose="020B0604020202020204" pitchFamily="34" charset="0"/>
              <a:cs typeface="Arial" panose="020B0604020202020204" pitchFamily="34" charset="0"/>
            </a:endParaRPr>
          </a:p>
          <a:p>
            <a:pPr lvl="0" algn="l"/>
            <a:r>
              <a:rPr lang="en-US" sz="2800" dirty="0">
                <a:solidFill>
                  <a:srgbClr val="FFFF00"/>
                </a:solidFill>
                <a:latin typeface="Arial" panose="020B0604020202020204" pitchFamily="34" charset="0"/>
                <a:cs typeface="Arial" panose="020B0604020202020204" pitchFamily="34" charset="0"/>
              </a:rPr>
              <a:t>In your discussion, consider the following:</a:t>
            </a:r>
          </a:p>
          <a:p>
            <a:pPr marL="742950" lvl="0" indent="-74295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Does what you observe and understand in your video support the thesis statement?</a:t>
            </a:r>
          </a:p>
          <a:p>
            <a:pPr marL="742950" lvl="0" indent="-74295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Are there ways the video challenge or complicate the thesis argument?</a:t>
            </a:r>
          </a:p>
          <a:p>
            <a:pPr marL="742950" lvl="0" indent="-74295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Conversely, does the thesis or the reading inform, change, or otherwise inform your understanding of the video? </a:t>
            </a:r>
          </a:p>
          <a:p>
            <a:pPr marL="742950" lvl="0" indent="-742950" algn="l">
              <a:buFont typeface="+mj-lt"/>
              <a:buAutoNum type="arabicPeriod"/>
            </a:pPr>
            <a:endParaRPr lang="en-US" sz="2800" dirty="0">
              <a:solidFill>
                <a:srgbClr val="FFFF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04EFFD-3337-C14A-906A-2E492BBA8F1B}"/>
              </a:ext>
            </a:extLst>
          </p:cNvPr>
          <p:cNvSpPr txBox="1"/>
          <p:nvPr/>
        </p:nvSpPr>
        <p:spPr>
          <a:xfrm>
            <a:off x="5981700" y="6313269"/>
            <a:ext cx="435610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Ant Farm &amp; T.R. Uthco, </a:t>
            </a:r>
            <a:r>
              <a:rPr lang="en-US" sz="1200" i="1" dirty="0">
                <a:solidFill>
                  <a:srgbClr val="FFFF00"/>
                </a:solidFill>
                <a:latin typeface="Arial" panose="020B0604020202020204" pitchFamily="34" charset="0"/>
                <a:cs typeface="Arial" panose="020B0604020202020204" pitchFamily="34" charset="0"/>
              </a:rPr>
              <a:t>Media Burn</a:t>
            </a:r>
            <a:r>
              <a:rPr lang="en-US" sz="1200" dirty="0">
                <a:solidFill>
                  <a:srgbClr val="FFFF00"/>
                </a:solidFill>
                <a:latin typeface="Arial" panose="020B0604020202020204" pitchFamily="34" charset="0"/>
                <a:cs typeface="Arial" panose="020B0604020202020204" pitchFamily="34" charset="0"/>
              </a:rPr>
              <a:t>, 1976</a:t>
            </a:r>
          </a:p>
        </p:txBody>
      </p:sp>
    </p:spTree>
    <p:extLst>
      <p:ext uri="{BB962C8B-B14F-4D97-AF65-F5344CB8AC3E}">
        <p14:creationId xmlns:p14="http://schemas.microsoft.com/office/powerpoint/2010/main" val="525860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sitting, front, table&#10;&#10;Description automatically generated">
            <a:extLst>
              <a:ext uri="{FF2B5EF4-FFF2-40B4-BE49-F238E27FC236}">
                <a16:creationId xmlns:a16="http://schemas.microsoft.com/office/drawing/2014/main" id="{62730B56-02F4-E443-9F69-B95A8199AF16}"/>
              </a:ext>
            </a:extLst>
          </p:cNvPr>
          <p:cNvPicPr>
            <a:picLocks noChangeAspect="1"/>
          </p:cNvPicPr>
          <p:nvPr/>
        </p:nvPicPr>
        <p:blipFill>
          <a:blip r:embed="rId2"/>
          <a:stretch>
            <a:fillRect/>
          </a:stretch>
        </p:blipFill>
        <p:spPr>
          <a:xfrm>
            <a:off x="0" y="0"/>
            <a:ext cx="9144000" cy="6858000"/>
          </a:xfrm>
          <a:prstGeom prst="rect">
            <a:avLst/>
          </a:prstGeom>
        </p:spPr>
      </p:pic>
      <p:sp>
        <p:nvSpPr>
          <p:cNvPr id="3" name="Subtitle 2"/>
          <p:cNvSpPr>
            <a:spLocks noGrp="1"/>
          </p:cNvSpPr>
          <p:nvPr>
            <p:ph type="subTitle" idx="1"/>
          </p:nvPr>
        </p:nvSpPr>
        <p:spPr>
          <a:xfrm>
            <a:off x="863942" y="658995"/>
            <a:ext cx="7416116" cy="776105"/>
          </a:xfrm>
        </p:spPr>
        <p:txBody>
          <a:bodyPr>
            <a:normAutofit/>
          </a:bodyPr>
          <a:lstStyle/>
          <a:p>
            <a:pPr algn="l"/>
            <a:r>
              <a:rPr lang="en-US" sz="4000" b="1" dirty="0">
                <a:solidFill>
                  <a:srgbClr val="FFFF00"/>
                </a:solidFill>
                <a:latin typeface="Arial"/>
                <a:cs typeface="Arial"/>
              </a:rPr>
              <a:t>Watch:</a:t>
            </a:r>
          </a:p>
          <a:p>
            <a:pPr marL="742950" lvl="0" indent="-742950" algn="l">
              <a:buFont typeface="+mj-lt"/>
              <a:buAutoNum type="arabicPeriod"/>
            </a:pPr>
            <a:endParaRPr lang="en-US" sz="2800" dirty="0">
              <a:solidFill>
                <a:srgbClr val="FFFF00"/>
              </a:solidFill>
              <a:latin typeface="Arial" panose="020B0604020202020204" pitchFamily="34" charset="0"/>
              <a:cs typeface="Arial" panose="020B0604020202020204" pitchFamily="34" charset="0"/>
            </a:endParaRPr>
          </a:p>
          <a:p>
            <a:pPr lvl="0" algn="l"/>
            <a:endParaRPr lang="en-US" sz="2800" dirty="0">
              <a:solidFill>
                <a:srgbClr val="FFFF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04EFFD-3337-C14A-906A-2E492BBA8F1B}"/>
              </a:ext>
            </a:extLst>
          </p:cNvPr>
          <p:cNvSpPr txBox="1"/>
          <p:nvPr/>
        </p:nvSpPr>
        <p:spPr>
          <a:xfrm>
            <a:off x="5626101" y="5862739"/>
            <a:ext cx="3357033" cy="461665"/>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Dara Birnbaum, </a:t>
            </a:r>
            <a:r>
              <a:rPr lang="en-US" sz="1200" i="1" dirty="0">
                <a:solidFill>
                  <a:srgbClr val="FFFF00"/>
                </a:solidFill>
                <a:latin typeface="Arial" panose="020B0604020202020204" pitchFamily="34" charset="0"/>
                <a:cs typeface="Arial" panose="020B0604020202020204" pitchFamily="34" charset="0"/>
              </a:rPr>
              <a:t>Technology / Transformation: Wonder Woman</a:t>
            </a:r>
            <a:r>
              <a:rPr lang="en-US" sz="1200" dirty="0">
                <a:solidFill>
                  <a:srgbClr val="FFFF00"/>
                </a:solidFill>
                <a:latin typeface="Arial" panose="020B0604020202020204" pitchFamily="34" charset="0"/>
                <a:cs typeface="Arial" panose="020B0604020202020204" pitchFamily="34" charset="0"/>
              </a:rPr>
              <a:t>, 1978</a:t>
            </a:r>
          </a:p>
        </p:txBody>
      </p:sp>
    </p:spTree>
    <p:extLst>
      <p:ext uri="{BB962C8B-B14F-4D97-AF65-F5344CB8AC3E}">
        <p14:creationId xmlns:p14="http://schemas.microsoft.com/office/powerpoint/2010/main" val="27374954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63942" y="658995"/>
            <a:ext cx="7416116" cy="6046605"/>
          </a:xfrm>
        </p:spPr>
        <p:txBody>
          <a:bodyPr>
            <a:normAutofit/>
          </a:bodyPr>
          <a:lstStyle/>
          <a:p>
            <a:pPr algn="l"/>
            <a:r>
              <a:rPr lang="en-US" sz="4000" b="1" dirty="0">
                <a:solidFill>
                  <a:srgbClr val="FFFF00"/>
                </a:solidFill>
                <a:latin typeface="Arial"/>
                <a:cs typeface="Arial"/>
              </a:rPr>
              <a:t>Video as Counterculture:</a:t>
            </a:r>
          </a:p>
          <a:p>
            <a:pPr marL="742950" lvl="0" indent="-742950" algn="l">
              <a:buFont typeface="+mj-lt"/>
              <a:buAutoNum type="arabicPeriod"/>
            </a:pPr>
            <a:endParaRPr lang="en-US" sz="2800" dirty="0">
              <a:solidFill>
                <a:srgbClr val="FFFF00"/>
              </a:solidFill>
              <a:latin typeface="Arial" panose="020B0604020202020204" pitchFamily="34" charset="0"/>
              <a:cs typeface="Arial" panose="020B0604020202020204" pitchFamily="34" charset="0"/>
            </a:endParaRPr>
          </a:p>
          <a:p>
            <a:pPr lvl="0" algn="l"/>
            <a:r>
              <a:rPr lang="en-US" sz="2800" dirty="0">
                <a:solidFill>
                  <a:srgbClr val="FFFF00"/>
                </a:solidFill>
                <a:latin typeface="Arial" panose="020B0604020202020204" pitchFamily="34" charset="0"/>
                <a:cs typeface="Arial" panose="020B0604020202020204" pitchFamily="34" charset="0"/>
              </a:rPr>
              <a:t>Does Rosler or Boyle’s thesis argument extend to this work?</a:t>
            </a:r>
          </a:p>
          <a:p>
            <a:pPr marL="742950" lvl="0" indent="-742950" algn="l">
              <a:buFont typeface="+mj-lt"/>
              <a:buAutoNum type="arabicPeriod"/>
            </a:pP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30718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63942" y="658995"/>
            <a:ext cx="7416116" cy="6046605"/>
          </a:xfrm>
        </p:spPr>
        <p:txBody>
          <a:bodyPr>
            <a:normAutofit/>
          </a:bodyPr>
          <a:lstStyle/>
          <a:p>
            <a:pPr algn="l"/>
            <a:r>
              <a:rPr lang="en-US" sz="4000" b="1" dirty="0">
                <a:solidFill>
                  <a:srgbClr val="FFFF00"/>
                </a:solidFill>
                <a:latin typeface="Arial"/>
                <a:cs typeface="Arial"/>
              </a:rPr>
              <a:t>Video as Counterculture:</a:t>
            </a:r>
          </a:p>
          <a:p>
            <a:pPr marL="742950" lvl="0" indent="-742950" algn="l">
              <a:buFont typeface="+mj-lt"/>
              <a:buAutoNum type="arabicPeriod"/>
            </a:pPr>
            <a:endParaRPr lang="en-US" sz="2800" dirty="0">
              <a:solidFill>
                <a:srgbClr val="FFFF00"/>
              </a:solidFill>
              <a:latin typeface="Arial" panose="020B0604020202020204" pitchFamily="34" charset="0"/>
              <a:cs typeface="Arial" panose="020B0604020202020204" pitchFamily="34" charset="0"/>
            </a:endParaRPr>
          </a:p>
          <a:p>
            <a:pPr lvl="0" algn="l"/>
            <a:r>
              <a:rPr lang="en-US" sz="2800" dirty="0">
                <a:solidFill>
                  <a:srgbClr val="FFFF00"/>
                </a:solidFill>
                <a:latin typeface="Arial" panose="020B0604020202020204" pitchFamily="34" charset="0"/>
                <a:cs typeface="Arial" panose="020B0604020202020204" pitchFamily="34" charset="0"/>
              </a:rPr>
              <a:t>Does Rosler or Boyle’s thesis argument extend to this work?</a:t>
            </a:r>
          </a:p>
          <a:p>
            <a:pPr marL="742950" lvl="0" indent="-74295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If so, why?</a:t>
            </a:r>
          </a:p>
          <a:p>
            <a:pPr marL="742950" lvl="0" indent="-742950" algn="l">
              <a:buFont typeface="+mj-lt"/>
              <a:buAutoNum type="arabicPeriod"/>
            </a:pP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8691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63942" y="658995"/>
            <a:ext cx="7416116" cy="6046605"/>
          </a:xfrm>
        </p:spPr>
        <p:txBody>
          <a:bodyPr>
            <a:normAutofit/>
          </a:bodyPr>
          <a:lstStyle/>
          <a:p>
            <a:pPr algn="l"/>
            <a:r>
              <a:rPr lang="en-US" sz="4000" b="1" dirty="0">
                <a:solidFill>
                  <a:srgbClr val="FFFF00"/>
                </a:solidFill>
                <a:latin typeface="Arial"/>
                <a:cs typeface="Arial"/>
              </a:rPr>
              <a:t>Video as Counterculture:</a:t>
            </a:r>
          </a:p>
          <a:p>
            <a:pPr marL="742950" lvl="0" indent="-742950" algn="l">
              <a:buFont typeface="+mj-lt"/>
              <a:buAutoNum type="arabicPeriod"/>
            </a:pPr>
            <a:endParaRPr lang="en-US" sz="2800" dirty="0">
              <a:solidFill>
                <a:srgbClr val="FFFF00"/>
              </a:solidFill>
              <a:latin typeface="Arial" panose="020B0604020202020204" pitchFamily="34" charset="0"/>
              <a:cs typeface="Arial" panose="020B0604020202020204" pitchFamily="34" charset="0"/>
            </a:endParaRPr>
          </a:p>
          <a:p>
            <a:pPr lvl="0" algn="l"/>
            <a:r>
              <a:rPr lang="en-US" sz="2800" dirty="0">
                <a:solidFill>
                  <a:srgbClr val="FFFF00"/>
                </a:solidFill>
                <a:latin typeface="Arial" panose="020B0604020202020204" pitchFamily="34" charset="0"/>
                <a:cs typeface="Arial" panose="020B0604020202020204" pitchFamily="34" charset="0"/>
              </a:rPr>
              <a:t>Does Rosler or Boyle’s thesis argument extend to this work?</a:t>
            </a:r>
          </a:p>
          <a:p>
            <a:pPr marL="742950" lvl="0" indent="-74295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If so, why?</a:t>
            </a:r>
          </a:p>
          <a:p>
            <a:pPr marL="742950" lvl="0" indent="-74295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If not, why not? </a:t>
            </a:r>
          </a:p>
          <a:p>
            <a:pPr marL="742950" lvl="0" indent="-742950" algn="l">
              <a:buFont typeface="Arial" panose="020B0604020202020204" pitchFamily="34" charset="0"/>
              <a:buChar char="•"/>
            </a:pPr>
            <a:endParaRPr lang="en-US" sz="2800" dirty="0">
              <a:solidFill>
                <a:srgbClr val="FFFF00"/>
              </a:solidFill>
              <a:latin typeface="Arial" panose="020B0604020202020204" pitchFamily="34" charset="0"/>
              <a:cs typeface="Arial" panose="020B0604020202020204" pitchFamily="34" charset="0"/>
            </a:endParaRPr>
          </a:p>
          <a:p>
            <a:pPr marL="742950" lvl="0" indent="-742950" algn="l">
              <a:buFont typeface="+mj-lt"/>
              <a:buAutoNum type="arabicPeriod"/>
            </a:pP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0788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63942" y="658995"/>
            <a:ext cx="7416116" cy="6046605"/>
          </a:xfrm>
        </p:spPr>
        <p:txBody>
          <a:bodyPr>
            <a:normAutofit/>
          </a:bodyPr>
          <a:lstStyle/>
          <a:p>
            <a:pPr algn="l"/>
            <a:r>
              <a:rPr lang="en-US" sz="4000" b="1" dirty="0">
                <a:solidFill>
                  <a:srgbClr val="FFFF00"/>
                </a:solidFill>
                <a:latin typeface="Arial"/>
                <a:cs typeface="Arial"/>
              </a:rPr>
              <a:t>Video as Counterculture:</a:t>
            </a:r>
          </a:p>
          <a:p>
            <a:pPr marL="742950" lvl="0" indent="-742950" algn="l">
              <a:buFont typeface="+mj-lt"/>
              <a:buAutoNum type="arabicPeriod"/>
            </a:pPr>
            <a:endParaRPr lang="en-US" sz="2800" dirty="0">
              <a:solidFill>
                <a:srgbClr val="FFFF00"/>
              </a:solidFill>
              <a:latin typeface="Arial" panose="020B0604020202020204" pitchFamily="34" charset="0"/>
              <a:cs typeface="Arial" panose="020B0604020202020204" pitchFamily="34" charset="0"/>
            </a:endParaRPr>
          </a:p>
          <a:p>
            <a:pPr lvl="0" algn="l"/>
            <a:r>
              <a:rPr lang="en-US" sz="2800" dirty="0">
                <a:solidFill>
                  <a:srgbClr val="FFFF00"/>
                </a:solidFill>
                <a:latin typeface="Arial" panose="020B0604020202020204" pitchFamily="34" charset="0"/>
                <a:cs typeface="Arial" panose="020B0604020202020204" pitchFamily="34" charset="0"/>
              </a:rPr>
              <a:t>Does Rosler or Boyle’s thesis argument extend to this work?</a:t>
            </a:r>
          </a:p>
          <a:p>
            <a:pPr marL="742950" lvl="0" indent="-74295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If so, why?</a:t>
            </a:r>
          </a:p>
          <a:p>
            <a:pPr marL="742950" lvl="0" indent="-74295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If not, why not? </a:t>
            </a:r>
          </a:p>
          <a:p>
            <a:pPr marL="742950" lvl="0" indent="-742950" algn="l">
              <a:buFont typeface="Arial" panose="020B0604020202020204" pitchFamily="34" charset="0"/>
              <a:buChar char="•"/>
            </a:pPr>
            <a:endParaRPr lang="en-US" sz="2800" dirty="0">
              <a:solidFill>
                <a:srgbClr val="FFFF00"/>
              </a:solidFill>
              <a:latin typeface="Arial" panose="020B0604020202020204" pitchFamily="34" charset="0"/>
              <a:cs typeface="Arial" panose="020B0604020202020204" pitchFamily="34" charset="0"/>
            </a:endParaRPr>
          </a:p>
          <a:p>
            <a:pPr lvl="0" algn="l"/>
            <a:r>
              <a:rPr lang="en-US" sz="2800" dirty="0">
                <a:solidFill>
                  <a:srgbClr val="FFFF00"/>
                </a:solidFill>
                <a:latin typeface="Arial" panose="020B0604020202020204" pitchFamily="34" charset="0"/>
                <a:cs typeface="Arial" panose="020B0604020202020204" pitchFamily="34" charset="0"/>
              </a:rPr>
              <a:t>How about any of the ideas in the Ross or Paik reading?</a:t>
            </a:r>
          </a:p>
          <a:p>
            <a:pPr marL="742950" lvl="0" indent="-742950" algn="l">
              <a:buFont typeface="+mj-lt"/>
              <a:buAutoNum type="arabicPeriod"/>
            </a:pP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2767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indoor, table, person&#10;&#10;Description automatically generated">
            <a:extLst>
              <a:ext uri="{FF2B5EF4-FFF2-40B4-BE49-F238E27FC236}">
                <a16:creationId xmlns:a16="http://schemas.microsoft.com/office/drawing/2014/main" id="{2278AF90-AE12-684C-965F-C4FDEF0AC3EA}"/>
              </a:ext>
            </a:extLst>
          </p:cNvPr>
          <p:cNvPicPr>
            <a:picLocks noChangeAspect="1"/>
          </p:cNvPicPr>
          <p:nvPr/>
        </p:nvPicPr>
        <p:blipFill>
          <a:blip r:embed="rId2"/>
          <a:stretch>
            <a:fillRect/>
          </a:stretch>
        </p:blipFill>
        <p:spPr>
          <a:xfrm>
            <a:off x="-562579" y="0"/>
            <a:ext cx="10269159" cy="6858000"/>
          </a:xfrm>
          <a:prstGeom prst="rect">
            <a:avLst/>
          </a:prstGeom>
        </p:spPr>
      </p:pic>
      <p:sp>
        <p:nvSpPr>
          <p:cNvPr id="3" name="Subtitle 2"/>
          <p:cNvSpPr>
            <a:spLocks noGrp="1"/>
          </p:cNvSpPr>
          <p:nvPr>
            <p:ph type="subTitle" idx="1"/>
          </p:nvPr>
        </p:nvSpPr>
        <p:spPr>
          <a:xfrm>
            <a:off x="894613" y="1028327"/>
            <a:ext cx="7416116" cy="5829673"/>
          </a:xfrm>
        </p:spPr>
        <p:txBody>
          <a:bodyPr>
            <a:normAutofit/>
          </a:bodyPr>
          <a:lstStyle/>
          <a:p>
            <a:pPr algn="l"/>
            <a:r>
              <a:rPr lang="en-US" sz="4000" b="1" dirty="0">
                <a:solidFill>
                  <a:srgbClr val="FFFF00"/>
                </a:solidFill>
                <a:latin typeface="Arial"/>
                <a:cs typeface="Arial"/>
              </a:rPr>
              <a:t>Gender &amp; Representation:</a:t>
            </a:r>
          </a:p>
          <a:p>
            <a:pPr marL="571500" lvl="0" indent="-571500" algn="l">
              <a:buFont typeface="Arial" panose="020B0604020202020204" pitchFamily="34" charset="0"/>
              <a:buChar char="•"/>
            </a:pPr>
            <a:endParaRPr lang="en-US" sz="2800" dirty="0">
              <a:solidFill>
                <a:srgbClr val="FFFF00"/>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What is the cause of female inequality? </a:t>
            </a:r>
          </a:p>
          <a:p>
            <a:pPr algn="l"/>
            <a:r>
              <a:rPr lang="en-US" sz="2800" dirty="0">
                <a:solidFill>
                  <a:srgbClr val="0070C0"/>
                </a:solidFill>
                <a:latin typeface="Arial" panose="020B0604020202020204" pitchFamily="34" charset="0"/>
                <a:cs typeface="Arial" panose="020B0604020202020204" pitchFamily="34" charset="0"/>
              </a:rPr>
              <a:t> </a:t>
            </a:r>
          </a:p>
          <a:p>
            <a:pPr marL="571500" lvl="0" indent="-571500" algn="l">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04EFFD-3337-C14A-906A-2E492BBA8F1B}"/>
              </a:ext>
            </a:extLst>
          </p:cNvPr>
          <p:cNvSpPr txBox="1"/>
          <p:nvPr/>
        </p:nvSpPr>
        <p:spPr>
          <a:xfrm>
            <a:off x="4572000" y="6211669"/>
            <a:ext cx="435610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Carolee Schneemann, </a:t>
            </a:r>
            <a:r>
              <a:rPr lang="en-US" sz="1200" i="1" dirty="0">
                <a:solidFill>
                  <a:srgbClr val="FFFF00"/>
                </a:solidFill>
                <a:latin typeface="Arial" panose="020B0604020202020204" pitchFamily="34" charset="0"/>
                <a:cs typeface="Arial" panose="020B0604020202020204" pitchFamily="34" charset="0"/>
              </a:rPr>
              <a:t>Meat Joy</a:t>
            </a:r>
            <a:r>
              <a:rPr lang="en-US" sz="1200" dirty="0">
                <a:solidFill>
                  <a:srgbClr val="FFFF00"/>
                </a:solidFill>
                <a:latin typeface="Arial" panose="020B0604020202020204" pitchFamily="34" charset="0"/>
                <a:cs typeface="Arial" panose="020B0604020202020204" pitchFamily="34" charset="0"/>
              </a:rPr>
              <a:t>, 1964</a:t>
            </a:r>
          </a:p>
        </p:txBody>
      </p:sp>
    </p:spTree>
    <p:extLst>
      <p:ext uri="{BB962C8B-B14F-4D97-AF65-F5344CB8AC3E}">
        <p14:creationId xmlns:p14="http://schemas.microsoft.com/office/powerpoint/2010/main" val="614643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indoor, table, person&#10;&#10;Description automatically generated">
            <a:extLst>
              <a:ext uri="{FF2B5EF4-FFF2-40B4-BE49-F238E27FC236}">
                <a16:creationId xmlns:a16="http://schemas.microsoft.com/office/drawing/2014/main" id="{2278AF90-AE12-684C-965F-C4FDEF0AC3EA}"/>
              </a:ext>
            </a:extLst>
          </p:cNvPr>
          <p:cNvPicPr>
            <a:picLocks noChangeAspect="1"/>
          </p:cNvPicPr>
          <p:nvPr/>
        </p:nvPicPr>
        <p:blipFill>
          <a:blip r:embed="rId2"/>
          <a:stretch>
            <a:fillRect/>
          </a:stretch>
        </p:blipFill>
        <p:spPr>
          <a:xfrm>
            <a:off x="-562579" y="0"/>
            <a:ext cx="10269159" cy="6858000"/>
          </a:xfrm>
          <a:prstGeom prst="rect">
            <a:avLst/>
          </a:prstGeom>
        </p:spPr>
      </p:pic>
      <p:sp>
        <p:nvSpPr>
          <p:cNvPr id="3" name="Subtitle 2"/>
          <p:cNvSpPr>
            <a:spLocks noGrp="1"/>
          </p:cNvSpPr>
          <p:nvPr>
            <p:ph type="subTitle" idx="1"/>
          </p:nvPr>
        </p:nvSpPr>
        <p:spPr>
          <a:xfrm>
            <a:off x="894613" y="1028327"/>
            <a:ext cx="7416116" cy="5829673"/>
          </a:xfrm>
        </p:spPr>
        <p:txBody>
          <a:bodyPr>
            <a:normAutofit/>
          </a:bodyPr>
          <a:lstStyle/>
          <a:p>
            <a:pPr algn="l"/>
            <a:r>
              <a:rPr lang="en-US" sz="4000" b="1" dirty="0">
                <a:solidFill>
                  <a:srgbClr val="FFFF00"/>
                </a:solidFill>
                <a:latin typeface="Arial"/>
                <a:cs typeface="Arial"/>
              </a:rPr>
              <a:t>Gender &amp; Representation:</a:t>
            </a:r>
          </a:p>
          <a:p>
            <a:pPr marL="571500" lvl="0" indent="-571500" algn="l">
              <a:buFont typeface="Arial" panose="020B0604020202020204" pitchFamily="34" charset="0"/>
              <a:buChar char="•"/>
            </a:pPr>
            <a:endParaRPr lang="en-US" sz="2800" dirty="0">
              <a:solidFill>
                <a:srgbClr val="FFFF00"/>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What is the cause of female inequality? </a:t>
            </a:r>
          </a:p>
          <a:p>
            <a:pPr marL="457200" indent="-4572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What is the best strategy for ending female inequality?  </a:t>
            </a:r>
          </a:p>
          <a:p>
            <a:pPr algn="l"/>
            <a:r>
              <a:rPr lang="en-US" sz="2800" dirty="0">
                <a:solidFill>
                  <a:srgbClr val="0070C0"/>
                </a:solidFill>
                <a:latin typeface="Arial" panose="020B0604020202020204" pitchFamily="34" charset="0"/>
                <a:cs typeface="Arial" panose="020B0604020202020204" pitchFamily="34" charset="0"/>
              </a:rPr>
              <a:t> </a:t>
            </a:r>
          </a:p>
          <a:p>
            <a:pPr marL="571500" lvl="0" indent="-571500" algn="l">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04EFFD-3337-C14A-906A-2E492BBA8F1B}"/>
              </a:ext>
            </a:extLst>
          </p:cNvPr>
          <p:cNvSpPr txBox="1"/>
          <p:nvPr/>
        </p:nvSpPr>
        <p:spPr>
          <a:xfrm>
            <a:off x="4572000" y="6211669"/>
            <a:ext cx="435610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Carolee Schneemann, </a:t>
            </a:r>
            <a:r>
              <a:rPr lang="en-US" sz="1200" i="1" dirty="0">
                <a:solidFill>
                  <a:srgbClr val="FFFF00"/>
                </a:solidFill>
                <a:latin typeface="Arial" panose="020B0604020202020204" pitchFamily="34" charset="0"/>
                <a:cs typeface="Arial" panose="020B0604020202020204" pitchFamily="34" charset="0"/>
              </a:rPr>
              <a:t>Meat Joy</a:t>
            </a:r>
            <a:r>
              <a:rPr lang="en-US" sz="1200" dirty="0">
                <a:solidFill>
                  <a:srgbClr val="FFFF00"/>
                </a:solidFill>
                <a:latin typeface="Arial" panose="020B0604020202020204" pitchFamily="34" charset="0"/>
                <a:cs typeface="Arial" panose="020B0604020202020204" pitchFamily="34" charset="0"/>
              </a:rPr>
              <a:t>, 1964</a:t>
            </a:r>
          </a:p>
        </p:txBody>
      </p:sp>
    </p:spTree>
    <p:extLst>
      <p:ext uri="{BB962C8B-B14F-4D97-AF65-F5344CB8AC3E}">
        <p14:creationId xmlns:p14="http://schemas.microsoft.com/office/powerpoint/2010/main" val="1590685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indoor, table, person&#10;&#10;Description automatically generated">
            <a:extLst>
              <a:ext uri="{FF2B5EF4-FFF2-40B4-BE49-F238E27FC236}">
                <a16:creationId xmlns:a16="http://schemas.microsoft.com/office/drawing/2014/main" id="{2278AF90-AE12-684C-965F-C4FDEF0AC3EA}"/>
              </a:ext>
            </a:extLst>
          </p:cNvPr>
          <p:cNvPicPr>
            <a:picLocks noChangeAspect="1"/>
          </p:cNvPicPr>
          <p:nvPr/>
        </p:nvPicPr>
        <p:blipFill>
          <a:blip r:embed="rId2"/>
          <a:stretch>
            <a:fillRect/>
          </a:stretch>
        </p:blipFill>
        <p:spPr>
          <a:xfrm>
            <a:off x="-562579" y="0"/>
            <a:ext cx="10269159" cy="6858000"/>
          </a:xfrm>
          <a:prstGeom prst="rect">
            <a:avLst/>
          </a:prstGeom>
        </p:spPr>
      </p:pic>
      <p:sp>
        <p:nvSpPr>
          <p:cNvPr id="3" name="Subtitle 2"/>
          <p:cNvSpPr>
            <a:spLocks noGrp="1"/>
          </p:cNvSpPr>
          <p:nvPr>
            <p:ph type="subTitle" idx="1"/>
          </p:nvPr>
        </p:nvSpPr>
        <p:spPr>
          <a:xfrm>
            <a:off x="894613" y="1028327"/>
            <a:ext cx="7416116" cy="5829673"/>
          </a:xfrm>
        </p:spPr>
        <p:txBody>
          <a:bodyPr>
            <a:normAutofit/>
          </a:bodyPr>
          <a:lstStyle/>
          <a:p>
            <a:pPr algn="l"/>
            <a:r>
              <a:rPr lang="en-US" sz="4000" b="1" dirty="0">
                <a:solidFill>
                  <a:srgbClr val="FFFF00"/>
                </a:solidFill>
                <a:latin typeface="Arial"/>
                <a:cs typeface="Arial"/>
              </a:rPr>
              <a:t>Gender &amp; Representation:</a:t>
            </a:r>
          </a:p>
          <a:p>
            <a:pPr marL="571500" lvl="0" indent="-571500" algn="l">
              <a:buFont typeface="Arial" panose="020B0604020202020204" pitchFamily="34" charset="0"/>
              <a:buChar char="•"/>
            </a:pPr>
            <a:endParaRPr lang="en-US" sz="2800" dirty="0">
              <a:solidFill>
                <a:srgbClr val="FFFF00"/>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What is the cause of female inequality? </a:t>
            </a:r>
          </a:p>
          <a:p>
            <a:pPr marL="457200" indent="-4572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What is the best strategy for ending female inequality?  </a:t>
            </a:r>
          </a:p>
          <a:p>
            <a:pPr marL="457200" indent="-4572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What is the meaning, or definition, of female inequality (Bem)</a:t>
            </a:r>
          </a:p>
          <a:p>
            <a:pPr algn="l"/>
            <a:r>
              <a:rPr lang="en-US" sz="2800" dirty="0">
                <a:solidFill>
                  <a:srgbClr val="0070C0"/>
                </a:solidFill>
                <a:latin typeface="Arial" panose="020B0604020202020204" pitchFamily="34" charset="0"/>
                <a:cs typeface="Arial" panose="020B0604020202020204" pitchFamily="34" charset="0"/>
              </a:rPr>
              <a:t> </a:t>
            </a:r>
          </a:p>
          <a:p>
            <a:pPr marL="571500" lvl="0" indent="-571500" algn="l">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04EFFD-3337-C14A-906A-2E492BBA8F1B}"/>
              </a:ext>
            </a:extLst>
          </p:cNvPr>
          <p:cNvSpPr txBox="1"/>
          <p:nvPr/>
        </p:nvSpPr>
        <p:spPr>
          <a:xfrm>
            <a:off x="4572000" y="6211669"/>
            <a:ext cx="435610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Carolee Schneemann, </a:t>
            </a:r>
            <a:r>
              <a:rPr lang="en-US" sz="1200" i="1" dirty="0">
                <a:solidFill>
                  <a:srgbClr val="FFFF00"/>
                </a:solidFill>
                <a:latin typeface="Arial" panose="020B0604020202020204" pitchFamily="34" charset="0"/>
                <a:cs typeface="Arial" panose="020B0604020202020204" pitchFamily="34" charset="0"/>
              </a:rPr>
              <a:t>Meat Joy</a:t>
            </a:r>
            <a:r>
              <a:rPr lang="en-US" sz="1200" dirty="0">
                <a:solidFill>
                  <a:srgbClr val="FFFF00"/>
                </a:solidFill>
                <a:latin typeface="Arial" panose="020B0604020202020204" pitchFamily="34" charset="0"/>
                <a:cs typeface="Arial" panose="020B0604020202020204" pitchFamily="34" charset="0"/>
              </a:rPr>
              <a:t>, 1964</a:t>
            </a:r>
          </a:p>
        </p:txBody>
      </p:sp>
    </p:spTree>
    <p:extLst>
      <p:ext uri="{BB962C8B-B14F-4D97-AF65-F5344CB8AC3E}">
        <p14:creationId xmlns:p14="http://schemas.microsoft.com/office/powerpoint/2010/main" val="988393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ndoor, room, sitting, person&#10;&#10;Description automatically generated">
            <a:extLst>
              <a:ext uri="{FF2B5EF4-FFF2-40B4-BE49-F238E27FC236}">
                <a16:creationId xmlns:a16="http://schemas.microsoft.com/office/drawing/2014/main" id="{0F5E6183-6CE6-3049-91ED-E6E708FEC0BF}"/>
              </a:ext>
            </a:extLst>
          </p:cNvPr>
          <p:cNvPicPr>
            <a:picLocks noChangeAspect="1"/>
          </p:cNvPicPr>
          <p:nvPr/>
        </p:nvPicPr>
        <p:blipFill>
          <a:blip r:embed="rId2"/>
          <a:stretch>
            <a:fillRect/>
          </a:stretch>
        </p:blipFill>
        <p:spPr>
          <a:xfrm>
            <a:off x="-562579" y="0"/>
            <a:ext cx="10589800" cy="7072132"/>
          </a:xfrm>
          <a:prstGeom prst="rect">
            <a:avLst/>
          </a:prstGeom>
        </p:spPr>
      </p:pic>
      <p:sp>
        <p:nvSpPr>
          <p:cNvPr id="3" name="Subtitle 2"/>
          <p:cNvSpPr>
            <a:spLocks noGrp="1"/>
          </p:cNvSpPr>
          <p:nvPr>
            <p:ph type="subTitle" idx="1"/>
          </p:nvPr>
        </p:nvSpPr>
        <p:spPr>
          <a:xfrm>
            <a:off x="894613" y="1028327"/>
            <a:ext cx="7416116" cy="5829673"/>
          </a:xfrm>
        </p:spPr>
        <p:txBody>
          <a:bodyPr>
            <a:normAutofit/>
          </a:bodyPr>
          <a:lstStyle/>
          <a:p>
            <a:pPr algn="l"/>
            <a:r>
              <a:rPr lang="en-US" sz="4000" b="1" dirty="0">
                <a:solidFill>
                  <a:srgbClr val="FFFF00"/>
                </a:solidFill>
                <a:latin typeface="Arial"/>
                <a:cs typeface="Arial"/>
              </a:rPr>
              <a:t>Gender &amp; Representation:</a:t>
            </a:r>
          </a:p>
          <a:p>
            <a:pPr marL="571500" lvl="0" indent="-571500" algn="l">
              <a:buFont typeface="Arial" panose="020B0604020202020204" pitchFamily="34" charset="0"/>
              <a:buChar char="•"/>
            </a:pPr>
            <a:endParaRPr lang="en-US" sz="2800" dirty="0">
              <a:solidFill>
                <a:srgbClr val="FFFF00"/>
              </a:solidFill>
              <a:latin typeface="Arial" panose="020B0604020202020204" pitchFamily="34" charset="0"/>
              <a:cs typeface="Arial" panose="020B0604020202020204" pitchFamily="34" charset="0"/>
            </a:endParaRPr>
          </a:p>
          <a:p>
            <a:pPr lvl="0" algn="l"/>
            <a:r>
              <a:rPr lang="en-US" sz="2800" dirty="0">
                <a:solidFill>
                  <a:srgbClr val="FFFF00"/>
                </a:solidFill>
                <a:latin typeface="Arial" panose="020B0604020202020204" pitchFamily="34" charset="0"/>
                <a:cs typeface="Arial" panose="020B0604020202020204" pitchFamily="34" charset="0"/>
              </a:rPr>
              <a:t>“Gender boundaries are breachable, and individual and socially organized shifts from one gender to another call attention to ‘cultural, social, or aesthetic dissonances.’” (Judith Lorber, quote from Marjorie Garber)</a:t>
            </a:r>
          </a:p>
          <a:p>
            <a:pPr algn="l"/>
            <a:r>
              <a:rPr lang="en-US" sz="2800" dirty="0">
                <a:solidFill>
                  <a:srgbClr val="0070C0"/>
                </a:solidFill>
                <a:latin typeface="Arial" panose="020B0604020202020204" pitchFamily="34" charset="0"/>
                <a:cs typeface="Arial" panose="020B0604020202020204" pitchFamily="34" charset="0"/>
              </a:rPr>
              <a:t> </a:t>
            </a:r>
          </a:p>
          <a:p>
            <a:pPr marL="571500" lvl="0" indent="-571500" algn="l">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04EFFD-3337-C14A-906A-2E492BBA8F1B}"/>
              </a:ext>
            </a:extLst>
          </p:cNvPr>
          <p:cNvSpPr txBox="1"/>
          <p:nvPr/>
        </p:nvSpPr>
        <p:spPr>
          <a:xfrm>
            <a:off x="4572000" y="6211669"/>
            <a:ext cx="435610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Carolee Schneemann, </a:t>
            </a:r>
            <a:r>
              <a:rPr lang="en-US" sz="1200" i="1" dirty="0">
                <a:solidFill>
                  <a:srgbClr val="FFFF00"/>
                </a:solidFill>
                <a:latin typeface="Arial" panose="020B0604020202020204" pitchFamily="34" charset="0"/>
                <a:cs typeface="Arial" panose="020B0604020202020204" pitchFamily="34" charset="0"/>
              </a:rPr>
              <a:t>Snows</a:t>
            </a:r>
            <a:r>
              <a:rPr lang="en-US" sz="1200" dirty="0">
                <a:solidFill>
                  <a:srgbClr val="FFFF00"/>
                </a:solidFill>
                <a:latin typeface="Arial" panose="020B0604020202020204" pitchFamily="34" charset="0"/>
                <a:cs typeface="Arial" panose="020B0604020202020204" pitchFamily="34" charset="0"/>
              </a:rPr>
              <a:t>, 1967</a:t>
            </a:r>
          </a:p>
        </p:txBody>
      </p:sp>
    </p:spTree>
    <p:extLst>
      <p:ext uri="{BB962C8B-B14F-4D97-AF65-F5344CB8AC3E}">
        <p14:creationId xmlns:p14="http://schemas.microsoft.com/office/powerpoint/2010/main" val="424691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young, person, person&#10;&#10;Description automatically generated">
            <a:extLst>
              <a:ext uri="{FF2B5EF4-FFF2-40B4-BE49-F238E27FC236}">
                <a16:creationId xmlns:a16="http://schemas.microsoft.com/office/drawing/2014/main" id="{AFAA3738-A8FF-B149-9D28-B553484F0056}"/>
              </a:ext>
            </a:extLst>
          </p:cNvPr>
          <p:cNvPicPr>
            <a:picLocks noChangeAspect="1"/>
          </p:cNvPicPr>
          <p:nvPr/>
        </p:nvPicPr>
        <p:blipFill>
          <a:blip r:embed="rId2"/>
          <a:stretch>
            <a:fillRect/>
          </a:stretch>
        </p:blipFill>
        <p:spPr>
          <a:xfrm>
            <a:off x="0" y="-822177"/>
            <a:ext cx="9144000" cy="14067692"/>
          </a:xfrm>
          <a:prstGeom prst="rect">
            <a:avLst/>
          </a:prstGeom>
        </p:spPr>
      </p:pic>
      <p:sp>
        <p:nvSpPr>
          <p:cNvPr id="3" name="Subtitle 2"/>
          <p:cNvSpPr>
            <a:spLocks noGrp="1"/>
          </p:cNvSpPr>
          <p:nvPr>
            <p:ph type="subTitle" idx="1"/>
          </p:nvPr>
        </p:nvSpPr>
        <p:spPr>
          <a:xfrm>
            <a:off x="894613" y="1028327"/>
            <a:ext cx="7416116" cy="5829673"/>
          </a:xfrm>
        </p:spPr>
        <p:txBody>
          <a:bodyPr>
            <a:normAutofit/>
          </a:bodyPr>
          <a:lstStyle/>
          <a:p>
            <a:pPr algn="l"/>
            <a:r>
              <a:rPr lang="en-US" sz="4000" b="1" dirty="0">
                <a:solidFill>
                  <a:srgbClr val="FFFF00"/>
                </a:solidFill>
                <a:latin typeface="Arial"/>
                <a:cs typeface="Arial"/>
              </a:rPr>
              <a:t>Gender &amp; Representation:</a:t>
            </a:r>
          </a:p>
          <a:p>
            <a:pPr marL="571500" lvl="0" indent="-571500" algn="l">
              <a:buFont typeface="Arial" panose="020B0604020202020204" pitchFamily="34" charset="0"/>
              <a:buChar char="•"/>
            </a:pPr>
            <a:endParaRPr lang="en-US" sz="2800" dirty="0">
              <a:solidFill>
                <a:srgbClr val="FFFF00"/>
              </a:solidFill>
              <a:latin typeface="Arial" panose="020B0604020202020204" pitchFamily="34" charset="0"/>
              <a:cs typeface="Arial" panose="020B0604020202020204" pitchFamily="34" charset="0"/>
            </a:endParaRPr>
          </a:p>
          <a:p>
            <a:pPr lvl="0" algn="l"/>
            <a:r>
              <a:rPr lang="en-US" sz="2800" dirty="0">
                <a:solidFill>
                  <a:srgbClr val="FFFF00"/>
                </a:solidFill>
                <a:latin typeface="Arial" panose="020B0604020202020204" pitchFamily="34" charset="0"/>
                <a:cs typeface="Arial" panose="020B0604020202020204" pitchFamily="34" charset="0"/>
              </a:rPr>
              <a:t>“Why have there been no great women artists?” (Linda Nochlin)</a:t>
            </a:r>
          </a:p>
          <a:p>
            <a:pPr algn="l"/>
            <a:r>
              <a:rPr lang="en-US" sz="2800" dirty="0">
                <a:solidFill>
                  <a:srgbClr val="0070C0"/>
                </a:solidFill>
                <a:latin typeface="Arial" panose="020B0604020202020204" pitchFamily="34" charset="0"/>
                <a:cs typeface="Arial" panose="020B0604020202020204" pitchFamily="34" charset="0"/>
              </a:rPr>
              <a:t> </a:t>
            </a:r>
          </a:p>
          <a:p>
            <a:pPr marL="571500" lvl="0" indent="-571500" algn="l">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04EFFD-3337-C14A-906A-2E492BBA8F1B}"/>
              </a:ext>
            </a:extLst>
          </p:cNvPr>
          <p:cNvSpPr txBox="1"/>
          <p:nvPr/>
        </p:nvSpPr>
        <p:spPr>
          <a:xfrm>
            <a:off x="4572000" y="6211669"/>
            <a:ext cx="435610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Carolee Schneemann, </a:t>
            </a:r>
            <a:r>
              <a:rPr lang="en-US" sz="1200" i="1" dirty="0">
                <a:solidFill>
                  <a:srgbClr val="FFFF00"/>
                </a:solidFill>
                <a:latin typeface="Arial" panose="020B0604020202020204" pitchFamily="34" charset="0"/>
                <a:cs typeface="Arial" panose="020B0604020202020204" pitchFamily="34" charset="0"/>
              </a:rPr>
              <a:t>Interior Scroll</a:t>
            </a:r>
            <a:r>
              <a:rPr lang="en-US" sz="1200" dirty="0">
                <a:solidFill>
                  <a:srgbClr val="FFFF00"/>
                </a:solidFill>
                <a:latin typeface="Arial" panose="020B0604020202020204" pitchFamily="34" charset="0"/>
                <a:cs typeface="Arial" panose="020B0604020202020204" pitchFamily="34" charset="0"/>
              </a:rPr>
              <a:t>, 1975</a:t>
            </a:r>
          </a:p>
        </p:txBody>
      </p:sp>
    </p:spTree>
    <p:extLst>
      <p:ext uri="{BB962C8B-B14F-4D97-AF65-F5344CB8AC3E}">
        <p14:creationId xmlns:p14="http://schemas.microsoft.com/office/powerpoint/2010/main" val="42635811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1027</TotalTime>
  <Words>2040</Words>
  <Application>Microsoft Macintosh PowerPoint</Application>
  <PresentationFormat>On-screen Show (4:3)</PresentationFormat>
  <Paragraphs>254</Paragraphs>
  <Slides>45</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Avenir Next LT Pro</vt:lpstr>
      <vt:lpstr>Calibri</vt:lpstr>
      <vt:lpstr>Office Theme</vt:lpstr>
      <vt:lpstr>VIDEO &amp; DIVERSITY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&amp; DIVERSITY</dc:title>
  <dc:creator>Ming-Yuen Ma</dc:creator>
  <cp:lastModifiedBy>Ming-Yuen Ma</cp:lastModifiedBy>
  <cp:revision>14</cp:revision>
  <dcterms:created xsi:type="dcterms:W3CDTF">2020-09-19T05:09:43Z</dcterms:created>
  <dcterms:modified xsi:type="dcterms:W3CDTF">2020-09-22T04:18:46Z</dcterms:modified>
</cp:coreProperties>
</file>