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387" r:id="rId3"/>
    <p:sldId id="367" r:id="rId4"/>
    <p:sldId id="369" r:id="rId5"/>
    <p:sldId id="370" r:id="rId6"/>
    <p:sldId id="371" r:id="rId7"/>
    <p:sldId id="372" r:id="rId8"/>
    <p:sldId id="373" r:id="rId9"/>
    <p:sldId id="374" r:id="rId10"/>
    <p:sldId id="368" r:id="rId11"/>
    <p:sldId id="375" r:id="rId12"/>
    <p:sldId id="376" r:id="rId13"/>
    <p:sldId id="377" r:id="rId14"/>
    <p:sldId id="381" r:id="rId15"/>
    <p:sldId id="379" r:id="rId16"/>
    <p:sldId id="382" r:id="rId17"/>
    <p:sldId id="383" r:id="rId18"/>
    <p:sldId id="384" r:id="rId19"/>
    <p:sldId id="385" r:id="rId20"/>
    <p:sldId id="386" r:id="rId21"/>
    <p:sldId id="388" r:id="rId22"/>
    <p:sldId id="389" r:id="rId23"/>
    <p:sldId id="390" r:id="rId24"/>
    <p:sldId id="391" r:id="rId25"/>
    <p:sldId id="393" r:id="rId26"/>
    <p:sldId id="39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52"/>
    <p:restoredTop sz="86376"/>
  </p:normalViewPr>
  <p:slideViewPr>
    <p:cSldViewPr snapToGrid="0" snapToObjects="1">
      <p:cViewPr>
        <p:scale>
          <a:sx n="113" d="100"/>
          <a:sy n="113" d="100"/>
        </p:scale>
        <p:origin x="928" y="-88"/>
      </p:cViewPr>
      <p:guideLst>
        <p:guide orient="horz" pos="2160"/>
        <p:guide pos="2880"/>
      </p:guideLst>
    </p:cSldViewPr>
  </p:slideViewPr>
  <p:outlineViewPr>
    <p:cViewPr>
      <p:scale>
        <a:sx n="33" d="100"/>
        <a:sy n="33" d="100"/>
      </p:scale>
      <p:origin x="0" y="-5152"/>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94" d="100"/>
          <a:sy n="94" d="100"/>
        </p:scale>
        <p:origin x="3168"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5074B5-E20B-7E4B-8EF5-88E4A50FB182}" type="datetimeFigureOut">
              <a:rPr lang="en-US" smtClean="0"/>
              <a:t>9/25/20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642938-3869-8C4E-8A56-FDBF49EC1872}" type="slidenum">
              <a:rPr lang="en-US" smtClean="0"/>
              <a:t>‹#›</a:t>
            </a:fld>
            <a:endParaRPr lang="en-US" dirty="0"/>
          </a:p>
        </p:txBody>
      </p:sp>
    </p:spTree>
    <p:extLst>
      <p:ext uri="{BB962C8B-B14F-4D97-AF65-F5344CB8AC3E}">
        <p14:creationId xmlns:p14="http://schemas.microsoft.com/office/powerpoint/2010/main" val="426581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602E06-6383-CD41-A89C-C18DB2948F67}" type="datetimeFigureOut">
              <a:rPr lang="en-US" smtClean="0"/>
              <a:pPr/>
              <a:t>9/25/20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A7AD372-DC91-424A-9BC0-BEF46D0A27C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602E06-6383-CD41-A89C-C18DB2948F67}" type="datetimeFigureOut">
              <a:rPr lang="en-US" smtClean="0"/>
              <a:pPr/>
              <a:t>9/25/20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7AD372-DC91-424A-9BC0-BEF46D0A27C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75219"/>
            <a:ext cx="7772400" cy="1470025"/>
          </a:xfrm>
        </p:spPr>
        <p:txBody>
          <a:bodyPr>
            <a:normAutofit/>
          </a:bodyPr>
          <a:lstStyle/>
          <a:p>
            <a:r>
              <a:rPr lang="en-US" b="1" dirty="0">
                <a:latin typeface="Arial"/>
                <a:cs typeface="Arial"/>
              </a:rPr>
              <a:t>VIDEO &amp; DIVERSITY</a:t>
            </a:r>
          </a:p>
        </p:txBody>
      </p:sp>
      <p:sp>
        <p:nvSpPr>
          <p:cNvPr id="3" name="Subtitle 2"/>
          <p:cNvSpPr>
            <a:spLocks noGrp="1"/>
          </p:cNvSpPr>
          <p:nvPr>
            <p:ph type="subTitle" idx="1"/>
          </p:nvPr>
        </p:nvSpPr>
        <p:spPr>
          <a:xfrm>
            <a:off x="915631" y="3874110"/>
            <a:ext cx="7285663" cy="1480426"/>
          </a:xfrm>
        </p:spPr>
        <p:txBody>
          <a:bodyPr>
            <a:normAutofit/>
          </a:bodyPr>
          <a:lstStyle/>
          <a:p>
            <a:r>
              <a:rPr lang="en-US" sz="4000" b="1" dirty="0">
                <a:latin typeface="Arial"/>
                <a:cs typeface="Arial"/>
              </a:rPr>
              <a:t>Week 6: TV Culture </a:t>
            </a:r>
          </a:p>
          <a:p>
            <a:r>
              <a:rPr lang="en-US" sz="4000" b="1" dirty="0">
                <a:latin typeface="Arial"/>
                <a:cs typeface="Arial"/>
              </a:rPr>
              <a:t>&amp; Early Video Art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marL="571500" lvl="0" indent="-571500" algn="l">
              <a:buFont typeface="Arial" panose="020B0604020202020204" pitchFamily="34" charset="0"/>
              <a:buChar char="•"/>
            </a:pPr>
            <a:endParaRPr lang="en-US" sz="4000" dirty="0">
              <a:solidFill>
                <a:srgbClr val="FFFF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Participatory</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145562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marL="571500" lvl="0" indent="-571500" algn="l">
              <a:buFont typeface="Arial" panose="020B0604020202020204" pitchFamily="34" charset="0"/>
              <a:buChar char="•"/>
            </a:pPr>
            <a:endParaRPr lang="en-US" sz="4000" dirty="0">
              <a:solidFill>
                <a:srgbClr val="FFFF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Participatory</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Both individual artists as well as collectives</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677356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marL="571500" lvl="0" indent="-571500" algn="l">
              <a:buFont typeface="Arial" panose="020B0604020202020204" pitchFamily="34" charset="0"/>
              <a:buChar char="•"/>
            </a:pPr>
            <a:endParaRPr lang="en-US" sz="4000" dirty="0">
              <a:solidFill>
                <a:srgbClr val="FFFF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Participatory</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Both individual artists as well as collectives</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Other artists and audience often a part of the work</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3509337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marL="571500" lvl="0" indent="-571500" algn="l">
              <a:buFont typeface="Arial" panose="020B0604020202020204" pitchFamily="34" charset="0"/>
              <a:buChar char="•"/>
            </a:pPr>
            <a:endParaRPr lang="en-US" sz="4000" dirty="0">
              <a:solidFill>
                <a:srgbClr val="FFFF00"/>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Participatory</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Both individual artists as well as collectives</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Other artists and audience often a part of the work</a:t>
            </a:r>
          </a:p>
          <a:p>
            <a:pPr marL="57150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Video as idea, document, sculpture, installation, information</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2191215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posing for a photo&#10;&#10;Description automatically generated">
            <a:extLst>
              <a:ext uri="{FF2B5EF4-FFF2-40B4-BE49-F238E27FC236}">
                <a16:creationId xmlns:a16="http://schemas.microsoft.com/office/drawing/2014/main" id="{E8D52B93-9A61-D843-85CD-2BA69BD6EF8E}"/>
              </a:ext>
            </a:extLst>
          </p:cNvPr>
          <p:cNvPicPr>
            <a:picLocks noChangeAspect="1"/>
          </p:cNvPicPr>
          <p:nvPr/>
        </p:nvPicPr>
        <p:blipFill>
          <a:blip r:embed="rId2"/>
          <a:stretch>
            <a:fillRect/>
          </a:stretch>
        </p:blipFill>
        <p:spPr>
          <a:xfrm>
            <a:off x="-177800" y="-203201"/>
            <a:ext cx="9880599" cy="7410449"/>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marL="742950" lvl="0" indent="-742950" algn="l">
              <a:buFont typeface="+mj-lt"/>
              <a:buAutoNum type="arabicPeriod"/>
            </a:pPr>
            <a:r>
              <a:rPr lang="en-US" sz="2800" dirty="0">
                <a:solidFill>
                  <a:srgbClr val="FFFF00"/>
                </a:solidFill>
                <a:latin typeface="Arial" panose="020B0604020202020204" pitchFamily="34" charset="0"/>
                <a:cs typeface="Arial" panose="020B0604020202020204" pitchFamily="34" charset="0"/>
              </a:rPr>
              <a:t>The class will divide into two groups</a:t>
            </a:r>
          </a:p>
          <a:p>
            <a:pPr marL="742950" lvl="0" indent="-742950" algn="l">
              <a:buFont typeface="+mj-lt"/>
              <a:buAutoNum type="arabicPeriod"/>
            </a:pPr>
            <a:r>
              <a:rPr lang="en-US" sz="2800" dirty="0">
                <a:solidFill>
                  <a:srgbClr val="FFFF00"/>
                </a:solidFill>
                <a:latin typeface="Arial" panose="020B0604020202020204" pitchFamily="34" charset="0"/>
                <a:cs typeface="Arial" panose="020B0604020202020204" pitchFamily="34" charset="0"/>
              </a:rPr>
              <a:t>Each group will discuss, analyze, and identify the thesis statement (or main argument) from the Boyle and Rosler readings, respectively.</a:t>
            </a:r>
          </a:p>
          <a:p>
            <a:pPr marL="742950" lvl="0" indent="-742950" algn="l">
              <a:buFont typeface="+mj-lt"/>
              <a:buAutoNum type="arabicPeriod"/>
            </a:pPr>
            <a:r>
              <a:rPr lang="en-US" sz="2800" dirty="0">
                <a:solidFill>
                  <a:srgbClr val="FFFF00"/>
                </a:solidFill>
                <a:latin typeface="Arial" panose="020B0604020202020204" pitchFamily="34" charset="0"/>
                <a:cs typeface="Arial" panose="020B0604020202020204" pitchFamily="34" charset="0"/>
              </a:rPr>
              <a:t>Then discuss the thesis statement your group as identified in relationship to one of these videos: </a:t>
            </a:r>
            <a:r>
              <a:rPr lang="en-US" sz="2800" i="1" dirty="0">
                <a:solidFill>
                  <a:srgbClr val="FFFF00"/>
                </a:solidFill>
                <a:latin typeface="Arial" panose="020B0604020202020204" pitchFamily="34" charset="0"/>
                <a:cs typeface="Arial" panose="020B0604020202020204" pitchFamily="34" charset="0"/>
              </a:rPr>
              <a:t>Four More Years </a:t>
            </a:r>
            <a:r>
              <a:rPr lang="en-US" sz="2800" dirty="0">
                <a:solidFill>
                  <a:srgbClr val="FFFF00"/>
                </a:solidFill>
                <a:latin typeface="Arial" panose="020B0604020202020204" pitchFamily="34" charset="0"/>
                <a:cs typeface="Arial" panose="020B0604020202020204" pitchFamily="34" charset="0"/>
              </a:rPr>
              <a:t>(Boyle) and </a:t>
            </a:r>
            <a:r>
              <a:rPr lang="en-US" sz="2800" i="1" dirty="0">
                <a:solidFill>
                  <a:srgbClr val="FFFF00"/>
                </a:solidFill>
                <a:latin typeface="Arial" panose="020B0604020202020204" pitchFamily="34" charset="0"/>
                <a:cs typeface="Arial" panose="020B0604020202020204" pitchFamily="34" charset="0"/>
              </a:rPr>
              <a:t>Media Burn </a:t>
            </a:r>
            <a:r>
              <a:rPr lang="en-US" sz="2800" dirty="0">
                <a:solidFill>
                  <a:srgbClr val="FFFF00"/>
                </a:solidFill>
                <a:latin typeface="Arial" panose="020B0604020202020204" pitchFamily="34" charset="0"/>
                <a:cs typeface="Arial" panose="020B0604020202020204" pitchFamily="34" charset="0"/>
              </a:rPr>
              <a:t>(Rosler)</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Top Value Television, </a:t>
            </a:r>
            <a:r>
              <a:rPr lang="en-US" sz="1200" i="1" dirty="0">
                <a:solidFill>
                  <a:srgbClr val="FFFF00"/>
                </a:solidFill>
                <a:latin typeface="Arial" panose="020B0604020202020204" pitchFamily="34" charset="0"/>
                <a:cs typeface="Arial" panose="020B0604020202020204" pitchFamily="34" charset="0"/>
              </a:rPr>
              <a:t>Four More Years</a:t>
            </a:r>
            <a:r>
              <a:rPr lang="en-US" sz="1200" dirty="0">
                <a:solidFill>
                  <a:srgbClr val="FFFF00"/>
                </a:solidFill>
                <a:latin typeface="Arial" panose="020B0604020202020204" pitchFamily="34" charset="0"/>
                <a:cs typeface="Arial" panose="020B0604020202020204" pitchFamily="34" charset="0"/>
              </a:rPr>
              <a:t>, 1972</a:t>
            </a:r>
          </a:p>
        </p:txBody>
      </p:sp>
    </p:spTree>
    <p:extLst>
      <p:ext uri="{BB962C8B-B14F-4D97-AF65-F5344CB8AC3E}">
        <p14:creationId xmlns:p14="http://schemas.microsoft.com/office/powerpoint/2010/main" val="2008006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lane parked on the side of a road&#10;&#10;Description automatically generated">
            <a:extLst>
              <a:ext uri="{FF2B5EF4-FFF2-40B4-BE49-F238E27FC236}">
                <a16:creationId xmlns:a16="http://schemas.microsoft.com/office/drawing/2014/main" id="{AF3443F6-B57E-8D47-8FEE-EB81E3287953}"/>
              </a:ext>
            </a:extLst>
          </p:cNvPr>
          <p:cNvPicPr>
            <a:picLocks noChangeAspect="1"/>
          </p:cNvPicPr>
          <p:nvPr/>
        </p:nvPicPr>
        <p:blipFill>
          <a:blip r:embed="rId2"/>
          <a:stretch>
            <a:fillRect/>
          </a:stretch>
        </p:blipFill>
        <p:spPr>
          <a:xfrm>
            <a:off x="0" y="0"/>
            <a:ext cx="9144000"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In your discussion, consider the following:</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Does what you observe and understand in your video support the thesis statement?</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Are there ways the video challenge or complicate the thesis argument?</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Conversely, does the thesis or the reading inform, change, or otherwise inform your understanding of the video? </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Ant Farm &amp; T.R. Uthco, </a:t>
            </a:r>
            <a:r>
              <a:rPr lang="en-US" sz="1200" i="1" dirty="0">
                <a:solidFill>
                  <a:srgbClr val="FFFF00"/>
                </a:solidFill>
                <a:latin typeface="Arial" panose="020B0604020202020204" pitchFamily="34" charset="0"/>
                <a:cs typeface="Arial" panose="020B0604020202020204" pitchFamily="34" charset="0"/>
              </a:rPr>
              <a:t>Media Burn</a:t>
            </a:r>
            <a:r>
              <a:rPr lang="en-US" sz="1200" dirty="0">
                <a:solidFill>
                  <a:srgbClr val="FFFF00"/>
                </a:solidFill>
                <a:latin typeface="Arial" panose="020B0604020202020204" pitchFamily="34" charset="0"/>
                <a:cs typeface="Arial" panose="020B0604020202020204" pitchFamily="34" charset="0"/>
              </a:rPr>
              <a:t>, 1976</a:t>
            </a:r>
          </a:p>
        </p:txBody>
      </p:sp>
    </p:spTree>
    <p:extLst>
      <p:ext uri="{BB962C8B-B14F-4D97-AF65-F5344CB8AC3E}">
        <p14:creationId xmlns:p14="http://schemas.microsoft.com/office/powerpoint/2010/main" val="525860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indoor, sitting, front, table&#10;&#10;Description automatically generated">
            <a:extLst>
              <a:ext uri="{FF2B5EF4-FFF2-40B4-BE49-F238E27FC236}">
                <a16:creationId xmlns:a16="http://schemas.microsoft.com/office/drawing/2014/main" id="{62730B56-02F4-E443-9F69-B95A8199AF16}"/>
              </a:ext>
            </a:extLst>
          </p:cNvPr>
          <p:cNvPicPr>
            <a:picLocks noChangeAspect="1"/>
          </p:cNvPicPr>
          <p:nvPr/>
        </p:nvPicPr>
        <p:blipFill>
          <a:blip r:embed="rId2"/>
          <a:stretch>
            <a:fillRect/>
          </a:stretch>
        </p:blipFill>
        <p:spPr>
          <a:xfrm>
            <a:off x="0" y="0"/>
            <a:ext cx="9144000" cy="6858000"/>
          </a:xfrm>
          <a:prstGeom prst="rect">
            <a:avLst/>
          </a:prstGeom>
        </p:spPr>
      </p:pic>
      <p:sp>
        <p:nvSpPr>
          <p:cNvPr id="3" name="Subtitle 2"/>
          <p:cNvSpPr>
            <a:spLocks noGrp="1"/>
          </p:cNvSpPr>
          <p:nvPr>
            <p:ph type="subTitle" idx="1"/>
          </p:nvPr>
        </p:nvSpPr>
        <p:spPr>
          <a:xfrm>
            <a:off x="863942" y="658995"/>
            <a:ext cx="7416116" cy="776105"/>
          </a:xfrm>
        </p:spPr>
        <p:txBody>
          <a:bodyPr>
            <a:normAutofit/>
          </a:bodyPr>
          <a:lstStyle/>
          <a:p>
            <a:pPr algn="l"/>
            <a:r>
              <a:rPr lang="en-US" sz="4000" b="1" dirty="0">
                <a:solidFill>
                  <a:srgbClr val="FFFF00"/>
                </a:solidFill>
                <a:latin typeface="Arial"/>
                <a:cs typeface="Arial"/>
              </a:rPr>
              <a:t>Watch:</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endParaRPr lang="en-US" sz="2800" dirty="0">
              <a:solidFill>
                <a:srgbClr val="FFFF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626101" y="5862739"/>
            <a:ext cx="3357033" cy="461665"/>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Dara Birnbaum, </a:t>
            </a:r>
            <a:r>
              <a:rPr lang="en-US" sz="1200" i="1" dirty="0">
                <a:solidFill>
                  <a:srgbClr val="FFFF00"/>
                </a:solidFill>
                <a:latin typeface="Arial" panose="020B0604020202020204" pitchFamily="34" charset="0"/>
                <a:cs typeface="Arial" panose="020B0604020202020204" pitchFamily="34" charset="0"/>
              </a:rPr>
              <a:t>Technology / Transformation: Wonder Woman</a:t>
            </a:r>
            <a:r>
              <a:rPr lang="en-US" sz="1200" dirty="0">
                <a:solidFill>
                  <a:srgbClr val="FFFF00"/>
                </a:solidFill>
                <a:latin typeface="Arial" panose="020B0604020202020204" pitchFamily="34" charset="0"/>
                <a:cs typeface="Arial" panose="020B0604020202020204" pitchFamily="34" charset="0"/>
              </a:rPr>
              <a:t>, 1978</a:t>
            </a:r>
          </a:p>
        </p:txBody>
      </p:sp>
    </p:spTree>
    <p:extLst>
      <p:ext uri="{BB962C8B-B14F-4D97-AF65-F5344CB8AC3E}">
        <p14:creationId xmlns:p14="http://schemas.microsoft.com/office/powerpoint/2010/main" val="273749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Does Rosler or Boyle’s thesis argument extend to this work?</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3071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Does Rosler or Boyle’s thesis argument extend to this work?</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If so, why?</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869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Does Rosler or Boyle’s thesis argument extend to this work?</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If so, why?</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If not, why not? </a:t>
            </a:r>
          </a:p>
          <a:p>
            <a:pPr marL="742950" lvl="0" indent="-742950" algn="l">
              <a:buFont typeface="Arial" panose="020B0604020202020204" pitchFamily="34" charset="0"/>
              <a:buChar char="•"/>
            </a:pPr>
            <a:endParaRPr lang="en-US" sz="2800" dirty="0">
              <a:solidFill>
                <a:srgbClr val="FFFF00"/>
              </a:solidFill>
              <a:latin typeface="Arial" panose="020B0604020202020204" pitchFamily="34" charset="0"/>
              <a:cs typeface="Arial" panose="020B0604020202020204" pitchFamily="34" charset="0"/>
            </a:endParaRP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0788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r>
              <a:rPr lang="en-US" sz="2800" dirty="0">
                <a:solidFill>
                  <a:srgbClr val="FFFF00"/>
                </a:solidFill>
                <a:latin typeface="Arial" panose="020B0604020202020204" pitchFamily="34" charset="0"/>
                <a:cs typeface="Arial" panose="020B0604020202020204" pitchFamily="34" charset="0"/>
              </a:rPr>
              <a:t>Based on your reading of the articles by Paik and Ross, as well as your observations of excerpts from Paik’s early work, how would you characterize early video art in the U.S.?</a:t>
            </a:r>
            <a:r>
              <a:rPr lang="en-US" sz="2800" dirty="0">
                <a:solidFill>
                  <a:srgbClr val="0070C0"/>
                </a:solidFill>
                <a:latin typeface="Arial" panose="020B0604020202020204" pitchFamily="34" charset="0"/>
                <a:cs typeface="Arial" panose="020B0604020202020204" pitchFamily="34" charset="0"/>
              </a:rPr>
              <a:t> </a:t>
            </a:r>
          </a:p>
          <a:p>
            <a:pPr marL="571500" lvl="0" indent="-571500" algn="l">
              <a:buFont typeface="Arial" panose="020B0604020202020204" pitchFamily="34" charset="0"/>
              <a:buChar char="•"/>
            </a:pPr>
            <a:endParaRPr lang="en-US" sz="36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1113548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Video as Counterculture:</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Does Rosler or Boyle’s thesis argument extend to this work?</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If so, why?</a:t>
            </a: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If not, why not? </a:t>
            </a:r>
          </a:p>
          <a:p>
            <a:pPr marL="742950" lvl="0" indent="-742950" algn="l">
              <a:buFont typeface="Arial" panose="020B0604020202020204" pitchFamily="34" charset="0"/>
              <a:buChar char="•"/>
            </a:pPr>
            <a:endParaRPr lang="en-US" sz="2800" dirty="0">
              <a:solidFill>
                <a:srgbClr val="FFFF00"/>
              </a:solidFill>
              <a:latin typeface="Arial" panose="020B0604020202020204" pitchFamily="34" charset="0"/>
              <a:cs typeface="Arial" panose="020B0604020202020204" pitchFamily="34" charset="0"/>
            </a:endParaRPr>
          </a:p>
          <a:p>
            <a:pPr lvl="0" algn="l"/>
            <a:r>
              <a:rPr lang="en-US" sz="2800" dirty="0">
                <a:solidFill>
                  <a:srgbClr val="FFFF00"/>
                </a:solidFill>
                <a:latin typeface="Arial" panose="020B0604020202020204" pitchFamily="34" charset="0"/>
                <a:cs typeface="Arial" panose="020B0604020202020204" pitchFamily="34" charset="0"/>
              </a:rPr>
              <a:t>How about any of the ideas in the Ross or Paik reading?</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2767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standing in front of a building&#10;&#10;Description automatically generated">
            <a:extLst>
              <a:ext uri="{FF2B5EF4-FFF2-40B4-BE49-F238E27FC236}">
                <a16:creationId xmlns:a16="http://schemas.microsoft.com/office/drawing/2014/main" id="{573DAE27-9FBF-AB40-B71B-6F09FCAF11AE}"/>
              </a:ext>
            </a:extLst>
          </p:cNvPr>
          <p:cNvPicPr>
            <a:picLocks noChangeAspect="1"/>
          </p:cNvPicPr>
          <p:nvPr/>
        </p:nvPicPr>
        <p:blipFill>
          <a:blip r:embed="rId2"/>
          <a:stretch>
            <a:fillRect/>
          </a:stretch>
        </p:blipFill>
        <p:spPr>
          <a:xfrm>
            <a:off x="-655652" y="-119270"/>
            <a:ext cx="10279586" cy="6977269"/>
          </a:xfrm>
          <a:prstGeom prst="rect">
            <a:avLst/>
          </a:prstGeom>
        </p:spPr>
      </p:pic>
      <p:sp>
        <p:nvSpPr>
          <p:cNvPr id="3" name="Subtitle 2"/>
          <p:cNvSpPr>
            <a:spLocks noGrp="1"/>
          </p:cNvSpPr>
          <p:nvPr>
            <p:ph type="subTitle" idx="1"/>
          </p:nvPr>
        </p:nvSpPr>
        <p:spPr>
          <a:xfrm>
            <a:off x="863942" y="658995"/>
            <a:ext cx="7416116" cy="2168426"/>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endParaRPr lang="en-US" sz="2800" dirty="0">
              <a:solidFill>
                <a:srgbClr val="FFFF00"/>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626101" y="5862739"/>
            <a:ext cx="3357033"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Women’s Building, Los Angeles, 1975</a:t>
            </a:r>
          </a:p>
        </p:txBody>
      </p:sp>
    </p:spTree>
    <p:extLst>
      <p:ext uri="{BB962C8B-B14F-4D97-AF65-F5344CB8AC3E}">
        <p14:creationId xmlns:p14="http://schemas.microsoft.com/office/powerpoint/2010/main" val="1065431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5609458"/>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algn="l"/>
            <a:endParaRPr lang="en-US" sz="2800" b="1" dirty="0">
              <a:solidFill>
                <a:srgbClr val="FFFF00"/>
              </a:solidFill>
              <a:latin typeface="Arial"/>
              <a:cs typeface="Arial"/>
            </a:endParaRPr>
          </a:p>
          <a:p>
            <a:pPr marL="514350" indent="-514350" algn="l">
              <a:buFont typeface="+mj-lt"/>
              <a:buAutoNum type="arabicPeriod"/>
            </a:pPr>
            <a:r>
              <a:rPr lang="en-US" sz="2800" i="1" dirty="0">
                <a:solidFill>
                  <a:srgbClr val="FFFF00"/>
                </a:solidFill>
                <a:latin typeface="Arial" panose="020B0604020202020204" pitchFamily="34" charset="0"/>
                <a:cs typeface="Arial" panose="020B0604020202020204" pitchFamily="34" charset="0"/>
              </a:rPr>
              <a:t>Vertical Roll </a:t>
            </a:r>
            <a:r>
              <a:rPr lang="en-US" sz="2800" dirty="0">
                <a:solidFill>
                  <a:srgbClr val="FFFF00"/>
                </a:solidFill>
                <a:latin typeface="Arial" panose="020B0604020202020204" pitchFamily="34" charset="0"/>
                <a:cs typeface="Arial" panose="020B0604020202020204" pitchFamily="34" charset="0"/>
              </a:rPr>
              <a:t>(1972) by Joan Jonas</a:t>
            </a:r>
          </a:p>
          <a:p>
            <a:pPr marL="514350" indent="-514350" algn="l">
              <a:buFont typeface="+mj-lt"/>
              <a:buAutoNum type="arabicPeriod"/>
            </a:pPr>
            <a:r>
              <a:rPr lang="en-US" sz="2800" i="1" dirty="0">
                <a:solidFill>
                  <a:srgbClr val="FFFF00"/>
                </a:solidFill>
                <a:latin typeface="Arial" panose="020B0604020202020204" pitchFamily="34" charset="0"/>
                <a:cs typeface="Arial" panose="020B0604020202020204" pitchFamily="34" charset="0"/>
              </a:rPr>
              <a:t>Always Love Your Man </a:t>
            </a:r>
            <a:r>
              <a:rPr lang="en-US" sz="2800" dirty="0">
                <a:solidFill>
                  <a:srgbClr val="FFFF00"/>
                </a:solidFill>
                <a:latin typeface="Arial" panose="020B0604020202020204" pitchFamily="34" charset="0"/>
                <a:cs typeface="Arial" panose="020B0604020202020204" pitchFamily="34" charset="0"/>
              </a:rPr>
              <a:t>by Carla DeVito (1975)</a:t>
            </a:r>
          </a:p>
          <a:p>
            <a:pPr marL="514350" indent="-514350" algn="l">
              <a:buFont typeface="+mj-lt"/>
              <a:buAutoNum type="arabicPeriod"/>
            </a:pPr>
            <a:r>
              <a:rPr lang="en-US" sz="2800" dirty="0">
                <a:solidFill>
                  <a:srgbClr val="FFFF00"/>
                </a:solidFill>
                <a:latin typeface="Arial" panose="020B0604020202020204" pitchFamily="34" charset="0"/>
                <a:cs typeface="Arial" panose="020B0604020202020204" pitchFamily="34" charset="0"/>
              </a:rPr>
              <a:t>Take Off by Susan Mogul (1974)</a:t>
            </a:r>
          </a:p>
          <a:p>
            <a:pPr marL="514350" indent="-514350" algn="l">
              <a:buFont typeface="+mj-lt"/>
              <a:buAutoNum type="arabicPeriod"/>
            </a:pPr>
            <a:r>
              <a:rPr lang="en-US" sz="2800" dirty="0">
                <a:solidFill>
                  <a:srgbClr val="00B050"/>
                </a:solidFill>
                <a:latin typeface="Arial" panose="020B0604020202020204" pitchFamily="34" charset="0"/>
                <a:cs typeface="Arial" panose="020B0604020202020204" pitchFamily="34" charset="0"/>
              </a:rPr>
              <a:t>Vital Statistics of A Citizen, Simply Obtained by Martha Rosler (1977)</a:t>
            </a:r>
            <a:endParaRPr lang="en-US" sz="2800" b="1" dirty="0">
              <a:solidFill>
                <a:srgbClr val="00B050"/>
              </a:solidFill>
              <a:latin typeface="Arial" panose="020B0604020202020204" pitchFamily="34" charset="0"/>
              <a:cs typeface="Arial" panose="020B0604020202020204" pitchFamily="34" charset="0"/>
            </a:endParaRPr>
          </a:p>
          <a:p>
            <a:pPr marL="742950" lvl="0" indent="-742950" algn="l">
              <a:buFont typeface="+mj-lt"/>
              <a:buAutoNum type="arabicPeriod"/>
            </a:pPr>
            <a:endParaRPr lang="en-US" sz="2800" dirty="0">
              <a:solidFill>
                <a:srgbClr val="FFFF00"/>
              </a:solidFill>
              <a:latin typeface="Arial" panose="020B0604020202020204" pitchFamily="34" charset="0"/>
              <a:cs typeface="Arial" panose="020B0604020202020204" pitchFamily="34" charset="0"/>
            </a:endParaRPr>
          </a:p>
          <a:p>
            <a:pPr lvl="0" algn="l"/>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4708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5609458"/>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algn="l"/>
            <a:endParaRPr lang="en-US" sz="2800" b="1" dirty="0">
              <a:solidFill>
                <a:srgbClr val="FFFF00"/>
              </a:solidFill>
              <a:latin typeface="Arial"/>
              <a:cs typeface="Arial"/>
            </a:endParaRP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Working together, each group will create an introductory paragraph, with a clearly identifiable thesis statement, and summaries of 2-3 supporting arguments (i.e. the introduction for your second essay)</a:t>
            </a:r>
          </a:p>
          <a:p>
            <a:pPr lvl="0" algn="l"/>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8348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5609458"/>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algn="l"/>
            <a:endParaRPr lang="en-US" sz="2800" b="1" dirty="0">
              <a:solidFill>
                <a:srgbClr val="FFFF00"/>
              </a:solidFill>
              <a:latin typeface="Arial"/>
              <a:cs typeface="Arial"/>
            </a:endParaRP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Your thesis and supporting arguments should reference </a:t>
            </a:r>
            <a:r>
              <a:rPr lang="en-US" sz="2800" i="1" dirty="0">
                <a:solidFill>
                  <a:srgbClr val="00B050"/>
                </a:solidFill>
                <a:latin typeface="Arial" panose="020B0604020202020204" pitchFamily="34" charset="0"/>
                <a:cs typeface="Arial" panose="020B0604020202020204" pitchFamily="34" charset="0"/>
              </a:rPr>
              <a:t>at least one </a:t>
            </a:r>
            <a:r>
              <a:rPr lang="en-US" sz="2800" dirty="0">
                <a:solidFill>
                  <a:srgbClr val="FFFF00"/>
                </a:solidFill>
                <a:latin typeface="Arial" panose="020B0604020202020204" pitchFamily="34" charset="0"/>
                <a:cs typeface="Arial" panose="020B0604020202020204" pitchFamily="34" charset="0"/>
              </a:rPr>
              <a:t>of the class readings for this week and its thesis, and use </a:t>
            </a:r>
            <a:r>
              <a:rPr lang="en-US" sz="2800" dirty="0">
                <a:solidFill>
                  <a:srgbClr val="00B050"/>
                </a:solidFill>
                <a:latin typeface="Arial" panose="020B0604020202020204" pitchFamily="34" charset="0"/>
                <a:cs typeface="Arial" panose="020B0604020202020204" pitchFamily="34" charset="0"/>
              </a:rPr>
              <a:t>the two videos you all watched</a:t>
            </a:r>
            <a:r>
              <a:rPr lang="en-US" sz="2800" dirty="0">
                <a:solidFill>
                  <a:srgbClr val="FFFF00"/>
                </a:solidFill>
                <a:latin typeface="Arial" panose="020B0604020202020204" pitchFamily="34" charset="0"/>
                <a:cs typeface="Arial" panose="020B0604020202020204" pitchFamily="34" charset="0"/>
              </a:rPr>
              <a:t> to construct your thesis as well as supporting arguments.</a:t>
            </a:r>
          </a:p>
          <a:p>
            <a:pPr lvl="0" algn="l"/>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1726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5609458"/>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algn="l"/>
            <a:endParaRPr lang="en-US" sz="2800" b="1" dirty="0">
              <a:solidFill>
                <a:srgbClr val="FFFF00"/>
              </a:solidFill>
              <a:latin typeface="Arial"/>
              <a:cs typeface="Arial"/>
            </a:endParaRP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Additionally, your paragraph should incorporate, in a meaningful way, </a:t>
            </a:r>
            <a:r>
              <a:rPr lang="en-US" sz="2800" i="1" dirty="0">
                <a:solidFill>
                  <a:srgbClr val="00B050"/>
                </a:solidFill>
                <a:latin typeface="Arial" panose="020B0604020202020204" pitchFamily="34" charset="0"/>
                <a:cs typeface="Arial" panose="020B0604020202020204" pitchFamily="34" charset="0"/>
              </a:rPr>
              <a:t>at least two </a:t>
            </a:r>
            <a:r>
              <a:rPr lang="en-US" sz="2800" dirty="0">
                <a:solidFill>
                  <a:srgbClr val="FFFF00"/>
                </a:solidFill>
                <a:latin typeface="Arial" panose="020B0604020202020204" pitchFamily="34" charset="0"/>
                <a:cs typeface="Arial" panose="020B0604020202020204" pitchFamily="34" charset="0"/>
              </a:rPr>
              <a:t>of the following keywords and phrases: </a:t>
            </a:r>
            <a:r>
              <a:rPr lang="en-US" sz="2800" dirty="0">
                <a:solidFill>
                  <a:srgbClr val="00B050"/>
                </a:solidFill>
                <a:latin typeface="Arial" panose="020B0604020202020204" pitchFamily="34" charset="0"/>
                <a:cs typeface="Arial" panose="020B0604020202020204" pitchFamily="34" charset="0"/>
              </a:rPr>
              <a:t>collective, consciousness-raising, giving voice to, oral history (or herstory), performance, self-reflexivity, social construction, the personal is political </a:t>
            </a:r>
          </a:p>
          <a:p>
            <a:pPr lvl="0" algn="l"/>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3734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3942" y="658995"/>
            <a:ext cx="7416116" cy="5609458"/>
          </a:xfrm>
        </p:spPr>
        <p:txBody>
          <a:bodyPr>
            <a:normAutofit/>
          </a:bodyPr>
          <a:lstStyle/>
          <a:p>
            <a:pPr algn="l"/>
            <a:r>
              <a:rPr lang="en-US" sz="4000" b="1" dirty="0">
                <a:solidFill>
                  <a:srgbClr val="FFFF00"/>
                </a:solidFill>
                <a:latin typeface="Arial"/>
                <a:cs typeface="Arial"/>
              </a:rPr>
              <a:t>Feminist Video Art </a:t>
            </a:r>
          </a:p>
          <a:p>
            <a:pPr algn="l"/>
            <a:r>
              <a:rPr lang="en-US" sz="4000" b="1" dirty="0">
                <a:solidFill>
                  <a:srgbClr val="FFFF00"/>
                </a:solidFill>
                <a:latin typeface="Arial"/>
                <a:cs typeface="Arial"/>
              </a:rPr>
              <a:t>in the 1970s</a:t>
            </a:r>
          </a:p>
          <a:p>
            <a:pPr algn="l"/>
            <a:endParaRPr lang="en-US" sz="2800" b="1" dirty="0">
              <a:solidFill>
                <a:srgbClr val="FFFF00"/>
              </a:solidFill>
              <a:latin typeface="Arial"/>
              <a:cs typeface="Arial"/>
            </a:endParaRPr>
          </a:p>
          <a:p>
            <a:pPr marL="742950" lvl="0" indent="-74295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Your paragraph will be read and discussed in class.</a:t>
            </a:r>
          </a:p>
          <a:p>
            <a:pPr lvl="0" algn="l"/>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802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2069234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463107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Interdisciplinary (“radical pluralism”)</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2726786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Interdisciplinary (“radical pluralism”)</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Experimental</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600743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Interdisciplinary (“radical pluralism”)</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Experimental</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New technologies – satellite broadcast, video synthesizers</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3395353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Interdisciplinary (“radical pluralism”)</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Experimental</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New technologies – satellite broadcast, video synthesizers</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Critical</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2211112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building, sitting, flower, view&#10;&#10;Description automatically generated">
            <a:extLst>
              <a:ext uri="{FF2B5EF4-FFF2-40B4-BE49-F238E27FC236}">
                <a16:creationId xmlns:a16="http://schemas.microsoft.com/office/drawing/2014/main" id="{977DBCF2-07F0-F14C-863D-6580A5909E38}"/>
              </a:ext>
            </a:extLst>
          </p:cNvPr>
          <p:cNvPicPr>
            <a:picLocks noChangeAspect="1"/>
          </p:cNvPicPr>
          <p:nvPr/>
        </p:nvPicPr>
        <p:blipFill>
          <a:blip r:embed="rId2"/>
          <a:stretch>
            <a:fillRect/>
          </a:stretch>
        </p:blipFill>
        <p:spPr>
          <a:xfrm>
            <a:off x="-1460158" y="0"/>
            <a:ext cx="13811916" cy="6858000"/>
          </a:xfrm>
          <a:prstGeom prst="rect">
            <a:avLst/>
          </a:prstGeom>
        </p:spPr>
      </p:pic>
      <p:sp>
        <p:nvSpPr>
          <p:cNvPr id="3" name="Subtitle 2"/>
          <p:cNvSpPr>
            <a:spLocks noGrp="1"/>
          </p:cNvSpPr>
          <p:nvPr>
            <p:ph type="subTitle" idx="1"/>
          </p:nvPr>
        </p:nvSpPr>
        <p:spPr>
          <a:xfrm>
            <a:off x="863942" y="658995"/>
            <a:ext cx="7416116" cy="6046605"/>
          </a:xfrm>
        </p:spPr>
        <p:txBody>
          <a:bodyPr>
            <a:normAutofit/>
          </a:bodyPr>
          <a:lstStyle/>
          <a:p>
            <a:pPr algn="l"/>
            <a:r>
              <a:rPr lang="en-US" sz="4000" b="1" dirty="0">
                <a:solidFill>
                  <a:srgbClr val="FFFF00"/>
                </a:solidFill>
                <a:latin typeface="Arial"/>
                <a:cs typeface="Arial"/>
              </a:rPr>
              <a:t>Early U.S. Video Art:</a:t>
            </a:r>
          </a:p>
          <a:p>
            <a:pPr algn="l"/>
            <a:endParaRPr lang="en-US" sz="4000" b="1" dirty="0">
              <a:solidFill>
                <a:srgbClr val="FFFF00"/>
              </a:solidFill>
              <a:latin typeface="Arial"/>
              <a:cs typeface="Arial"/>
            </a:endParaRP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Countercultural</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Interdisciplinary (“radical pluralism”)</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Experimental</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New technologies – satellite broadcast, video synthesizers</a:t>
            </a:r>
          </a:p>
          <a:p>
            <a:pPr marL="571500" lvl="0" indent="-571500" algn="l">
              <a:buFont typeface="Arial" panose="020B0604020202020204" pitchFamily="34" charset="0"/>
              <a:buChar char="•"/>
            </a:pPr>
            <a:r>
              <a:rPr lang="en-US" sz="2800" dirty="0">
                <a:solidFill>
                  <a:srgbClr val="FFFF00"/>
                </a:solidFill>
                <a:latin typeface="Arial" panose="020B0604020202020204" pitchFamily="34" charset="0"/>
                <a:cs typeface="Arial" panose="020B0604020202020204" pitchFamily="34" charset="0"/>
              </a:rPr>
              <a:t>Critical</a:t>
            </a:r>
          </a:p>
          <a:p>
            <a:pPr marL="1028700" lvl="1" indent="-571500" algn="l">
              <a:buFont typeface="Arial" panose="020B0604020202020204" pitchFamily="34" charset="0"/>
              <a:buChar char="•"/>
            </a:pPr>
            <a:r>
              <a:rPr lang="en-US" dirty="0">
                <a:solidFill>
                  <a:srgbClr val="FFFF00"/>
                </a:solidFill>
                <a:latin typeface="Arial" panose="020B0604020202020204" pitchFamily="34" charset="0"/>
                <a:cs typeface="Arial" panose="020B0604020202020204" pitchFamily="34" charset="0"/>
              </a:rPr>
              <a:t>Engages with popular culture (e.g. network TV)</a:t>
            </a:r>
          </a:p>
        </p:txBody>
      </p:sp>
      <p:sp>
        <p:nvSpPr>
          <p:cNvPr id="7" name="TextBox 6">
            <a:extLst>
              <a:ext uri="{FF2B5EF4-FFF2-40B4-BE49-F238E27FC236}">
                <a16:creationId xmlns:a16="http://schemas.microsoft.com/office/drawing/2014/main" id="{1704EFFD-3337-C14A-906A-2E492BBA8F1B}"/>
              </a:ext>
            </a:extLst>
          </p:cNvPr>
          <p:cNvSpPr txBox="1"/>
          <p:nvPr/>
        </p:nvSpPr>
        <p:spPr>
          <a:xfrm>
            <a:off x="5981700" y="6313269"/>
            <a:ext cx="4356100" cy="276999"/>
          </a:xfrm>
          <a:prstGeom prst="rect">
            <a:avLst/>
          </a:prstGeom>
          <a:noFill/>
        </p:spPr>
        <p:txBody>
          <a:bodyPr wrap="square" rtlCol="0">
            <a:spAutoFit/>
          </a:bodyPr>
          <a:lstStyle/>
          <a:p>
            <a:r>
              <a:rPr lang="en-US" sz="1200" dirty="0">
                <a:solidFill>
                  <a:srgbClr val="FFFF00"/>
                </a:solidFill>
                <a:latin typeface="Arial" panose="020B0604020202020204" pitchFamily="34" charset="0"/>
                <a:cs typeface="Arial" panose="020B0604020202020204" pitchFamily="34" charset="0"/>
              </a:rPr>
              <a:t>Nam June Paik, </a:t>
            </a:r>
            <a:r>
              <a:rPr lang="en-US" sz="1200" i="1" dirty="0">
                <a:solidFill>
                  <a:srgbClr val="FFFF00"/>
                </a:solidFill>
                <a:latin typeface="Arial" panose="020B0604020202020204" pitchFamily="34" charset="0"/>
                <a:cs typeface="Arial" panose="020B0604020202020204" pitchFamily="34" charset="0"/>
              </a:rPr>
              <a:t>TV Garden</a:t>
            </a:r>
            <a:r>
              <a:rPr lang="en-US" sz="1200" dirty="0">
                <a:solidFill>
                  <a:srgbClr val="FFFF00"/>
                </a:solidFill>
                <a:latin typeface="Arial" panose="020B0604020202020204" pitchFamily="34" charset="0"/>
                <a:cs typeface="Arial" panose="020B0604020202020204" pitchFamily="34" charset="0"/>
              </a:rPr>
              <a:t>, 1974-77</a:t>
            </a:r>
          </a:p>
        </p:txBody>
      </p:sp>
    </p:spTree>
    <p:extLst>
      <p:ext uri="{BB962C8B-B14F-4D97-AF65-F5344CB8AC3E}">
        <p14:creationId xmlns:p14="http://schemas.microsoft.com/office/powerpoint/2010/main" val="1946209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2264</TotalTime>
  <Words>845</Words>
  <Application>Microsoft Macintosh PowerPoint</Application>
  <PresentationFormat>On-screen Show (4:3)</PresentationFormat>
  <Paragraphs>129</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VIDEO &amp; DIVERSITY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 &amp; DIVERSITY</dc:title>
  <dc:creator>Ming-Yuen Ma</dc:creator>
  <cp:lastModifiedBy>Ming-Yuen Ma</cp:lastModifiedBy>
  <cp:revision>20</cp:revision>
  <dcterms:created xsi:type="dcterms:W3CDTF">2020-09-19T05:09:43Z</dcterms:created>
  <dcterms:modified xsi:type="dcterms:W3CDTF">2020-09-26T23:30:34Z</dcterms:modified>
</cp:coreProperties>
</file>