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31" r:id="rId3"/>
    <p:sldId id="394" r:id="rId4"/>
    <p:sldId id="395" r:id="rId5"/>
    <p:sldId id="396" r:id="rId6"/>
    <p:sldId id="398" r:id="rId7"/>
    <p:sldId id="397" r:id="rId8"/>
    <p:sldId id="399" r:id="rId9"/>
    <p:sldId id="400" r:id="rId10"/>
    <p:sldId id="401" r:id="rId11"/>
    <p:sldId id="402" r:id="rId12"/>
    <p:sldId id="403" r:id="rId13"/>
    <p:sldId id="410" r:id="rId14"/>
    <p:sldId id="404" r:id="rId15"/>
    <p:sldId id="406" r:id="rId16"/>
    <p:sldId id="407" r:id="rId17"/>
    <p:sldId id="408" r:id="rId18"/>
    <p:sldId id="409" r:id="rId19"/>
    <p:sldId id="405" r:id="rId20"/>
    <p:sldId id="411" r:id="rId21"/>
    <p:sldId id="412" r:id="rId22"/>
    <p:sldId id="413" r:id="rId23"/>
    <p:sldId id="415" r:id="rId24"/>
    <p:sldId id="416" r:id="rId25"/>
    <p:sldId id="417" r:id="rId26"/>
    <p:sldId id="418" r:id="rId27"/>
    <p:sldId id="263" r:id="rId28"/>
    <p:sldId id="264" r:id="rId29"/>
    <p:sldId id="268" r:id="rId30"/>
    <p:sldId id="270" r:id="rId31"/>
    <p:sldId id="271" r:id="rId32"/>
    <p:sldId id="27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18"/>
    <p:restoredTop sz="86447"/>
  </p:normalViewPr>
  <p:slideViewPr>
    <p:cSldViewPr snapToGrid="0" snapToObjects="1">
      <p:cViewPr>
        <p:scale>
          <a:sx n="100" d="100"/>
          <a:sy n="100" d="100"/>
        </p:scale>
        <p:origin x="296" y="296"/>
      </p:cViewPr>
      <p:guideLst>
        <p:guide orient="horz" pos="2160"/>
        <p:guide pos="2880"/>
      </p:guideLst>
    </p:cSldViewPr>
  </p:slideViewPr>
  <p:outlineViewPr>
    <p:cViewPr>
      <p:scale>
        <a:sx n="33" d="100"/>
        <a:sy n="33" d="100"/>
      </p:scale>
      <p:origin x="0" y="-515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4" d="100"/>
          <a:sy n="94" d="100"/>
        </p:scale>
        <p:origin x="316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0T02:19:21.075"/>
    </inkml:context>
    <inkml:brush xml:id="br0">
      <inkml:brushProperty name="width" value="0.2" units="cm"/>
      <inkml:brushProperty name="height" value="0.2" units="cm"/>
    </inkml:brush>
  </inkml:definitions>
  <inkml:trace contextRef="#ctx0" brushRef="#br0">1 185 24575,'50'0'0,"-6"0"0,5 0 0,-10 0 0,10 0 0,-11 0 0,5 0 0,-11-4 0,4 4 0,-9-4 0,4 4 0,-5 0 0,-1 0 0,-4 0 0,4 0 0,-4 0 0,0 0 0,4 0 0,-4 0 0,4 0 0,6 0 0,-4 0 0,4 0 0,-6 0 0,1 0 0,0 0 0,-1 0 0,-4 0 0,4-4 0,-8 3 0,3-3 0,0 0 0,1 3 0,0-6 0,3 6 0,-2-6 0,-1 6 0,3-7 0,-3 7 0,0-6 0,4 6 0,-8-6 0,3 6 0,-5-3 0,1 4 0,-1-3 0,-3 2 0,-1-2 0,-4 3 0,8 0 0,3 0 0,12 0 0,2 0 0,0 0 0,10 0 0,-3 0 0,12 0 0,-1-5 0,-5 0 0,-2-1 0,0-2 0,-4 2 0,4-4 0,-6 1 0,0 4 0,6-4 0,-4 8 0,4-8 0,-6 4 0,0 0 0,-5-3 0,4 7 0,-13-6 0,6 6 0,-12-3 0,-1 4 0,-5-3 0,2 2 0,8-2 0,3 3 0,12 4 0,-9 1 0,-1 0 0,-1-1 0,-12-1 0,6-2 0,-11 2 0,3-3 0,-7 3 0,-1 1 0,-3 2 0,-3 1 0,-1 0 0,-7 0 0,-1-3 0,0 2 0,-2-1 0,5 2 0,-5 0 0,2 1 0,-4 0 0,0-1 0,1 1 0,-5 0 0,3 0 0,-3 0 0,0 0 0,3 0 0,-8 1 0,8-1 0,-7 0 0,3 0 0,-1 0 0,-2 1 0,7-1 0,-3 0 0,0 0 0,7-4 0,-7 4 0,8-7 0,1 5 0,0-5 0,4 2 0,-1-3 0,1 0 0,0 0 0,1 0 0,-1 0 0,0 0 0,0 0 0,1 0 0,-1 0 0,0 0 0,0 0 0,0-3 0,1 2 0,-1-2 0,-1 0 0,1 2 0,1-2 0,2 0 0,20-5 0,-4 4 0,16-7 0,-12 7 0,0-4 0,-1 0 0,1 4 0,-1-3 0,1 2 0,0-6 0,-1 6 0,1-6 0,-5 7 0,0 0 0,0-3 0,-3 3 0,7 0 0,-3-3 0,-1 6 0,4-6 0,-3 3 0,3-1 0,1-2 0,-1 7 0,1-4 0,-4 1 0,2 2 0,-2-2 0,4 3 0,-5 0 0,4 0 0,-7 0 0,7 0 0,-7 0 0,6-4 0,-6 4 0,7-4 0,-7 4 0,3 0 0,0 0 0,-3 0 0,6 0 0,-6 0 0,7 0 0,-7 0 0,6 0 0,-6 0 0,7 0 0,-7 0 0,3 0 0,-4 0 0,0 0 0,0 0 0,0 0 0,3 0 0,-2 0 0,2 0 0,-3 0 0,0 0 0,4 0 0,-3 0 0,3 0 0,0 0 0,-3 0 0,3 0 0,-4 0 0,0 0 0,0 0 0,4 0 0,-3 0 0,2 0 0,-3 0 0,0 0 0,0 0 0,0 0 0,0 0 0,0 3 0,0-2 0,0 2 0,0-3 0,0 0 0,0 0 0,1 0 0,2 0 0,-2 0 0,7 0 0,-7 0 0,7 0 0,-7 0 0,6 0 0,-6 0 0,7 0 0,-3 0 0,-1 0 0,4 0 0,-7 0 0,7 0 0,-4 0 0,1 0 0,-1 0 0,0 0 0,-3 0 0,3 0 0,-4 0 0,4 0 0,-3 0 0,2 3 0,1-2 0,0 2 0,1-3 0,-2 0 0,-3 0 0,4 0 0,-3 0 0,3 0 0,-4 0 0,4 0 0,-3 0 0,3 0 0,-1 0 0,-2 0 0,7 0 0,-7 0 0,3 0 0,0 0 0,-3 0 0,2 3 0,-3-2 0,4 2 0,-3 0 0,3-2 0,-4 2 0,4-3 0,-3 3 0,3-2 0,0 2 0,0 0 0,0-2 0,-1 2 0,-2 0 0,-1-2 0,0 2 0,0-3 0,0 0 0,0 0 0,0 0 0,0 3 0,0-2 0,0 2 0,-1-3 0,1 3 0,0-2 0,0 2 0,0-3 0,0 0 0,0 0 0,0 0 0,0 0 0,0 0 0,0 4 0,0-4 0,0 3 0,0-3 0,0 0 0,4 0 0,-3 0 0,6 0 0,-2 0 0,0 0 0,3 0 0,-4 0 0,5 0 0,0 0 0,-1 0 0,1 0 0,4 0 0,-4 0 0,4 0 0,-4 0 0,0 0 0,-1 0 0,5 0 0,-3 0 0,3 0 0,-5 0 0,1 0 0,4 0 0,-3 0 0,14 0 0,-12 0 0,12 0 0,-14 0 0,3 0 0,-5 0 0,5 0 0,-3 0 0,3 0 0,-4 4 0,-1-3 0,1 2 0,-1-3 0,1 0 0,0 0 0,-5 0 0,4 0 0,-3 0 0,3 0 0,-3 0 0,3 0 0,-3 0 0,3 0 0,-3 0 0,7 0 0,-6 0 0,7 0 0,-5 0 0,8 0 0,-6 0 0,6 0 0,-3 0 0,-4 0 0,9 0 0,-4 0 0,0 0 0,-1 0 0,0 0 0,-3 0 0,3 0 0,-4 0 0,-1 0 0,1 0 0,-4 0 0,-2 0 0,-3 0 0,3 0 0,1 0 0,8 0 0,2 0 0,5 0 0,-1 0 0,1 0 0,0 0 0,4 0 0,-3 0 0,4 0 0,-5 0 0,-1 0 0,1 0 0,0 0 0,-5 0 0,3 0 0,-7-3 0,3 2 0,0-3 0,-7 4 0,6 0 0,-7 0 0,3 0 0,1 0 0,-1 0 0,-3 0 0,3 0 0,1 0 0,1 0 0,7 0 0,-3 0 0,5 0 0,0 0 0,-1 0 0,1 0 0,-1 0 0,1 0 0,0 0 0,4 4 0,-3-3 0,15 7 0,-13-7 0,3 7 0,-7-8 0,-8 4 0,7 0 0,-7-3 0,7 6 0,-7-6 0,3 3 0,0-4 0,1 4 0,0-3 0,4 3 0,-4-4 0,4 3 0,1-2 0,0 3 0,-1 0 0,1-3 0,5 3 0,-4-4 0,3 0 0,-4 3 0,0-2 0,-5 3 0,10-4 0,-8 0 0,5 0 0,-3 0 0,-9 0 0,9 0 0,-9 0 0,9 0 0,-4 0 0,5 0 0,-5 0 0,3 0 0,-3 0 0,1 0 0,2 0 0,-7 0 0,3 0 0,0 0 0,-3 0 0,3 0 0,-5 0 0,5 0 0,-3 0 0,3 0 0,0 0 0,-3 0 0,3 0 0,-5 0 0,12 0 0,-8 0 0,8 0 0,-12 0 0,1 0 0,-1 0 0,1 0 0,-1 0 0,-3 0 0,3 0 0,-7 0 0,6 0 0,-6 0 0,7 0 0,-7 0 0,3 0 0,-4 0 0,0 0 0,0 0 0,0 0 0,0 0 0,0 0 0,0 0 0,0 0 0,0 0 0,0 0 0,0 0 0,0 0 0,0 0 0,-1 0 0,1 0 0,0 0 0,-1 0 0,1 0 0,0 0 0,-1 0 0,1 0 0,0 0 0,-1 0 0,1 0 0,0 0 0,0 0 0,0 0 0,0 0 0,0 0 0,0-3 0,0 2 0,-4-4 0,3 4 0,-3-2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074B5-E20B-7E4B-8EF5-88E4A50FB182}" type="datetimeFigureOut">
              <a:rPr lang="en-US" smtClean="0"/>
              <a:t>10/9/20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42938-3869-8C4E-8A56-FDBF49EC1872}" type="slidenum">
              <a:rPr lang="en-US" smtClean="0"/>
              <a:t>‹#›</a:t>
            </a:fld>
            <a:endParaRPr lang="en-US" dirty="0"/>
          </a:p>
        </p:txBody>
      </p:sp>
    </p:spTree>
    <p:extLst>
      <p:ext uri="{BB962C8B-B14F-4D97-AF65-F5344CB8AC3E}">
        <p14:creationId xmlns:p14="http://schemas.microsoft.com/office/powerpoint/2010/main" val="426581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a:t>
            </a:fld>
            <a:endParaRPr lang="en-US" dirty="0"/>
          </a:p>
        </p:txBody>
      </p:sp>
    </p:spTree>
    <p:extLst>
      <p:ext uri="{BB962C8B-B14F-4D97-AF65-F5344CB8AC3E}">
        <p14:creationId xmlns:p14="http://schemas.microsoft.com/office/powerpoint/2010/main" val="3093092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11</a:t>
            </a:fld>
            <a:endParaRPr lang="en-US" dirty="0"/>
          </a:p>
        </p:txBody>
      </p:sp>
    </p:spTree>
    <p:extLst>
      <p:ext uri="{BB962C8B-B14F-4D97-AF65-F5344CB8AC3E}">
        <p14:creationId xmlns:p14="http://schemas.microsoft.com/office/powerpoint/2010/main" val="230919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12</a:t>
            </a:fld>
            <a:endParaRPr lang="en-US" dirty="0"/>
          </a:p>
        </p:txBody>
      </p:sp>
    </p:spTree>
    <p:extLst>
      <p:ext uri="{BB962C8B-B14F-4D97-AF65-F5344CB8AC3E}">
        <p14:creationId xmlns:p14="http://schemas.microsoft.com/office/powerpoint/2010/main" val="169262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13</a:t>
            </a:fld>
            <a:endParaRPr lang="en-US" dirty="0"/>
          </a:p>
        </p:txBody>
      </p:sp>
    </p:spTree>
    <p:extLst>
      <p:ext uri="{BB962C8B-B14F-4D97-AF65-F5344CB8AC3E}">
        <p14:creationId xmlns:p14="http://schemas.microsoft.com/office/powerpoint/2010/main" val="67102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14</a:t>
            </a:fld>
            <a:endParaRPr lang="en-US" dirty="0"/>
          </a:p>
        </p:txBody>
      </p:sp>
    </p:spTree>
    <p:extLst>
      <p:ext uri="{BB962C8B-B14F-4D97-AF65-F5344CB8AC3E}">
        <p14:creationId xmlns:p14="http://schemas.microsoft.com/office/powerpoint/2010/main" val="291543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15</a:t>
            </a:fld>
            <a:endParaRPr lang="en-US" dirty="0"/>
          </a:p>
        </p:txBody>
      </p:sp>
    </p:spTree>
    <p:extLst>
      <p:ext uri="{BB962C8B-B14F-4D97-AF65-F5344CB8AC3E}">
        <p14:creationId xmlns:p14="http://schemas.microsoft.com/office/powerpoint/2010/main" val="48365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16</a:t>
            </a:fld>
            <a:endParaRPr lang="en-US" dirty="0"/>
          </a:p>
        </p:txBody>
      </p:sp>
    </p:spTree>
    <p:extLst>
      <p:ext uri="{BB962C8B-B14F-4D97-AF65-F5344CB8AC3E}">
        <p14:creationId xmlns:p14="http://schemas.microsoft.com/office/powerpoint/2010/main" val="3588515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17</a:t>
            </a:fld>
            <a:endParaRPr lang="en-US" dirty="0"/>
          </a:p>
        </p:txBody>
      </p:sp>
    </p:spTree>
    <p:extLst>
      <p:ext uri="{BB962C8B-B14F-4D97-AF65-F5344CB8AC3E}">
        <p14:creationId xmlns:p14="http://schemas.microsoft.com/office/powerpoint/2010/main" val="2555238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18</a:t>
            </a:fld>
            <a:endParaRPr lang="en-US" dirty="0"/>
          </a:p>
        </p:txBody>
      </p:sp>
    </p:spTree>
    <p:extLst>
      <p:ext uri="{BB962C8B-B14F-4D97-AF65-F5344CB8AC3E}">
        <p14:creationId xmlns:p14="http://schemas.microsoft.com/office/powerpoint/2010/main" val="3153850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19</a:t>
            </a:fld>
            <a:endParaRPr lang="en-US" dirty="0"/>
          </a:p>
        </p:txBody>
      </p:sp>
    </p:spTree>
    <p:extLst>
      <p:ext uri="{BB962C8B-B14F-4D97-AF65-F5344CB8AC3E}">
        <p14:creationId xmlns:p14="http://schemas.microsoft.com/office/powerpoint/2010/main" val="294209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20</a:t>
            </a:fld>
            <a:endParaRPr lang="en-US" dirty="0"/>
          </a:p>
        </p:txBody>
      </p:sp>
    </p:spTree>
    <p:extLst>
      <p:ext uri="{BB962C8B-B14F-4D97-AF65-F5344CB8AC3E}">
        <p14:creationId xmlns:p14="http://schemas.microsoft.com/office/powerpoint/2010/main" val="299948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3</a:t>
            </a:fld>
            <a:endParaRPr lang="en-US" dirty="0"/>
          </a:p>
        </p:txBody>
      </p:sp>
    </p:spTree>
    <p:extLst>
      <p:ext uri="{BB962C8B-B14F-4D97-AF65-F5344CB8AC3E}">
        <p14:creationId xmlns:p14="http://schemas.microsoft.com/office/powerpoint/2010/main" val="1949151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21</a:t>
            </a:fld>
            <a:endParaRPr lang="en-US" dirty="0"/>
          </a:p>
        </p:txBody>
      </p:sp>
    </p:spTree>
    <p:extLst>
      <p:ext uri="{BB962C8B-B14F-4D97-AF65-F5344CB8AC3E}">
        <p14:creationId xmlns:p14="http://schemas.microsoft.com/office/powerpoint/2010/main" val="1705258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22</a:t>
            </a:fld>
            <a:endParaRPr lang="en-US" dirty="0"/>
          </a:p>
        </p:txBody>
      </p:sp>
    </p:spTree>
    <p:extLst>
      <p:ext uri="{BB962C8B-B14F-4D97-AF65-F5344CB8AC3E}">
        <p14:creationId xmlns:p14="http://schemas.microsoft.com/office/powerpoint/2010/main" val="3438603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23</a:t>
            </a:fld>
            <a:endParaRPr lang="en-US" dirty="0"/>
          </a:p>
        </p:txBody>
      </p:sp>
    </p:spTree>
    <p:extLst>
      <p:ext uri="{BB962C8B-B14F-4D97-AF65-F5344CB8AC3E}">
        <p14:creationId xmlns:p14="http://schemas.microsoft.com/office/powerpoint/2010/main" val="2535057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24</a:t>
            </a:fld>
            <a:endParaRPr lang="en-US" dirty="0"/>
          </a:p>
        </p:txBody>
      </p:sp>
    </p:spTree>
    <p:extLst>
      <p:ext uri="{BB962C8B-B14F-4D97-AF65-F5344CB8AC3E}">
        <p14:creationId xmlns:p14="http://schemas.microsoft.com/office/powerpoint/2010/main" val="2015755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25</a:t>
            </a:fld>
            <a:endParaRPr lang="en-US" dirty="0"/>
          </a:p>
        </p:txBody>
      </p:sp>
    </p:spTree>
    <p:extLst>
      <p:ext uri="{BB962C8B-B14F-4D97-AF65-F5344CB8AC3E}">
        <p14:creationId xmlns:p14="http://schemas.microsoft.com/office/powerpoint/2010/main" val="932297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26</a:t>
            </a:fld>
            <a:endParaRPr lang="en-US" dirty="0"/>
          </a:p>
        </p:txBody>
      </p:sp>
    </p:spTree>
    <p:extLst>
      <p:ext uri="{BB962C8B-B14F-4D97-AF65-F5344CB8AC3E}">
        <p14:creationId xmlns:p14="http://schemas.microsoft.com/office/powerpoint/2010/main" val="133872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4</a:t>
            </a:fld>
            <a:endParaRPr lang="en-US" dirty="0"/>
          </a:p>
        </p:txBody>
      </p:sp>
    </p:spTree>
    <p:extLst>
      <p:ext uri="{BB962C8B-B14F-4D97-AF65-F5344CB8AC3E}">
        <p14:creationId xmlns:p14="http://schemas.microsoft.com/office/powerpoint/2010/main" val="47220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5</a:t>
            </a:fld>
            <a:endParaRPr lang="en-US" dirty="0"/>
          </a:p>
        </p:txBody>
      </p:sp>
    </p:spTree>
    <p:extLst>
      <p:ext uri="{BB962C8B-B14F-4D97-AF65-F5344CB8AC3E}">
        <p14:creationId xmlns:p14="http://schemas.microsoft.com/office/powerpoint/2010/main" val="392801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6</a:t>
            </a:fld>
            <a:endParaRPr lang="en-US" dirty="0"/>
          </a:p>
        </p:txBody>
      </p:sp>
    </p:spTree>
    <p:extLst>
      <p:ext uri="{BB962C8B-B14F-4D97-AF65-F5344CB8AC3E}">
        <p14:creationId xmlns:p14="http://schemas.microsoft.com/office/powerpoint/2010/main" val="30255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7</a:t>
            </a:fld>
            <a:endParaRPr lang="en-US" dirty="0"/>
          </a:p>
        </p:txBody>
      </p:sp>
    </p:spTree>
    <p:extLst>
      <p:ext uri="{BB962C8B-B14F-4D97-AF65-F5344CB8AC3E}">
        <p14:creationId xmlns:p14="http://schemas.microsoft.com/office/powerpoint/2010/main" val="42363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8</a:t>
            </a:fld>
            <a:endParaRPr lang="en-US" dirty="0"/>
          </a:p>
        </p:txBody>
      </p:sp>
    </p:spTree>
    <p:extLst>
      <p:ext uri="{BB962C8B-B14F-4D97-AF65-F5344CB8AC3E}">
        <p14:creationId xmlns:p14="http://schemas.microsoft.com/office/powerpoint/2010/main" val="231481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9</a:t>
            </a:fld>
            <a:endParaRPr lang="en-US" dirty="0"/>
          </a:p>
        </p:txBody>
      </p:sp>
    </p:spTree>
    <p:extLst>
      <p:ext uri="{BB962C8B-B14F-4D97-AF65-F5344CB8AC3E}">
        <p14:creationId xmlns:p14="http://schemas.microsoft.com/office/powerpoint/2010/main" val="191348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10</a:t>
            </a:fld>
            <a:endParaRPr lang="en-US" dirty="0"/>
          </a:p>
        </p:txBody>
      </p:sp>
    </p:spTree>
    <p:extLst>
      <p:ext uri="{BB962C8B-B14F-4D97-AF65-F5344CB8AC3E}">
        <p14:creationId xmlns:p14="http://schemas.microsoft.com/office/powerpoint/2010/main" val="407347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10/9/20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9.gif"/><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5219"/>
            <a:ext cx="7772400" cy="1470025"/>
          </a:xfrm>
        </p:spPr>
        <p:txBody>
          <a:bodyPr>
            <a:normAutofit/>
          </a:bodyPr>
          <a:lstStyle/>
          <a:p>
            <a:r>
              <a:rPr lang="en-US" b="1" dirty="0">
                <a:latin typeface="Arial"/>
                <a:cs typeface="Arial"/>
              </a:rPr>
              <a:t>VIDEO &amp; DIVERSITY</a:t>
            </a:r>
          </a:p>
        </p:txBody>
      </p:sp>
      <p:sp>
        <p:nvSpPr>
          <p:cNvPr id="3" name="Subtitle 2"/>
          <p:cNvSpPr>
            <a:spLocks noGrp="1"/>
          </p:cNvSpPr>
          <p:nvPr>
            <p:ph type="subTitle" idx="1"/>
          </p:nvPr>
        </p:nvSpPr>
        <p:spPr>
          <a:xfrm>
            <a:off x="372980" y="3874110"/>
            <a:ext cx="8434136" cy="1480426"/>
          </a:xfrm>
        </p:spPr>
        <p:txBody>
          <a:bodyPr>
            <a:noAutofit/>
          </a:bodyPr>
          <a:lstStyle/>
          <a:p>
            <a:r>
              <a:rPr lang="en-US" sz="4000" b="1" dirty="0">
                <a:latin typeface="Arial"/>
                <a:cs typeface="Arial"/>
              </a:rPr>
              <a:t>Week 8: 1980s, </a:t>
            </a:r>
          </a:p>
          <a:p>
            <a:r>
              <a:rPr lang="en-US" sz="4000" b="1" dirty="0">
                <a:latin typeface="Arial"/>
                <a:cs typeface="Arial"/>
              </a:rPr>
              <a:t>Public Access &amp; Video Activism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5535306" y="800100"/>
            <a:ext cx="3606407" cy="5314453"/>
          </a:xfrm>
          <a:noFill/>
        </p:spPr>
        <p:txBody>
          <a:bodyPr>
            <a:normAutofit/>
          </a:bodyPr>
          <a:lstStyle/>
          <a:p>
            <a:pPr algn="l">
              <a:lnSpc>
                <a:spcPct val="90000"/>
              </a:lnSpc>
            </a:pPr>
            <a:r>
              <a:rPr lang="en-US" sz="2800" b="1" dirty="0">
                <a:solidFill>
                  <a:srgbClr val="FFFF00"/>
                </a:solidFill>
                <a:latin typeface="Arial"/>
                <a:cs typeface="Arial"/>
              </a:rPr>
              <a:t>Video Art &amp; Public Television</a:t>
            </a:r>
          </a:p>
          <a:p>
            <a:pPr marL="571500" lvl="0" indent="-571500" algn="l">
              <a:lnSpc>
                <a:spcPct val="90000"/>
              </a:lnSpc>
              <a:buFont typeface="Arial" panose="020B0604020202020204" pitchFamily="34" charset="0"/>
              <a:buChar char="•"/>
            </a:pPr>
            <a:endParaRPr lang="en-US" sz="2000" dirty="0">
              <a:solidFill>
                <a:srgbClr val="FFFF00"/>
              </a:solidFill>
              <a:latin typeface="Arial" panose="020B0604020202020204" pitchFamily="34" charset="0"/>
              <a:cs typeface="Arial" panose="020B0604020202020204" pitchFamily="34" charset="0"/>
            </a:endParaRPr>
          </a:p>
          <a:p>
            <a:pPr algn="l">
              <a:lnSpc>
                <a:spcPct val="90000"/>
              </a:lnSpc>
            </a:pPr>
            <a:r>
              <a:rPr lang="en-US" sz="2800" b="1" dirty="0">
                <a:solidFill>
                  <a:srgbClr val="FFFF00"/>
                </a:solidFill>
                <a:latin typeface="Arial" panose="020B0604020202020204" pitchFamily="34" charset="0"/>
                <a:cs typeface="Arial" panose="020B0604020202020204" pitchFamily="34" charset="0"/>
              </a:rPr>
              <a:t>1980s: </a:t>
            </a:r>
          </a:p>
          <a:p>
            <a:pPr algn="l">
              <a:lnSpc>
                <a:spcPct val="90000"/>
              </a:lnSpc>
            </a:pPr>
            <a:r>
              <a:rPr lang="en-US" sz="2000" dirty="0">
                <a:solidFill>
                  <a:srgbClr val="FFFF00"/>
                </a:solidFill>
                <a:latin typeface="Arial" panose="020B0604020202020204" pitchFamily="34" charset="0"/>
                <a:cs typeface="Arial" panose="020B0604020202020204" pitchFamily="34" charset="0"/>
              </a:rPr>
              <a:t>3 public TV programs were developed to broadcast video art</a:t>
            </a:r>
          </a:p>
          <a:p>
            <a:pPr algn="l">
              <a:lnSpc>
                <a:spcPct val="90000"/>
              </a:lnSpc>
            </a:pPr>
            <a:r>
              <a:rPr lang="en-US" sz="2000" dirty="0">
                <a:solidFill>
                  <a:srgbClr val="FFFF00"/>
                </a:solidFill>
                <a:latin typeface="Arial" panose="020B0604020202020204" pitchFamily="34" charset="0"/>
                <a:cs typeface="Arial" panose="020B0604020202020204" pitchFamily="34" charset="0"/>
              </a:rPr>
              <a:t> </a:t>
            </a:r>
          </a:p>
          <a:p>
            <a:pPr marL="457200" lvl="0" indent="-457200" algn="l">
              <a:lnSpc>
                <a:spcPct val="90000"/>
              </a:lnSpc>
              <a:buFont typeface="+mj-lt"/>
              <a:buAutoNum type="arabicPeriod"/>
            </a:pPr>
            <a:r>
              <a:rPr lang="en-US" sz="2000" dirty="0">
                <a:solidFill>
                  <a:srgbClr val="FFFF00"/>
                </a:solidFill>
                <a:latin typeface="Arial" panose="020B0604020202020204" pitchFamily="34" charset="0"/>
                <a:cs typeface="Arial" panose="020B0604020202020204" pitchFamily="34" charset="0"/>
              </a:rPr>
              <a:t>Alive From Off Center (PBS)</a:t>
            </a:r>
          </a:p>
          <a:p>
            <a:pPr marL="457200" lvl="0" indent="-457200" algn="l">
              <a:lnSpc>
                <a:spcPct val="90000"/>
              </a:lnSpc>
              <a:buFont typeface="+mj-lt"/>
              <a:buAutoNum type="arabicPeriod"/>
            </a:pPr>
            <a:r>
              <a:rPr lang="en-US" sz="2000" dirty="0">
                <a:solidFill>
                  <a:srgbClr val="FFFF00"/>
                </a:solidFill>
                <a:latin typeface="Arial" panose="020B0604020202020204" pitchFamily="34" charset="0"/>
                <a:cs typeface="Arial" panose="020B0604020202020204" pitchFamily="34" charset="0"/>
              </a:rPr>
              <a:t>New Television (WNET)</a:t>
            </a:r>
          </a:p>
          <a:p>
            <a:pPr marL="457200" lvl="0" indent="-457200" algn="l">
              <a:lnSpc>
                <a:spcPct val="90000"/>
              </a:lnSpc>
              <a:buFont typeface="+mj-lt"/>
              <a:buAutoNum type="arabicPeriod"/>
            </a:pPr>
            <a:r>
              <a:rPr lang="en-US" sz="2000" dirty="0">
                <a:solidFill>
                  <a:srgbClr val="FFFF00"/>
                </a:solidFill>
                <a:latin typeface="Arial" panose="020B0604020202020204" pitchFamily="34" charset="0"/>
                <a:cs typeface="Arial" panose="020B0604020202020204" pitchFamily="34" charset="0"/>
              </a:rPr>
              <a:t>The Independents (The Learning Channel)</a:t>
            </a:r>
          </a:p>
          <a:p>
            <a:pPr algn="l">
              <a:lnSpc>
                <a:spcPct val="90000"/>
              </a:lnSpc>
            </a:pPr>
            <a:r>
              <a:rPr lang="en-US" sz="2000" dirty="0">
                <a:solidFill>
                  <a:srgbClr val="FFFF00"/>
                </a:solidFill>
                <a:latin typeface="Arial" panose="020B0604020202020204" pitchFamily="34" charset="0"/>
                <a:cs typeface="Arial" panose="020B0604020202020204" pitchFamily="34" charset="0"/>
              </a:rPr>
              <a:t> </a:t>
            </a:r>
          </a:p>
        </p:txBody>
      </p:sp>
      <p:pic>
        <p:nvPicPr>
          <p:cNvPr id="4" name="Picture 3" descr="A picture containing monitor, electronics, screen, television&#10;&#10;Description automatically generated">
            <a:extLst>
              <a:ext uri="{FF2B5EF4-FFF2-40B4-BE49-F238E27FC236}">
                <a16:creationId xmlns:a16="http://schemas.microsoft.com/office/drawing/2014/main" id="{D5A58598-36C7-B944-A37D-FB28EAD1605C}"/>
              </a:ext>
            </a:extLst>
          </p:cNvPr>
          <p:cNvPicPr>
            <a:picLocks noChangeAspect="1"/>
          </p:cNvPicPr>
          <p:nvPr/>
        </p:nvPicPr>
        <p:blipFill rotWithShape="1">
          <a:blip r:embed="rId3"/>
          <a:srcRect l="20842" r="28111" b="-1"/>
          <a:stretch/>
        </p:blipFill>
        <p:spPr>
          <a:xfrm>
            <a:off x="20" y="10"/>
            <a:ext cx="5244655" cy="6857990"/>
          </a:xfrm>
          <a:prstGeom prst="rect">
            <a:avLst/>
          </a:prstGeom>
        </p:spPr>
      </p:pic>
    </p:spTree>
    <p:extLst>
      <p:ext uri="{BB962C8B-B14F-4D97-AF65-F5344CB8AC3E}">
        <p14:creationId xmlns:p14="http://schemas.microsoft.com/office/powerpoint/2010/main" val="416506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FDC0C767-E2F5-5E42-8339-D8CD2CF9187E}"/>
              </a:ext>
            </a:extLst>
          </p:cNvPr>
          <p:cNvPicPr>
            <a:picLocks noChangeAspect="1"/>
          </p:cNvPicPr>
          <p:nvPr/>
        </p:nvPicPr>
        <p:blipFill>
          <a:blip r:embed="rId3"/>
          <a:stretch>
            <a:fillRect/>
          </a:stretch>
        </p:blipFill>
        <p:spPr>
          <a:xfrm>
            <a:off x="-571500" y="0"/>
            <a:ext cx="10439400" cy="6959600"/>
          </a:xfrm>
          <a:prstGeom prst="rect">
            <a:avLst/>
          </a:prstGeom>
        </p:spPr>
      </p:pic>
      <p:sp>
        <p:nvSpPr>
          <p:cNvPr id="8" name="Rectangle 7">
            <a:extLst>
              <a:ext uri="{FF2B5EF4-FFF2-40B4-BE49-F238E27FC236}">
                <a16:creationId xmlns:a16="http://schemas.microsoft.com/office/drawing/2014/main" id="{BE77A898-8AA3-A744-AA1A-0E9FFC62E8DA}"/>
              </a:ext>
            </a:extLst>
          </p:cNvPr>
          <p:cNvSpPr/>
          <p:nvPr/>
        </p:nvSpPr>
        <p:spPr>
          <a:xfrm>
            <a:off x="0" y="5555216"/>
            <a:ext cx="9144000" cy="461665"/>
          </a:xfrm>
          <a:prstGeom prst="rect">
            <a:avLst/>
          </a:prstGeom>
        </p:spPr>
        <p:txBody>
          <a:bodyPr wrap="square">
            <a:spAutoFit/>
          </a:bodyPr>
          <a:lstStyle/>
          <a:p>
            <a:pPr algn="ctr"/>
            <a:r>
              <a:rPr lang="en-US" sz="2400" b="1" i="1" dirty="0">
                <a:solidFill>
                  <a:srgbClr val="FFFF00"/>
                </a:solidFill>
                <a:latin typeface="Arial"/>
                <a:cs typeface="Arial"/>
              </a:rPr>
              <a:t>Unpacking The Revolution in A Box </a:t>
            </a:r>
            <a:r>
              <a:rPr lang="en-US" sz="2400" b="1" dirty="0">
                <a:solidFill>
                  <a:srgbClr val="FFFF00"/>
                </a:solidFill>
                <a:latin typeface="Arial"/>
                <a:cs typeface="Arial"/>
              </a:rPr>
              <a:t>(1989) PTTV Ep.227</a:t>
            </a:r>
            <a:endParaRPr lang="en-US" sz="2400" dirty="0">
              <a:solidFill>
                <a:srgbClr val="FFFF00"/>
              </a:solidFill>
            </a:endParaRPr>
          </a:p>
        </p:txBody>
      </p:sp>
      <p:sp>
        <p:nvSpPr>
          <p:cNvPr id="3" name="Subtitle 2"/>
          <p:cNvSpPr>
            <a:spLocks noGrp="1"/>
          </p:cNvSpPr>
          <p:nvPr>
            <p:ph type="subTitle" idx="1"/>
          </p:nvPr>
        </p:nvSpPr>
        <p:spPr>
          <a:xfrm>
            <a:off x="0" y="497814"/>
            <a:ext cx="9144000" cy="3409806"/>
          </a:xfrm>
        </p:spPr>
        <p:txBody>
          <a:bodyPr>
            <a:normAutofit/>
          </a:bodyPr>
          <a:lstStyle/>
          <a:p>
            <a:r>
              <a:rPr lang="en-US" sz="4000" b="1" dirty="0">
                <a:solidFill>
                  <a:srgbClr val="FFFF00"/>
                </a:solidFill>
                <a:latin typeface="Arial"/>
                <a:cs typeface="Arial"/>
              </a:rPr>
              <a:t>Paper Tiger Television</a:t>
            </a:r>
          </a:p>
          <a:p>
            <a:pPr marL="571500" lvl="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2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earing costumes&#10;&#10;Description automatically generated">
            <a:extLst>
              <a:ext uri="{FF2B5EF4-FFF2-40B4-BE49-F238E27FC236}">
                <a16:creationId xmlns:a16="http://schemas.microsoft.com/office/drawing/2014/main" id="{A0115867-AE11-AF46-B105-D0D8592C16AD}"/>
              </a:ext>
            </a:extLst>
          </p:cNvPr>
          <p:cNvPicPr>
            <a:picLocks noChangeAspect="1"/>
          </p:cNvPicPr>
          <p:nvPr/>
        </p:nvPicPr>
        <p:blipFill>
          <a:blip r:embed="rId3"/>
          <a:stretch>
            <a:fillRect/>
          </a:stretch>
        </p:blipFill>
        <p:spPr>
          <a:xfrm>
            <a:off x="0" y="-242888"/>
            <a:ext cx="9144000" cy="7343776"/>
          </a:xfrm>
          <a:prstGeom prst="rect">
            <a:avLst/>
          </a:prstGeom>
        </p:spPr>
      </p:pic>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What is Video Activism?</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63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earing costumes&#10;&#10;Description automatically generated">
            <a:extLst>
              <a:ext uri="{FF2B5EF4-FFF2-40B4-BE49-F238E27FC236}">
                <a16:creationId xmlns:a16="http://schemas.microsoft.com/office/drawing/2014/main" id="{A0115867-AE11-AF46-B105-D0D8592C16AD}"/>
              </a:ext>
            </a:extLst>
          </p:cNvPr>
          <p:cNvPicPr>
            <a:picLocks noChangeAspect="1"/>
          </p:cNvPicPr>
          <p:nvPr/>
        </p:nvPicPr>
        <p:blipFill>
          <a:blip r:embed="rId3"/>
          <a:stretch>
            <a:fillRect/>
          </a:stretch>
        </p:blipFill>
        <p:spPr>
          <a:xfrm>
            <a:off x="0" y="-242888"/>
            <a:ext cx="9144000" cy="7343776"/>
          </a:xfrm>
          <a:prstGeom prst="rect">
            <a:avLst/>
          </a:prstGeom>
        </p:spPr>
      </p:pic>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What is Video Activism?</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What is this “video revolution” that both Dan Rabbit and Ted Koppel both referred to?  Are they the same thing?</a:t>
            </a:r>
          </a:p>
          <a:p>
            <a:pPr algn="l"/>
            <a:r>
              <a:rPr lang="en-US" sz="2800" dirty="0">
                <a:solidFill>
                  <a:srgbClr val="FFFF00"/>
                </a:solidFill>
                <a:latin typeface="Arial" panose="020B0604020202020204" pitchFamily="34" charset="0"/>
                <a:cs typeface="Arial" panose="020B0604020202020204" pitchFamily="34" charset="0"/>
              </a:rPr>
              <a:t> </a:t>
            </a: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What developments in video technology and marketing led to this “revolution”?</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39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A1B5B0E6-AECE-9B4E-B14B-B498E69DBB96}"/>
              </a:ext>
            </a:extLst>
          </p:cNvPr>
          <p:cNvPicPr>
            <a:picLocks noChangeAspect="1"/>
          </p:cNvPicPr>
          <p:nvPr/>
        </p:nvPicPr>
        <p:blipFill>
          <a:blip r:embed="rId3"/>
          <a:stretch>
            <a:fillRect/>
          </a:stretch>
        </p:blipFill>
        <p:spPr>
          <a:xfrm>
            <a:off x="0" y="-2546"/>
            <a:ext cx="9144000" cy="6863092"/>
          </a:xfrm>
          <a:prstGeom prst="rect">
            <a:avLst/>
          </a:prstGeom>
        </p:spPr>
      </p:pic>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What is Video Activism?</a:t>
            </a:r>
          </a:p>
          <a:p>
            <a:pPr algn="l"/>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According to Thomas Harding, what are the reasons for recent (he was writing in the late 1990s/early 2000s) insurgence of video activism?</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01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A1B5B0E6-AECE-9B4E-B14B-B498E69DBB96}"/>
              </a:ext>
            </a:extLst>
          </p:cNvPr>
          <p:cNvPicPr>
            <a:picLocks noChangeAspect="1"/>
          </p:cNvPicPr>
          <p:nvPr/>
        </p:nvPicPr>
        <p:blipFill>
          <a:blip r:embed="rId3"/>
          <a:stretch>
            <a:fillRect/>
          </a:stretch>
        </p:blipFill>
        <p:spPr>
          <a:xfrm>
            <a:off x="0" y="-2546"/>
            <a:ext cx="9144000" cy="6863092"/>
          </a:xfrm>
          <a:prstGeom prst="rect">
            <a:avLst/>
          </a:prstGeom>
        </p:spPr>
      </p:pic>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What is Video Activism?</a:t>
            </a:r>
          </a:p>
          <a:p>
            <a:pPr algn="l"/>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According to Thomas Harding, what are the reasons for recent (he was writing in the late 1990s/early 2000s) insurgence of video activism?</a:t>
            </a:r>
          </a:p>
          <a:p>
            <a:pPr marL="1371600" lvl="2" indent="-457200" algn="l">
              <a:buFont typeface="+mj-lt"/>
              <a:buAutoNum type="arabicPeriod"/>
            </a:pPr>
            <a:r>
              <a:rPr lang="en-US" sz="2800" dirty="0">
                <a:solidFill>
                  <a:srgbClr val="FFFF00"/>
                </a:solidFill>
                <a:latin typeface="Arial" panose="020B0604020202020204" pitchFamily="34" charset="0"/>
                <a:cs typeface="Arial" panose="020B0604020202020204" pitchFamily="34" charset="0"/>
              </a:rPr>
              <a:t>A new wave of activism</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84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A1B5B0E6-AECE-9B4E-B14B-B498E69DBB96}"/>
              </a:ext>
            </a:extLst>
          </p:cNvPr>
          <p:cNvPicPr>
            <a:picLocks noChangeAspect="1"/>
          </p:cNvPicPr>
          <p:nvPr/>
        </p:nvPicPr>
        <p:blipFill>
          <a:blip r:embed="rId3"/>
          <a:stretch>
            <a:fillRect/>
          </a:stretch>
        </p:blipFill>
        <p:spPr>
          <a:xfrm>
            <a:off x="0" y="-2546"/>
            <a:ext cx="9144000" cy="6863092"/>
          </a:xfrm>
          <a:prstGeom prst="rect">
            <a:avLst/>
          </a:prstGeom>
        </p:spPr>
      </p:pic>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What is Video Activism?</a:t>
            </a:r>
          </a:p>
          <a:p>
            <a:pPr algn="l"/>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According to Thomas Harding, what are the reasons for recent (he was writing in the late 1990s/early 2000s) insurgence of video activism?</a:t>
            </a:r>
          </a:p>
          <a:p>
            <a:pPr marL="1371600" lvl="2" indent="-457200" algn="l">
              <a:buFont typeface="+mj-lt"/>
              <a:buAutoNum type="arabicPeriod"/>
            </a:pPr>
            <a:r>
              <a:rPr lang="en-US" sz="2800" dirty="0">
                <a:solidFill>
                  <a:srgbClr val="FFFF00"/>
                </a:solidFill>
                <a:latin typeface="Arial" panose="020B0604020202020204" pitchFamily="34" charset="0"/>
                <a:cs typeface="Arial" panose="020B0604020202020204" pitchFamily="34" charset="0"/>
              </a:rPr>
              <a:t>A new wave of activism</a:t>
            </a:r>
          </a:p>
          <a:p>
            <a:pPr marL="1371600" lvl="2" indent="-457200" algn="l">
              <a:buFont typeface="+mj-lt"/>
              <a:buAutoNum type="arabicPeriod"/>
            </a:pPr>
            <a:r>
              <a:rPr lang="en-US" sz="2800" dirty="0">
                <a:solidFill>
                  <a:srgbClr val="FFFF00"/>
                </a:solidFill>
                <a:latin typeface="Arial" panose="020B0604020202020204" pitchFamily="34" charset="0"/>
                <a:cs typeface="Arial" panose="020B0604020202020204" pitchFamily="34" charset="0"/>
              </a:rPr>
              <a:t>The failure of mainstream media to adequately cover social and environmental justice movements</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1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A1B5B0E6-AECE-9B4E-B14B-B498E69DBB96}"/>
              </a:ext>
            </a:extLst>
          </p:cNvPr>
          <p:cNvPicPr>
            <a:picLocks noChangeAspect="1"/>
          </p:cNvPicPr>
          <p:nvPr/>
        </p:nvPicPr>
        <p:blipFill>
          <a:blip r:embed="rId3"/>
          <a:stretch>
            <a:fillRect/>
          </a:stretch>
        </p:blipFill>
        <p:spPr>
          <a:xfrm>
            <a:off x="0" y="-2546"/>
            <a:ext cx="9144000" cy="6863092"/>
          </a:xfrm>
          <a:prstGeom prst="rect">
            <a:avLst/>
          </a:prstGeom>
        </p:spPr>
      </p:pic>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What is Video Activism?</a:t>
            </a:r>
          </a:p>
          <a:p>
            <a:pPr algn="l"/>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According to Thomas Harding, what are the reasons for recent (he was writing in the late 1990s/early 2000s) insurgence of video activism?</a:t>
            </a:r>
          </a:p>
          <a:p>
            <a:pPr marL="1371600" lvl="2" indent="-457200" algn="l">
              <a:buFont typeface="+mj-lt"/>
              <a:buAutoNum type="arabicPeriod"/>
            </a:pPr>
            <a:r>
              <a:rPr lang="en-US" sz="2800" dirty="0">
                <a:solidFill>
                  <a:srgbClr val="FFFF00"/>
                </a:solidFill>
                <a:latin typeface="Arial" panose="020B0604020202020204" pitchFamily="34" charset="0"/>
                <a:cs typeface="Arial" panose="020B0604020202020204" pitchFamily="34" charset="0"/>
              </a:rPr>
              <a:t>A new wave of activism</a:t>
            </a:r>
          </a:p>
          <a:p>
            <a:pPr marL="1371600" lvl="2" indent="-457200" algn="l">
              <a:buFont typeface="+mj-lt"/>
              <a:buAutoNum type="arabicPeriod"/>
            </a:pPr>
            <a:r>
              <a:rPr lang="en-US" sz="2800" dirty="0">
                <a:solidFill>
                  <a:srgbClr val="FFFF00"/>
                </a:solidFill>
                <a:latin typeface="Arial" panose="020B0604020202020204" pitchFamily="34" charset="0"/>
                <a:cs typeface="Arial" panose="020B0604020202020204" pitchFamily="34" charset="0"/>
              </a:rPr>
              <a:t>The failure of mainstream media to adequately cover social and environmental justice movements</a:t>
            </a:r>
          </a:p>
          <a:p>
            <a:pPr marL="1371600" lvl="2" indent="-457200" algn="l">
              <a:buFont typeface="+mj-lt"/>
              <a:buAutoNum type="arabicPeriod"/>
            </a:pPr>
            <a:r>
              <a:rPr lang="en-US" sz="2800" dirty="0">
                <a:solidFill>
                  <a:srgbClr val="FFFF00"/>
                </a:solidFill>
                <a:latin typeface="Arial" panose="020B0604020202020204" pitchFamily="34" charset="0"/>
                <a:cs typeface="Arial" panose="020B0604020202020204" pitchFamily="34" charset="0"/>
              </a:rPr>
              <a:t>Improvement and availability of video equipment</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88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B5B904-AB3C-9543-A304-0D11CB54BBD3}"/>
              </a:ext>
            </a:extLst>
          </p:cNvPr>
          <p:cNvPicPr>
            <a:picLocks noChangeAspect="1"/>
          </p:cNvPicPr>
          <p:nvPr/>
        </p:nvPicPr>
        <p:blipFill rotWithShape="1">
          <a:blip r:embed="rId3"/>
          <a:srcRect t="13456" r="9089" b="-2"/>
          <a:stretch/>
        </p:blipFill>
        <p:spPr>
          <a:xfrm>
            <a:off x="1922044" y="1"/>
            <a:ext cx="7221956" cy="6857999"/>
          </a:xfrm>
          <a:prstGeom prst="rect">
            <a:avLst/>
          </a:prstGeom>
        </p:spPr>
      </p:pic>
      <p:sp>
        <p:nvSpPr>
          <p:cNvPr id="13" name="Freeform: Shape 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247904" y="250152"/>
            <a:ext cx="3955796" cy="6315748"/>
          </a:xfrm>
        </p:spPr>
        <p:txBody>
          <a:bodyPr anchor="t">
            <a:normAutofit/>
          </a:bodyPr>
          <a:lstStyle/>
          <a:p>
            <a:pPr algn="l"/>
            <a:r>
              <a:rPr lang="en-US" sz="4000" b="1" dirty="0">
                <a:solidFill>
                  <a:srgbClr val="FFFF00"/>
                </a:solidFill>
                <a:latin typeface="Arial"/>
                <a:cs typeface="Arial"/>
              </a:rPr>
              <a:t>What is Video Activism?</a:t>
            </a:r>
          </a:p>
          <a:p>
            <a:pPr algn="l"/>
            <a:endParaRPr lang="en-US" sz="2800" b="1" dirty="0">
              <a:solidFill>
                <a:srgbClr val="FFFF00"/>
              </a:solidFill>
              <a:latin typeface="Arial"/>
              <a:cs typeface="Arial"/>
            </a:endParaRPr>
          </a:p>
          <a:p>
            <a:pPr marL="457200" indent="-457200" algn="l">
              <a:buFont typeface="Arial" panose="020B0604020202020204" pitchFamily="34" charset="0"/>
              <a:buChar char="•"/>
            </a:pPr>
            <a:r>
              <a:rPr lang="en-US" sz="3000" dirty="0">
                <a:solidFill>
                  <a:srgbClr val="FFFF00"/>
                </a:solidFill>
                <a:latin typeface="Arial" panose="020B0604020202020204" pitchFamily="34" charset="0"/>
                <a:cs typeface="Arial" panose="020B0604020202020204" pitchFamily="34" charset="0"/>
              </a:rPr>
              <a:t>How does PTTV’s work compare to earlier examples of activist videos we watched in class? (e.g. </a:t>
            </a:r>
            <a:r>
              <a:rPr lang="en-US" sz="3000" i="1" dirty="0">
                <a:solidFill>
                  <a:srgbClr val="FFFF00"/>
                </a:solidFill>
                <a:latin typeface="Arial" panose="020B0604020202020204" pitchFamily="34" charset="0"/>
                <a:cs typeface="Arial" panose="020B0604020202020204" pitchFamily="34" charset="0"/>
              </a:rPr>
              <a:t>Four More Years</a:t>
            </a:r>
            <a:r>
              <a:rPr lang="en-US" sz="3000" dirty="0">
                <a:solidFill>
                  <a:srgbClr val="FFFF00"/>
                </a:solidFill>
                <a:latin typeface="Arial" panose="020B0604020202020204" pitchFamily="34" charset="0"/>
                <a:cs typeface="Arial" panose="020B0604020202020204" pitchFamily="34" charset="0"/>
              </a:rPr>
              <a:t>)</a:t>
            </a:r>
          </a:p>
          <a:p>
            <a:pPr algn="l"/>
            <a:endParaRPr lang="en-US" sz="4000" b="1" dirty="0">
              <a:solidFill>
                <a:srgbClr val="FFFF00"/>
              </a:solidFill>
              <a:latin typeface="Arial"/>
              <a:cs typeface="Arial"/>
            </a:endParaRPr>
          </a:p>
          <a:p>
            <a:pPr algn="l"/>
            <a:endParaRPr lang="en-US" sz="1700" dirty="0">
              <a:latin typeface="Arial" panose="020B0604020202020204" pitchFamily="34" charset="0"/>
              <a:cs typeface="Arial" panose="020B0604020202020204" pitchFamily="34" charset="0"/>
            </a:endParaRPr>
          </a:p>
          <a:p>
            <a:pPr algn="l"/>
            <a:endParaRPr lang="en-US" sz="17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85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607807"/>
            <a:ext cx="7772400" cy="3642386"/>
          </a:xfrm>
        </p:spPr>
        <p:txBody>
          <a:bodyPr>
            <a:normAutofit/>
          </a:bodyPr>
          <a:lstStyle/>
          <a:p>
            <a:pPr algn="l"/>
            <a:r>
              <a:rPr lang="en-US" dirty="0">
                <a:solidFill>
                  <a:srgbClr val="FFFF00"/>
                </a:solidFill>
                <a:latin typeface="Arial" panose="020B0604020202020204" pitchFamily="34" charset="0"/>
                <a:cs typeface="Arial" panose="020B0604020202020204" pitchFamily="34" charset="0"/>
              </a:rPr>
              <a:t>“In the hands of a video activist, a camcorder becomes a powerful political instrument that can deter police violence.  An edit suite becomes a means for setting a political agenda.  A video projector becomes a mechanism for generating mass awareness.” (p. 1)</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13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n old photo of a person&#10;&#10;Description automatically generated">
            <a:extLst>
              <a:ext uri="{FF2B5EF4-FFF2-40B4-BE49-F238E27FC236}">
                <a16:creationId xmlns:a16="http://schemas.microsoft.com/office/drawing/2014/main" id="{DDE7A333-4406-1442-9049-445A828F7DF7}"/>
              </a:ext>
            </a:extLst>
          </p:cNvPr>
          <p:cNvPicPr>
            <a:picLocks noChangeAspect="1"/>
          </p:cNvPicPr>
          <p:nvPr/>
        </p:nvPicPr>
        <p:blipFill>
          <a:blip r:embed="rId3"/>
          <a:stretch>
            <a:fillRect/>
          </a:stretch>
        </p:blipFill>
        <p:spPr>
          <a:xfrm>
            <a:off x="-844983" y="12700"/>
            <a:ext cx="5529771" cy="6858000"/>
          </a:xfrm>
          <a:prstGeom prst="rect">
            <a:avLst/>
          </a:prstGeom>
        </p:spPr>
      </p:pic>
      <p:sp>
        <p:nvSpPr>
          <p:cNvPr id="7" name="Rectangle 6">
            <a:extLst>
              <a:ext uri="{FF2B5EF4-FFF2-40B4-BE49-F238E27FC236}">
                <a16:creationId xmlns:a16="http://schemas.microsoft.com/office/drawing/2014/main" id="{411EA43C-0170-CB40-B3F9-8844D945A221}"/>
              </a:ext>
            </a:extLst>
          </p:cNvPr>
          <p:cNvSpPr/>
          <p:nvPr/>
        </p:nvSpPr>
        <p:spPr>
          <a:xfrm>
            <a:off x="368300" y="5739392"/>
            <a:ext cx="4090912" cy="646331"/>
          </a:xfrm>
          <a:prstGeom prst="rect">
            <a:avLst/>
          </a:prstGeom>
        </p:spPr>
        <p:txBody>
          <a:bodyPr wrap="square">
            <a:spAutoFit/>
          </a:bodyPr>
          <a:lstStyle/>
          <a:p>
            <a:r>
              <a:rPr lang="en-US" b="1" i="1" dirty="0">
                <a:solidFill>
                  <a:srgbClr val="FFFF00"/>
                </a:solidFill>
                <a:latin typeface="Arial"/>
                <a:cs typeface="Arial"/>
              </a:rPr>
              <a:t>Love Tapes </a:t>
            </a:r>
            <a:r>
              <a:rPr lang="en-US" b="1" dirty="0">
                <a:solidFill>
                  <a:srgbClr val="FFFF00"/>
                </a:solidFill>
                <a:latin typeface="Arial"/>
                <a:cs typeface="Arial"/>
              </a:rPr>
              <a:t>(1971-2001) </a:t>
            </a:r>
          </a:p>
          <a:p>
            <a:r>
              <a:rPr lang="en-US" b="1" dirty="0">
                <a:solidFill>
                  <a:srgbClr val="FFFF00"/>
                </a:solidFill>
                <a:latin typeface="Arial"/>
                <a:cs typeface="Arial"/>
              </a:rPr>
              <a:t>Dir. Wendy Clarke</a:t>
            </a:r>
            <a:endParaRPr lang="en-US" dirty="0">
              <a:solidFill>
                <a:srgbClr val="FFFF00"/>
              </a:solidFill>
            </a:endParaRPr>
          </a:p>
        </p:txBody>
      </p:sp>
      <p:pic>
        <p:nvPicPr>
          <p:cNvPr id="10" name="Picture 9" descr="A picture containing indoor, person, cake, table&#10;&#10;Description automatically generated">
            <a:extLst>
              <a:ext uri="{FF2B5EF4-FFF2-40B4-BE49-F238E27FC236}">
                <a16:creationId xmlns:a16="http://schemas.microsoft.com/office/drawing/2014/main" id="{3E481DF2-A6AD-2044-BE77-0AA84E792D17}"/>
              </a:ext>
            </a:extLst>
          </p:cNvPr>
          <p:cNvPicPr>
            <a:picLocks noChangeAspect="1"/>
          </p:cNvPicPr>
          <p:nvPr/>
        </p:nvPicPr>
        <p:blipFill>
          <a:blip r:embed="rId4"/>
          <a:stretch>
            <a:fillRect/>
          </a:stretch>
        </p:blipFill>
        <p:spPr>
          <a:xfrm>
            <a:off x="4684788" y="0"/>
            <a:ext cx="9084273" cy="7029497"/>
          </a:xfrm>
          <a:prstGeom prst="rect">
            <a:avLst/>
          </a:prstGeom>
        </p:spPr>
      </p:pic>
      <p:sp>
        <p:nvSpPr>
          <p:cNvPr id="8" name="Rectangle 7">
            <a:extLst>
              <a:ext uri="{FF2B5EF4-FFF2-40B4-BE49-F238E27FC236}">
                <a16:creationId xmlns:a16="http://schemas.microsoft.com/office/drawing/2014/main" id="{BE77A898-8AA3-A744-AA1A-0E9FFC62E8DA}"/>
              </a:ext>
            </a:extLst>
          </p:cNvPr>
          <p:cNvSpPr/>
          <p:nvPr/>
        </p:nvSpPr>
        <p:spPr>
          <a:xfrm>
            <a:off x="4848446" y="5720316"/>
            <a:ext cx="4295553" cy="646331"/>
          </a:xfrm>
          <a:prstGeom prst="rect">
            <a:avLst/>
          </a:prstGeom>
        </p:spPr>
        <p:txBody>
          <a:bodyPr wrap="square">
            <a:spAutoFit/>
          </a:bodyPr>
          <a:lstStyle/>
          <a:p>
            <a:r>
              <a:rPr lang="en-US" b="1" i="1" dirty="0">
                <a:solidFill>
                  <a:srgbClr val="FFFF00"/>
                </a:solidFill>
                <a:latin typeface="Arial"/>
                <a:cs typeface="Arial"/>
              </a:rPr>
              <a:t>Made for TV </a:t>
            </a:r>
            <a:r>
              <a:rPr lang="en-US" b="1" dirty="0">
                <a:solidFill>
                  <a:srgbClr val="FFFF00"/>
                </a:solidFill>
                <a:latin typeface="Arial"/>
                <a:cs typeface="Arial"/>
              </a:rPr>
              <a:t>(1984) Dir. Tom Rubinitz &amp; Ann Magnuson</a:t>
            </a:r>
            <a:endParaRPr lang="en-US" dirty="0">
              <a:solidFill>
                <a:srgbClr val="FFFF00"/>
              </a:solidFill>
            </a:endParaRPr>
          </a:p>
        </p:txBody>
      </p:sp>
      <p:sp>
        <p:nvSpPr>
          <p:cNvPr id="3" name="Subtitle 2"/>
          <p:cNvSpPr>
            <a:spLocks noGrp="1"/>
          </p:cNvSpPr>
          <p:nvPr>
            <p:ph type="subTitle" idx="1"/>
          </p:nvPr>
        </p:nvSpPr>
        <p:spPr>
          <a:xfrm>
            <a:off x="0" y="497814"/>
            <a:ext cx="9144000" cy="3409806"/>
          </a:xfrm>
        </p:spPr>
        <p:txBody>
          <a:bodyPr>
            <a:normAutofit/>
          </a:bodyPr>
          <a:lstStyle/>
          <a:p>
            <a:r>
              <a:rPr lang="en-US" sz="4000" b="1" dirty="0">
                <a:solidFill>
                  <a:srgbClr val="FFFF00"/>
                </a:solidFill>
                <a:latin typeface="Arial"/>
                <a:cs typeface="Arial"/>
              </a:rPr>
              <a:t>Comparative Analysis</a:t>
            </a:r>
          </a:p>
          <a:p>
            <a:pPr marL="571500" lvl="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975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703174" y="2546434"/>
            <a:ext cx="3136026" cy="2520866"/>
          </a:xfrm>
          <a:noFill/>
        </p:spPr>
        <p:txBody>
          <a:bodyPr>
            <a:normAutofit/>
          </a:bodyPr>
          <a:lstStyle/>
          <a:p>
            <a:pPr algn="l">
              <a:lnSpc>
                <a:spcPct val="90000"/>
              </a:lnSpc>
            </a:pPr>
            <a:r>
              <a:rPr lang="en-US" sz="4000" b="1" dirty="0">
                <a:solidFill>
                  <a:srgbClr val="FFFF00"/>
                </a:solidFill>
                <a:latin typeface="Arial"/>
                <a:cs typeface="Arial"/>
              </a:rPr>
              <a:t>1980s: Historical Perspective</a:t>
            </a:r>
          </a:p>
          <a:p>
            <a:pPr marL="571500" lvl="0" indent="-5715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1500" lvl="0" indent="-5715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3" descr="A group of people posing for the camera&#10;&#10;Description automatically generated">
            <a:extLst>
              <a:ext uri="{FF2B5EF4-FFF2-40B4-BE49-F238E27FC236}">
                <a16:creationId xmlns:a16="http://schemas.microsoft.com/office/drawing/2014/main" id="{64A6598E-DBBF-EA46-AC45-B06696DF0DFB}"/>
              </a:ext>
            </a:extLst>
          </p:cNvPr>
          <p:cNvPicPr>
            <a:picLocks noChangeAspect="1"/>
          </p:cNvPicPr>
          <p:nvPr/>
        </p:nvPicPr>
        <p:blipFill rotWithShape="1">
          <a:blip r:embed="rId3"/>
          <a:srcRect t="621" r="-1" b="-1"/>
          <a:stretch/>
        </p:blipFill>
        <p:spPr>
          <a:xfrm>
            <a:off x="-88900" y="10"/>
            <a:ext cx="5333575" cy="6857990"/>
          </a:xfrm>
          <a:prstGeom prst="rect">
            <a:avLst/>
          </a:prstGeom>
        </p:spPr>
      </p:pic>
    </p:spTree>
    <p:extLst>
      <p:ext uri="{BB962C8B-B14F-4D97-AF65-F5344CB8AC3E}">
        <p14:creationId xmlns:p14="http://schemas.microsoft.com/office/powerpoint/2010/main" val="373860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772234"/>
            <a:ext cx="9144000" cy="2520866"/>
          </a:xfrm>
          <a:noFill/>
        </p:spPr>
        <p:txBody>
          <a:bodyPr>
            <a:normAutofit/>
          </a:bodyPr>
          <a:lstStyle/>
          <a:p>
            <a:pPr>
              <a:lnSpc>
                <a:spcPct val="90000"/>
              </a:lnSpc>
            </a:pPr>
            <a:r>
              <a:rPr lang="en-US" sz="4000" b="1" dirty="0">
                <a:solidFill>
                  <a:schemeClr val="bg1"/>
                </a:solidFill>
                <a:latin typeface="Arial"/>
                <a:cs typeface="Arial"/>
              </a:rPr>
              <a:t>Case Study: AIDS Activist Videos</a:t>
            </a:r>
          </a:p>
          <a:p>
            <a:pPr marL="571500" lvl="0" indent="-5715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1500" lvl="0" indent="-5715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5" name="Picture 4" descr="A picture containing logo&#10;&#10;Description automatically generated">
            <a:extLst>
              <a:ext uri="{FF2B5EF4-FFF2-40B4-BE49-F238E27FC236}">
                <a16:creationId xmlns:a16="http://schemas.microsoft.com/office/drawing/2014/main" id="{99A38D9C-8BD8-0745-9677-59053EAC4D8A}"/>
              </a:ext>
            </a:extLst>
          </p:cNvPr>
          <p:cNvPicPr>
            <a:picLocks noChangeAspect="1"/>
          </p:cNvPicPr>
          <p:nvPr/>
        </p:nvPicPr>
        <p:blipFill>
          <a:blip r:embed="rId3"/>
          <a:stretch>
            <a:fillRect/>
          </a:stretch>
        </p:blipFill>
        <p:spPr>
          <a:xfrm>
            <a:off x="-101600" y="701716"/>
            <a:ext cx="9313079" cy="4656540"/>
          </a:xfrm>
          <a:prstGeom prst="rect">
            <a:avLst/>
          </a:prstGeom>
        </p:spPr>
      </p:pic>
    </p:spTree>
    <p:extLst>
      <p:ext uri="{BB962C8B-B14F-4D97-AF65-F5344CB8AC3E}">
        <p14:creationId xmlns:p14="http://schemas.microsoft.com/office/powerpoint/2010/main" val="372164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886534"/>
            <a:ext cx="9144000" cy="742866"/>
          </a:xfrm>
          <a:noFill/>
        </p:spPr>
        <p:txBody>
          <a:bodyPr>
            <a:normAutofit/>
          </a:bodyPr>
          <a:lstStyle/>
          <a:p>
            <a:pPr>
              <a:lnSpc>
                <a:spcPct val="90000"/>
              </a:lnSpc>
            </a:pPr>
            <a:r>
              <a:rPr lang="en-US" sz="3800" b="1" dirty="0">
                <a:solidFill>
                  <a:srgbClr val="FFFF00"/>
                </a:solidFill>
                <a:latin typeface="Arial"/>
                <a:cs typeface="Arial"/>
              </a:rPr>
              <a:t>Context: Disability Rights Movement</a:t>
            </a:r>
          </a:p>
          <a:p>
            <a:pPr marL="571500" lvl="0" indent="-5715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1500" lvl="0" indent="-571500" algn="l">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3" descr="A group of people riding on the back of a motorcycle&#10;&#10;Description automatically generated">
            <a:extLst>
              <a:ext uri="{FF2B5EF4-FFF2-40B4-BE49-F238E27FC236}">
                <a16:creationId xmlns:a16="http://schemas.microsoft.com/office/drawing/2014/main" id="{E8436575-DBF9-3644-B7D9-6C25C26C6779}"/>
              </a:ext>
            </a:extLst>
          </p:cNvPr>
          <p:cNvPicPr>
            <a:picLocks noChangeAspect="1"/>
          </p:cNvPicPr>
          <p:nvPr/>
        </p:nvPicPr>
        <p:blipFill>
          <a:blip r:embed="rId3"/>
          <a:stretch>
            <a:fillRect/>
          </a:stretch>
        </p:blipFill>
        <p:spPr>
          <a:xfrm>
            <a:off x="0" y="458236"/>
            <a:ext cx="9144000" cy="5143500"/>
          </a:xfrm>
          <a:prstGeom prst="rect">
            <a:avLst/>
          </a:prstGeom>
        </p:spPr>
      </p:pic>
    </p:spTree>
    <p:extLst>
      <p:ext uri="{BB962C8B-B14F-4D97-AF65-F5344CB8AC3E}">
        <p14:creationId xmlns:p14="http://schemas.microsoft.com/office/powerpoint/2010/main" val="107979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a photo&#10;&#10;Description automatically generated">
            <a:extLst>
              <a:ext uri="{FF2B5EF4-FFF2-40B4-BE49-F238E27FC236}">
                <a16:creationId xmlns:a16="http://schemas.microsoft.com/office/drawing/2014/main" id="{4271B17A-9BA2-4E4C-A84C-BC9446F5DE0B}"/>
              </a:ext>
            </a:extLst>
          </p:cNvPr>
          <p:cNvPicPr>
            <a:picLocks noChangeAspect="1"/>
          </p:cNvPicPr>
          <p:nvPr/>
        </p:nvPicPr>
        <p:blipFill>
          <a:blip r:embed="rId3"/>
          <a:stretch>
            <a:fillRect/>
          </a:stretch>
        </p:blipFill>
        <p:spPr>
          <a:xfrm>
            <a:off x="-335885" y="10484"/>
            <a:ext cx="9830823" cy="6847515"/>
          </a:xfrm>
          <a:prstGeom prst="rect">
            <a:avLst/>
          </a:prstGeom>
        </p:spPr>
      </p:pic>
      <p:sp>
        <p:nvSpPr>
          <p:cNvPr id="3" name="Subtitle 2"/>
          <p:cNvSpPr>
            <a:spLocks noGrp="1"/>
          </p:cNvSpPr>
          <p:nvPr>
            <p:ph type="subTitle" idx="1"/>
          </p:nvPr>
        </p:nvSpPr>
        <p:spPr>
          <a:xfrm>
            <a:off x="685800" y="254926"/>
            <a:ext cx="7772400" cy="6603074"/>
          </a:xfrm>
        </p:spPr>
        <p:txBody>
          <a:bodyPr>
            <a:normAutofit fontScale="85000" lnSpcReduction="10000"/>
          </a:bodyPr>
          <a:lstStyle/>
          <a:p>
            <a:r>
              <a:rPr lang="en-US" sz="4700" b="1" dirty="0">
                <a:solidFill>
                  <a:srgbClr val="FFFF00"/>
                </a:solidFill>
                <a:latin typeface="Arial"/>
                <a:cs typeface="Arial"/>
              </a:rPr>
              <a:t>Disability Rights Movement</a:t>
            </a:r>
          </a:p>
          <a:p>
            <a:pPr algn="l"/>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300" dirty="0">
                <a:solidFill>
                  <a:srgbClr val="FFFF00"/>
                </a:solidFill>
                <a:latin typeface="Arial" panose="020B0604020202020204" pitchFamily="34" charset="0"/>
                <a:cs typeface="Arial" panose="020B0604020202020204" pitchFamily="34" charset="0"/>
              </a:rPr>
              <a:t>The 1960s civil rights movements did not include disability rights.  It was not included in the 1964 Civil Rights Act until an amendment introduced it in 1971 and 1972.</a:t>
            </a:r>
          </a:p>
          <a:p>
            <a:pPr algn="l"/>
            <a:r>
              <a:rPr lang="en-US" sz="3300" dirty="0">
                <a:solidFill>
                  <a:srgbClr val="FFFF00"/>
                </a:solidFill>
                <a:latin typeface="Arial" panose="020B0604020202020204" pitchFamily="34" charset="0"/>
                <a:cs typeface="Arial" panose="020B0604020202020204" pitchFamily="34" charset="0"/>
              </a:rPr>
              <a:t> </a:t>
            </a:r>
          </a:p>
          <a:p>
            <a:pPr marL="457200" indent="-457200" algn="l">
              <a:buFont typeface="Arial" panose="020B0604020202020204" pitchFamily="34" charset="0"/>
              <a:buChar char="•"/>
            </a:pPr>
            <a:r>
              <a:rPr lang="en-US" sz="3300" dirty="0">
                <a:solidFill>
                  <a:srgbClr val="FFFF00"/>
                </a:solidFill>
                <a:latin typeface="Arial" panose="020B0604020202020204" pitchFamily="34" charset="0"/>
                <a:cs typeface="Arial" panose="020B0604020202020204" pitchFamily="34" charset="0"/>
              </a:rPr>
              <a:t>Until recently, persons with disabilities were not considered a minority group.</a:t>
            </a:r>
          </a:p>
          <a:p>
            <a:pPr marL="457200" indent="-457200" algn="l">
              <a:buFont typeface="Arial" panose="020B0604020202020204" pitchFamily="34" charset="0"/>
              <a:buChar char="•"/>
            </a:pPr>
            <a:endParaRPr lang="en-US" sz="33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300" dirty="0">
                <a:solidFill>
                  <a:srgbClr val="FFFF00"/>
                </a:solidFill>
                <a:latin typeface="Arial" panose="020B0604020202020204" pitchFamily="34" charset="0"/>
                <a:cs typeface="Arial" panose="020B0604020202020204" pitchFamily="34" charset="0"/>
              </a:rPr>
              <a:t>“The lack of opposition to discrimination against persons with disabilities with respect to employment allowed long-held stereotypes and prejudices to continue unchallenged.” (p. 325)</a:t>
            </a:r>
          </a:p>
          <a:p>
            <a:pPr marL="457200" indent="-457200" algn="l">
              <a:buFont typeface="Arial" panose="020B0604020202020204" pitchFamily="34" charset="0"/>
              <a:buChar char="•"/>
            </a:pPr>
            <a:endParaRPr lang="en-US" sz="33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493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267929" y="546100"/>
            <a:ext cx="4873784" cy="6311900"/>
          </a:xfrm>
          <a:noFill/>
        </p:spPr>
        <p:txBody>
          <a:bodyPr>
            <a:normAutofit/>
          </a:bodyPr>
          <a:lstStyle/>
          <a:p>
            <a:pPr algn="l">
              <a:lnSpc>
                <a:spcPct val="90000"/>
              </a:lnSpc>
            </a:pPr>
            <a:r>
              <a:rPr lang="en-US" sz="2800" b="1" dirty="0">
                <a:solidFill>
                  <a:srgbClr val="FFFF00"/>
                </a:solidFill>
                <a:latin typeface="Arial"/>
                <a:cs typeface="Arial"/>
              </a:rPr>
              <a:t>Disability Rights Movement</a:t>
            </a:r>
          </a:p>
          <a:p>
            <a:pPr algn="l">
              <a:lnSpc>
                <a:spcPct val="90000"/>
              </a:lnSpc>
            </a:pPr>
            <a:endParaRPr lang="en-US" sz="2800" dirty="0">
              <a:solidFill>
                <a:srgbClr val="FFFF00"/>
              </a:solidFill>
              <a:latin typeface="Arial" panose="020B0604020202020204" pitchFamily="34" charset="0"/>
              <a:cs typeface="Arial" panose="020B0604020202020204" pitchFamily="34" charset="0"/>
            </a:endParaRPr>
          </a:p>
          <a:p>
            <a:pPr algn="l">
              <a:lnSpc>
                <a:spcPct val="90000"/>
              </a:lnSpc>
            </a:pPr>
            <a:r>
              <a:rPr lang="en-US" sz="2800" dirty="0">
                <a:solidFill>
                  <a:srgbClr val="FFFF00"/>
                </a:solidFill>
                <a:latin typeface="Arial" panose="020B0604020202020204" pitchFamily="34" charset="0"/>
                <a:cs typeface="Arial" panose="020B0604020202020204" pitchFamily="34" charset="0"/>
              </a:rPr>
              <a:t>What are some of the lessons we learnt from the DSM on healthcare, civil rights, and activism?</a:t>
            </a:r>
          </a:p>
          <a:p>
            <a:pPr algn="l">
              <a:lnSpc>
                <a:spcPct val="90000"/>
              </a:lnSpc>
            </a:pPr>
            <a:endParaRPr lang="en-US" sz="2600" dirty="0">
              <a:solidFill>
                <a:srgbClr val="FFFF00"/>
              </a:solidFill>
              <a:latin typeface="Arial" panose="020B0604020202020204" pitchFamily="34" charset="0"/>
              <a:cs typeface="Arial" panose="020B0604020202020204" pitchFamily="34" charset="0"/>
            </a:endParaRPr>
          </a:p>
          <a:p>
            <a:pPr marL="1828800" lvl="3"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571500" lvl="0" indent="-5715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pic>
        <p:nvPicPr>
          <p:cNvPr id="4" name="Picture 3" descr="A close up of a sign&#10;&#10;Description automatically generated">
            <a:extLst>
              <a:ext uri="{FF2B5EF4-FFF2-40B4-BE49-F238E27FC236}">
                <a16:creationId xmlns:a16="http://schemas.microsoft.com/office/drawing/2014/main" id="{B55BF3B1-8A48-0E48-B52C-59EE9158875B}"/>
              </a:ext>
            </a:extLst>
          </p:cNvPr>
          <p:cNvPicPr>
            <a:picLocks noChangeAspect="1"/>
          </p:cNvPicPr>
          <p:nvPr/>
        </p:nvPicPr>
        <p:blipFill rotWithShape="1">
          <a:blip r:embed="rId3"/>
          <a:srcRect l="6292" r="13112"/>
          <a:stretch/>
        </p:blipFill>
        <p:spPr>
          <a:xfrm>
            <a:off x="20" y="10"/>
            <a:ext cx="3744733" cy="6857990"/>
          </a:xfrm>
          <a:prstGeom prst="rect">
            <a:avLst/>
          </a:prstGeom>
        </p:spPr>
      </p:pic>
    </p:spTree>
    <p:extLst>
      <p:ext uri="{BB962C8B-B14F-4D97-AF65-F5344CB8AC3E}">
        <p14:creationId xmlns:p14="http://schemas.microsoft.com/office/powerpoint/2010/main" val="1812354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267929" y="546100"/>
            <a:ext cx="4873784" cy="6311900"/>
          </a:xfrm>
          <a:noFill/>
        </p:spPr>
        <p:txBody>
          <a:bodyPr>
            <a:normAutofit/>
          </a:bodyPr>
          <a:lstStyle/>
          <a:p>
            <a:pPr algn="l">
              <a:lnSpc>
                <a:spcPct val="90000"/>
              </a:lnSpc>
            </a:pPr>
            <a:r>
              <a:rPr lang="en-US" sz="2800" b="1" dirty="0">
                <a:solidFill>
                  <a:srgbClr val="FFFF00"/>
                </a:solidFill>
                <a:latin typeface="Arial"/>
                <a:cs typeface="Arial"/>
              </a:rPr>
              <a:t>Disability Rights Movement</a:t>
            </a:r>
          </a:p>
          <a:p>
            <a:pPr algn="l">
              <a:lnSpc>
                <a:spcPct val="90000"/>
              </a:lnSpc>
            </a:pPr>
            <a:endParaRPr lang="en-US" sz="2800" dirty="0">
              <a:solidFill>
                <a:srgbClr val="FFFF00"/>
              </a:solidFill>
              <a:latin typeface="Arial" panose="020B0604020202020204" pitchFamily="34" charset="0"/>
              <a:cs typeface="Arial" panose="020B0604020202020204" pitchFamily="34" charset="0"/>
            </a:endParaRPr>
          </a:p>
          <a:p>
            <a:pPr algn="l">
              <a:lnSpc>
                <a:spcPct val="90000"/>
              </a:lnSpc>
            </a:pPr>
            <a:r>
              <a:rPr lang="en-US" sz="2800" dirty="0">
                <a:solidFill>
                  <a:srgbClr val="FFFF00"/>
                </a:solidFill>
                <a:latin typeface="Arial" panose="020B0604020202020204" pitchFamily="34" charset="0"/>
                <a:cs typeface="Arial" panose="020B0604020202020204" pitchFamily="34" charset="0"/>
              </a:rPr>
              <a:t>What are some of the lessons we learnt from the DSM on healthcare, civil rights, and activism?</a:t>
            </a:r>
          </a:p>
          <a:p>
            <a:pPr algn="l">
              <a:lnSpc>
                <a:spcPct val="90000"/>
              </a:lnSpc>
            </a:pPr>
            <a:endParaRPr lang="en-US" sz="2800" dirty="0">
              <a:solidFill>
                <a:srgbClr val="FFFF00"/>
              </a:solidFill>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It is imperative that those affected must be involved in determining the best methods for eliminating the problems created by oppression.</a:t>
            </a:r>
          </a:p>
          <a:p>
            <a:pPr marL="457200" indent="-457200" algn="l">
              <a:lnSpc>
                <a:spcPct val="90000"/>
              </a:lnSpc>
              <a:buFont typeface="Arial" panose="020B0604020202020204" pitchFamily="34" charset="0"/>
              <a:buChar char="•"/>
            </a:pPr>
            <a:endParaRPr lang="en-US" sz="2400" dirty="0">
              <a:solidFill>
                <a:srgbClr val="FFFF00"/>
              </a:solidFill>
              <a:latin typeface="Arial" panose="020B0604020202020204" pitchFamily="34" charset="0"/>
              <a:cs typeface="Arial" panose="020B0604020202020204" pitchFamily="34" charset="0"/>
            </a:endParaRPr>
          </a:p>
          <a:p>
            <a:pPr marL="1828800" lvl="3"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571500" lvl="0" indent="-5715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pic>
        <p:nvPicPr>
          <p:cNvPr id="4" name="Picture 3" descr="A close up of a sign&#10;&#10;Description automatically generated">
            <a:extLst>
              <a:ext uri="{FF2B5EF4-FFF2-40B4-BE49-F238E27FC236}">
                <a16:creationId xmlns:a16="http://schemas.microsoft.com/office/drawing/2014/main" id="{B55BF3B1-8A48-0E48-B52C-59EE9158875B}"/>
              </a:ext>
            </a:extLst>
          </p:cNvPr>
          <p:cNvPicPr>
            <a:picLocks noChangeAspect="1"/>
          </p:cNvPicPr>
          <p:nvPr/>
        </p:nvPicPr>
        <p:blipFill rotWithShape="1">
          <a:blip r:embed="rId3"/>
          <a:srcRect l="6292" r="13112"/>
          <a:stretch/>
        </p:blipFill>
        <p:spPr>
          <a:xfrm>
            <a:off x="20" y="10"/>
            <a:ext cx="3744733" cy="6857990"/>
          </a:xfrm>
          <a:prstGeom prst="rect">
            <a:avLst/>
          </a:prstGeom>
        </p:spPr>
      </p:pic>
    </p:spTree>
    <p:extLst>
      <p:ext uri="{BB962C8B-B14F-4D97-AF65-F5344CB8AC3E}">
        <p14:creationId xmlns:p14="http://schemas.microsoft.com/office/powerpoint/2010/main" val="35525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267929" y="546100"/>
            <a:ext cx="4873784" cy="6311900"/>
          </a:xfrm>
          <a:noFill/>
        </p:spPr>
        <p:txBody>
          <a:bodyPr>
            <a:normAutofit/>
          </a:bodyPr>
          <a:lstStyle/>
          <a:p>
            <a:pPr algn="l">
              <a:lnSpc>
                <a:spcPct val="90000"/>
              </a:lnSpc>
            </a:pPr>
            <a:r>
              <a:rPr lang="en-US" sz="2800" b="1" dirty="0">
                <a:solidFill>
                  <a:srgbClr val="FFFF00"/>
                </a:solidFill>
                <a:latin typeface="Arial"/>
                <a:cs typeface="Arial"/>
              </a:rPr>
              <a:t>Disability Rights Movement</a:t>
            </a:r>
          </a:p>
          <a:p>
            <a:pPr algn="l">
              <a:lnSpc>
                <a:spcPct val="90000"/>
              </a:lnSpc>
            </a:pPr>
            <a:endParaRPr lang="en-US" sz="2800" dirty="0">
              <a:solidFill>
                <a:srgbClr val="FFFF00"/>
              </a:solidFill>
              <a:latin typeface="Arial" panose="020B0604020202020204" pitchFamily="34" charset="0"/>
              <a:cs typeface="Arial" panose="020B0604020202020204" pitchFamily="34" charset="0"/>
            </a:endParaRPr>
          </a:p>
          <a:p>
            <a:pPr algn="l">
              <a:lnSpc>
                <a:spcPct val="90000"/>
              </a:lnSpc>
            </a:pPr>
            <a:r>
              <a:rPr lang="en-US" sz="2800" dirty="0">
                <a:solidFill>
                  <a:srgbClr val="FFFF00"/>
                </a:solidFill>
                <a:latin typeface="Arial" panose="020B0604020202020204" pitchFamily="34" charset="0"/>
                <a:cs typeface="Arial" panose="020B0604020202020204" pitchFamily="34" charset="0"/>
              </a:rPr>
              <a:t>What are some of the lessons we learnt from the DSM on healthcare, civil rights, and activism?</a:t>
            </a:r>
          </a:p>
          <a:p>
            <a:pPr algn="l">
              <a:lnSpc>
                <a:spcPct val="90000"/>
              </a:lnSpc>
            </a:pPr>
            <a:endParaRPr lang="en-US" sz="2800" dirty="0">
              <a:solidFill>
                <a:srgbClr val="FFFF00"/>
              </a:solidFill>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Disability is often used as a synonym for victimization</a:t>
            </a:r>
          </a:p>
          <a:p>
            <a:pPr marL="1828800" lvl="3"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457200" indent="-4572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571500" lvl="0" indent="-571500" algn="l">
              <a:lnSpc>
                <a:spcPct val="90000"/>
              </a:lnSpc>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pic>
        <p:nvPicPr>
          <p:cNvPr id="4" name="Picture 3" descr="A close up of a sign&#10;&#10;Description automatically generated">
            <a:extLst>
              <a:ext uri="{FF2B5EF4-FFF2-40B4-BE49-F238E27FC236}">
                <a16:creationId xmlns:a16="http://schemas.microsoft.com/office/drawing/2014/main" id="{B55BF3B1-8A48-0E48-B52C-59EE9158875B}"/>
              </a:ext>
            </a:extLst>
          </p:cNvPr>
          <p:cNvPicPr>
            <a:picLocks noChangeAspect="1"/>
          </p:cNvPicPr>
          <p:nvPr/>
        </p:nvPicPr>
        <p:blipFill rotWithShape="1">
          <a:blip r:embed="rId3"/>
          <a:srcRect l="6292" r="13112"/>
          <a:stretch/>
        </p:blipFill>
        <p:spPr>
          <a:xfrm>
            <a:off x="20" y="10"/>
            <a:ext cx="3744733" cy="6857990"/>
          </a:xfrm>
          <a:prstGeom prst="rect">
            <a:avLst/>
          </a:prstGeom>
        </p:spPr>
      </p:pic>
    </p:spTree>
    <p:extLst>
      <p:ext uri="{BB962C8B-B14F-4D97-AF65-F5344CB8AC3E}">
        <p14:creationId xmlns:p14="http://schemas.microsoft.com/office/powerpoint/2010/main" val="3139282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805793"/>
            <a:ext cx="8547100" cy="1143000"/>
          </a:xfrm>
        </p:spPr>
        <p:txBody>
          <a:bodyPr>
            <a:normAutofit/>
          </a:bodyPr>
          <a:lstStyle/>
          <a:p>
            <a:r>
              <a:rPr lang="en-US" sz="3200" b="1" dirty="0">
                <a:solidFill>
                  <a:srgbClr val="FFFF00"/>
                </a:solidFill>
                <a:latin typeface="Arial"/>
                <a:cs typeface="Arial"/>
              </a:rPr>
              <a:t>Gran Fury, </a:t>
            </a:r>
            <a:r>
              <a:rPr lang="en-US" sz="3200" b="1" i="1" dirty="0">
                <a:solidFill>
                  <a:srgbClr val="FFFF00"/>
                </a:solidFill>
                <a:latin typeface="Arial"/>
                <a:cs typeface="Arial"/>
              </a:rPr>
              <a:t>Kissing Doesn’t Kill </a:t>
            </a:r>
            <a:r>
              <a:rPr lang="en-US" sz="3200" b="1" dirty="0">
                <a:solidFill>
                  <a:srgbClr val="FFFF00"/>
                </a:solidFill>
                <a:latin typeface="Arial"/>
                <a:cs typeface="Arial"/>
              </a:rPr>
              <a:t>Campaign, 1989</a:t>
            </a:r>
          </a:p>
        </p:txBody>
      </p:sp>
      <p:pic>
        <p:nvPicPr>
          <p:cNvPr id="6" name="Content Placeholder 5" descr="kissing.jpg"/>
          <p:cNvPicPr>
            <a:picLocks noGrp="1" noChangeAspect="1"/>
          </p:cNvPicPr>
          <p:nvPr>
            <p:ph idx="1"/>
          </p:nvPr>
        </p:nvPicPr>
        <p:blipFill>
          <a:blip r:embed="rId2"/>
          <a:srcRect t="-37643" b="-37643"/>
          <a:stretch>
            <a:fillRect/>
          </a:stretch>
        </p:blipFill>
        <p:spPr/>
      </p:pic>
    </p:spTree>
    <p:extLst>
      <p:ext uri="{BB962C8B-B14F-4D97-AF65-F5344CB8AC3E}">
        <p14:creationId xmlns:p14="http://schemas.microsoft.com/office/powerpoint/2010/main" val="108872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enetton-1.JPG"/>
          <p:cNvPicPr>
            <a:picLocks noGrp="1" noChangeAspect="1"/>
          </p:cNvPicPr>
          <p:nvPr>
            <p:ph idx="1"/>
          </p:nvPr>
        </p:nvPicPr>
        <p:blipFill>
          <a:blip r:embed="rId2"/>
          <a:srcRect l="-11173" r="-11173"/>
          <a:stretch>
            <a:fillRect/>
          </a:stretch>
        </p:blipFill>
        <p:spPr>
          <a:xfrm>
            <a:off x="0" y="1068552"/>
            <a:ext cx="9157508" cy="5036276"/>
          </a:xfrm>
        </p:spPr>
      </p:pic>
    </p:spTree>
    <p:extLst>
      <p:ext uri="{BB962C8B-B14F-4D97-AF65-F5344CB8AC3E}">
        <p14:creationId xmlns:p14="http://schemas.microsoft.com/office/powerpoint/2010/main" val="3359471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benetton-4.jpg"/>
          <p:cNvPicPr>
            <a:picLocks noGrp="1" noChangeAspect="1"/>
          </p:cNvPicPr>
          <p:nvPr>
            <p:ph idx="1"/>
          </p:nvPr>
        </p:nvPicPr>
        <p:blipFill>
          <a:blip r:embed="rId2"/>
          <a:srcRect l="-14764" r="-14764"/>
          <a:stretch>
            <a:fillRect/>
          </a:stretch>
        </p:blipFill>
        <p:spPr>
          <a:xfrm>
            <a:off x="-1" y="1097315"/>
            <a:ext cx="9144001" cy="5028849"/>
          </a:xfrm>
        </p:spPr>
      </p:pic>
    </p:spTree>
    <p:extLst>
      <p:ext uri="{BB962C8B-B14F-4D97-AF65-F5344CB8AC3E}">
        <p14:creationId xmlns:p14="http://schemas.microsoft.com/office/powerpoint/2010/main" val="329242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Comparative Analysis</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Christine Tamblyn writes: “Video’s lack of an established tradition undoubtedly promotes experimentation, and its multichannel sound and image transcription predisposes artists to produce layered work.” (p. 405)</a:t>
            </a:r>
          </a:p>
          <a:p>
            <a:pPr algn="l"/>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How do these two videos demonstrate or challenge her observation?</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780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issing-2.jpg"/>
          <p:cNvPicPr>
            <a:picLocks noGrp="1" noChangeAspect="1"/>
          </p:cNvPicPr>
          <p:nvPr>
            <p:ph idx="1"/>
          </p:nvPr>
        </p:nvPicPr>
        <p:blipFill>
          <a:blip r:embed="rId2"/>
          <a:srcRect l="-12186" r="-12186"/>
          <a:stretch>
            <a:fillRect/>
          </a:stretch>
        </p:blipFill>
        <p:spPr>
          <a:xfrm>
            <a:off x="-322318" y="391511"/>
            <a:ext cx="5276243" cy="2901731"/>
          </a:xfrm>
        </p:spPr>
      </p:pic>
      <p:pic>
        <p:nvPicPr>
          <p:cNvPr id="9" name="Picture 8" descr="silence=death.jpg"/>
          <p:cNvPicPr>
            <a:picLocks noChangeAspect="1"/>
          </p:cNvPicPr>
          <p:nvPr/>
        </p:nvPicPr>
        <p:blipFill>
          <a:blip r:embed="rId3"/>
          <a:stretch>
            <a:fillRect/>
          </a:stretch>
        </p:blipFill>
        <p:spPr>
          <a:xfrm>
            <a:off x="4738414" y="867103"/>
            <a:ext cx="4152900" cy="5080000"/>
          </a:xfrm>
          <a:prstGeom prst="rect">
            <a:avLst/>
          </a:prstGeom>
        </p:spPr>
      </p:pic>
      <p:pic>
        <p:nvPicPr>
          <p:cNvPr id="10" name="Picture 9" descr="ACTUP.jpg"/>
          <p:cNvPicPr>
            <a:picLocks noChangeAspect="1"/>
          </p:cNvPicPr>
          <p:nvPr/>
        </p:nvPicPr>
        <p:blipFill>
          <a:blip r:embed="rId4"/>
          <a:stretch>
            <a:fillRect/>
          </a:stretch>
        </p:blipFill>
        <p:spPr>
          <a:xfrm>
            <a:off x="296917" y="3619274"/>
            <a:ext cx="4064876" cy="2792036"/>
          </a:xfrm>
          <a:prstGeom prst="rect">
            <a:avLst/>
          </a:prstGeom>
        </p:spPr>
      </p:pic>
    </p:spTree>
    <p:extLst>
      <p:ext uri="{BB962C8B-B14F-4D97-AF65-F5344CB8AC3E}">
        <p14:creationId xmlns:p14="http://schemas.microsoft.com/office/powerpoint/2010/main" val="100880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enetton-7.jpg"/>
          <p:cNvPicPr>
            <a:picLocks noGrp="1" noChangeAspect="1"/>
          </p:cNvPicPr>
          <p:nvPr>
            <p:ph idx="1"/>
          </p:nvPr>
        </p:nvPicPr>
        <p:blipFill>
          <a:blip r:embed="rId2"/>
          <a:srcRect l="-7550" r="-7550"/>
          <a:stretch>
            <a:fillRect/>
          </a:stretch>
        </p:blipFill>
        <p:spPr>
          <a:xfrm>
            <a:off x="191238" y="1150418"/>
            <a:ext cx="8690004" cy="4779167"/>
          </a:xfrm>
        </p:spPr>
      </p:pic>
    </p:spTree>
    <p:extLst>
      <p:ext uri="{BB962C8B-B14F-4D97-AF65-F5344CB8AC3E}">
        <p14:creationId xmlns:p14="http://schemas.microsoft.com/office/powerpoint/2010/main" val="2054090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enetton-5.jpg"/>
          <p:cNvPicPr>
            <a:picLocks noGrp="1" noChangeAspect="1"/>
          </p:cNvPicPr>
          <p:nvPr>
            <p:ph idx="1"/>
          </p:nvPr>
        </p:nvPicPr>
        <p:blipFill>
          <a:blip r:embed="rId2"/>
          <a:srcRect l="-18187" r="-18187"/>
          <a:stretch>
            <a:fillRect/>
          </a:stretch>
        </p:blipFill>
        <p:spPr>
          <a:xfrm>
            <a:off x="0" y="1097315"/>
            <a:ext cx="9144000" cy="5028848"/>
          </a:xfrm>
        </p:spPr>
      </p:pic>
    </p:spTree>
    <p:extLst>
      <p:ext uri="{BB962C8B-B14F-4D97-AF65-F5344CB8AC3E}">
        <p14:creationId xmlns:p14="http://schemas.microsoft.com/office/powerpoint/2010/main" val="190231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Comparative Analysis</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Martha Gever argues: “Many women artists recognize that the project of counteracting descriptions of ‘reality’ that routinely objectify women would not be effective if the concept of ‘reality’ itself was not overhauled.  That meant initiating a thorough and specific examination of the ways in which ‘real’ events and people were represented.” (p. 230) </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01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Comparative Analysis</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Do Clarke or Rubinitz and Magnuson’s videotapes support Gever’s argument?  If so, in what ways?</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How about the lived experiences and media practices of Kate Horsfield and Susan Mogul, both of whom participated in the Feminist video art movement?</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65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 indoor, teeth&#10;&#10;Description automatically generated">
            <a:extLst>
              <a:ext uri="{FF2B5EF4-FFF2-40B4-BE49-F238E27FC236}">
                <a16:creationId xmlns:a16="http://schemas.microsoft.com/office/drawing/2014/main" id="{FC4C396D-C66A-FD40-99F2-64BDC9F7EDA5}"/>
              </a:ext>
            </a:extLst>
          </p:cNvPr>
          <p:cNvPicPr>
            <a:picLocks noChangeAspect="1"/>
          </p:cNvPicPr>
          <p:nvPr/>
        </p:nvPicPr>
        <p:blipFill>
          <a:blip r:embed="rId3"/>
          <a:stretch>
            <a:fillRect/>
          </a:stretch>
        </p:blipFill>
        <p:spPr>
          <a:xfrm>
            <a:off x="-341472" y="0"/>
            <a:ext cx="9826943" cy="6896100"/>
          </a:xfrm>
          <a:prstGeom prst="rect">
            <a:avLst/>
          </a:prstGeom>
        </p:spPr>
      </p:pic>
      <p:sp>
        <p:nvSpPr>
          <p:cNvPr id="8" name="Rectangle 7">
            <a:extLst>
              <a:ext uri="{FF2B5EF4-FFF2-40B4-BE49-F238E27FC236}">
                <a16:creationId xmlns:a16="http://schemas.microsoft.com/office/drawing/2014/main" id="{BE77A898-8AA3-A744-AA1A-0E9FFC62E8DA}"/>
              </a:ext>
            </a:extLst>
          </p:cNvPr>
          <p:cNvSpPr/>
          <p:nvPr/>
        </p:nvSpPr>
        <p:spPr>
          <a:xfrm>
            <a:off x="0" y="5555216"/>
            <a:ext cx="9144000" cy="369332"/>
          </a:xfrm>
          <a:prstGeom prst="rect">
            <a:avLst/>
          </a:prstGeom>
        </p:spPr>
        <p:txBody>
          <a:bodyPr wrap="square">
            <a:spAutoFit/>
          </a:bodyPr>
          <a:lstStyle/>
          <a:p>
            <a:pPr algn="ctr"/>
            <a:r>
              <a:rPr lang="en-US" b="1" i="1" dirty="0">
                <a:solidFill>
                  <a:srgbClr val="FFFF00"/>
                </a:solidFill>
                <a:latin typeface="Arial"/>
                <a:cs typeface="Arial"/>
              </a:rPr>
              <a:t>Joan Does Dynasty </a:t>
            </a:r>
            <a:r>
              <a:rPr lang="en-US" b="1" dirty="0">
                <a:solidFill>
                  <a:srgbClr val="FFFF00"/>
                </a:solidFill>
                <a:latin typeface="Arial"/>
                <a:cs typeface="Arial"/>
              </a:rPr>
              <a:t>(1986) Dir. Joan Braderman</a:t>
            </a:r>
            <a:endParaRPr lang="en-US" dirty="0">
              <a:solidFill>
                <a:srgbClr val="FFFF00"/>
              </a:solidFill>
            </a:endParaRPr>
          </a:p>
        </p:txBody>
      </p:sp>
      <p:sp>
        <p:nvSpPr>
          <p:cNvPr id="3" name="Subtitle 2"/>
          <p:cNvSpPr>
            <a:spLocks noGrp="1"/>
          </p:cNvSpPr>
          <p:nvPr>
            <p:ph type="subTitle" idx="1"/>
          </p:nvPr>
        </p:nvSpPr>
        <p:spPr>
          <a:xfrm>
            <a:off x="0" y="497814"/>
            <a:ext cx="9144000" cy="3409806"/>
          </a:xfrm>
        </p:spPr>
        <p:txBody>
          <a:bodyPr>
            <a:normAutofit/>
          </a:bodyPr>
          <a:lstStyle/>
          <a:p>
            <a:r>
              <a:rPr lang="en-US" sz="4000" b="1" dirty="0">
                <a:solidFill>
                  <a:srgbClr val="FFFF00"/>
                </a:solidFill>
                <a:latin typeface="Arial"/>
                <a:cs typeface="Arial"/>
              </a:rPr>
              <a:t>Comparative Analysis</a:t>
            </a:r>
          </a:p>
          <a:p>
            <a:pPr marL="571500" lvl="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90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Comparative Analysis</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How do the videos, criticism and discourse, as well as lived experiences of U.S. feminist video art and artists support or challenge bell hooks’s definition of feminism?</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What about other ideas (e.g. “the personal is political”, social construction, consciousness raising, performance, parody and humor) from this week’s reading on feminism?</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96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52">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54">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56">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p:cNvSpPr>
            <a:spLocks noGrp="1"/>
          </p:cNvSpPr>
          <p:nvPr>
            <p:ph type="subTitle" idx="1"/>
          </p:nvPr>
        </p:nvSpPr>
        <p:spPr>
          <a:xfrm>
            <a:off x="276726" y="252664"/>
            <a:ext cx="3239282" cy="6304548"/>
          </a:xfrm>
        </p:spPr>
        <p:txBody>
          <a:bodyPr>
            <a:normAutofit fontScale="77500" lnSpcReduction="20000"/>
          </a:bodyPr>
          <a:lstStyle/>
          <a:p>
            <a:pPr algn="l">
              <a:lnSpc>
                <a:spcPct val="90000"/>
              </a:lnSpc>
            </a:pPr>
            <a:r>
              <a:rPr lang="en-US" sz="3600" b="1" dirty="0">
                <a:solidFill>
                  <a:srgbClr val="FFFF00"/>
                </a:solidFill>
                <a:latin typeface="Arial"/>
                <a:cs typeface="Arial"/>
              </a:rPr>
              <a:t>Video Art &amp; Public Television</a:t>
            </a:r>
          </a:p>
          <a:p>
            <a:pPr marL="571500" lvl="0" indent="-571500" algn="l">
              <a:lnSpc>
                <a:spcPct val="90000"/>
              </a:lnSpc>
              <a:buFont typeface="Arial" panose="020B0604020202020204" pitchFamily="34" charset="0"/>
              <a:buChar char="•"/>
            </a:pPr>
            <a:endParaRPr lang="en-US" sz="2800" dirty="0">
              <a:solidFill>
                <a:srgbClr val="FFFFFF"/>
              </a:solidFill>
              <a:latin typeface="Arial" panose="020B0604020202020204" pitchFamily="34" charset="0"/>
              <a:cs typeface="Arial" panose="020B0604020202020204" pitchFamily="34" charset="0"/>
            </a:endParaRPr>
          </a:p>
          <a:p>
            <a:pPr algn="l">
              <a:lnSpc>
                <a:spcPct val="90000"/>
              </a:lnSpc>
            </a:pPr>
            <a:r>
              <a:rPr lang="en-US" sz="3600" b="1" dirty="0">
                <a:solidFill>
                  <a:srgbClr val="FFFF00"/>
                </a:solidFill>
                <a:latin typeface="Arial" panose="020B0604020202020204" pitchFamily="34" charset="0"/>
                <a:cs typeface="Arial" panose="020B0604020202020204" pitchFamily="34" charset="0"/>
              </a:rPr>
              <a:t>1960s: </a:t>
            </a:r>
          </a:p>
          <a:p>
            <a:pPr algn="l">
              <a:lnSpc>
                <a:spcPct val="90000"/>
              </a:lnSpc>
            </a:pPr>
            <a:r>
              <a:rPr lang="en-US" sz="2600" dirty="0">
                <a:solidFill>
                  <a:srgbClr val="FFFF00"/>
                </a:solidFill>
                <a:latin typeface="Arial" panose="020B0604020202020204" pitchFamily="34" charset="0"/>
                <a:cs typeface="Arial" panose="020B0604020202020204" pitchFamily="34" charset="0"/>
              </a:rPr>
              <a:t>Portable video equipment became available commercially</a:t>
            </a:r>
          </a:p>
          <a:p>
            <a:pPr algn="l">
              <a:lnSpc>
                <a:spcPct val="90000"/>
              </a:lnSpc>
            </a:pPr>
            <a:endParaRPr lang="en-US" sz="2600" b="1" dirty="0">
              <a:solidFill>
                <a:srgbClr val="FFFF00"/>
              </a:solidFill>
              <a:latin typeface="Arial" panose="020B0604020202020204" pitchFamily="34" charset="0"/>
              <a:cs typeface="Arial" panose="020B0604020202020204" pitchFamily="34" charset="0"/>
            </a:endParaRPr>
          </a:p>
          <a:p>
            <a:pPr algn="l">
              <a:lnSpc>
                <a:spcPct val="90000"/>
              </a:lnSpc>
            </a:pPr>
            <a:r>
              <a:rPr lang="en-US" sz="2600" dirty="0">
                <a:solidFill>
                  <a:srgbClr val="FFFF00"/>
                </a:solidFill>
                <a:latin typeface="Arial" panose="020B0604020202020204" pitchFamily="34" charset="0"/>
                <a:cs typeface="Arial" panose="020B0604020202020204" pitchFamily="34" charset="0"/>
              </a:rPr>
              <a:t>CPB (Corporation for Public Broadcast) established by Congress in 1967.</a:t>
            </a:r>
          </a:p>
          <a:p>
            <a:pPr algn="l">
              <a:lnSpc>
                <a:spcPct val="90000"/>
              </a:lnSpc>
            </a:pPr>
            <a:r>
              <a:rPr lang="en-US" sz="2600" dirty="0">
                <a:solidFill>
                  <a:srgbClr val="FFFF00"/>
                </a:solidFill>
                <a:latin typeface="Arial" panose="020B0604020202020204" pitchFamily="34" charset="0"/>
                <a:cs typeface="Arial" panose="020B0604020202020204" pitchFamily="34" charset="0"/>
              </a:rPr>
              <a:t>  </a:t>
            </a:r>
          </a:p>
          <a:p>
            <a:pPr algn="l">
              <a:lnSpc>
                <a:spcPct val="90000"/>
              </a:lnSpc>
            </a:pPr>
            <a:r>
              <a:rPr lang="en-US" sz="2600" dirty="0">
                <a:solidFill>
                  <a:srgbClr val="FFFF00"/>
                </a:solidFill>
                <a:latin typeface="Arial" panose="020B0604020202020204" pitchFamily="34" charset="0"/>
                <a:cs typeface="Arial" panose="020B0604020202020204" pitchFamily="34" charset="0"/>
              </a:rPr>
              <a:t>PBS (Public Broadcasting Service) in 1969.</a:t>
            </a:r>
          </a:p>
          <a:p>
            <a:pPr algn="l">
              <a:lnSpc>
                <a:spcPct val="90000"/>
              </a:lnSpc>
            </a:pPr>
            <a:endParaRPr lang="en-US" sz="2600" dirty="0">
              <a:solidFill>
                <a:srgbClr val="FFFF00"/>
              </a:solidFill>
              <a:latin typeface="Arial" panose="020B0604020202020204" pitchFamily="34" charset="0"/>
              <a:cs typeface="Arial" panose="020B0604020202020204" pitchFamily="34" charset="0"/>
            </a:endParaRPr>
          </a:p>
          <a:p>
            <a:pPr algn="l">
              <a:lnSpc>
                <a:spcPct val="90000"/>
              </a:lnSpc>
            </a:pPr>
            <a:r>
              <a:rPr lang="en-US" sz="2600" dirty="0">
                <a:solidFill>
                  <a:srgbClr val="FFFF00"/>
                </a:solidFill>
                <a:latin typeface="Arial" panose="020B0604020202020204" pitchFamily="34" charset="0"/>
                <a:cs typeface="Arial" panose="020B0604020202020204" pitchFamily="34" charset="0"/>
              </a:rPr>
              <a:t>WGBH (Boston) + CAVS (Center for Advanced Visual Studies) at MIT</a:t>
            </a:r>
          </a:p>
          <a:p>
            <a:pPr algn="l">
              <a:lnSpc>
                <a:spcPct val="90000"/>
              </a:lnSpc>
            </a:pPr>
            <a:endParaRPr lang="en-US" sz="2600" dirty="0">
              <a:solidFill>
                <a:srgbClr val="FFFF00"/>
              </a:solidFill>
              <a:latin typeface="Arial" panose="020B0604020202020204" pitchFamily="34" charset="0"/>
              <a:cs typeface="Arial" panose="020B0604020202020204" pitchFamily="34" charset="0"/>
            </a:endParaRPr>
          </a:p>
          <a:p>
            <a:pPr algn="l">
              <a:lnSpc>
                <a:spcPct val="90000"/>
              </a:lnSpc>
            </a:pPr>
            <a:r>
              <a:rPr lang="en-US" sz="2600" dirty="0">
                <a:solidFill>
                  <a:srgbClr val="FFFF00"/>
                </a:solidFill>
                <a:latin typeface="Arial" panose="020B0604020202020204" pitchFamily="34" charset="0"/>
                <a:cs typeface="Arial" panose="020B0604020202020204" pitchFamily="34" charset="0"/>
              </a:rPr>
              <a:t>KQED (west coast center) NCET (National Center for Experiments in Television</a:t>
            </a:r>
          </a:p>
        </p:txBody>
      </p:sp>
      <p:pic>
        <p:nvPicPr>
          <p:cNvPr id="6" name="Picture 5" descr="A dining room table&#10;&#10;Description automatically generated">
            <a:extLst>
              <a:ext uri="{FF2B5EF4-FFF2-40B4-BE49-F238E27FC236}">
                <a16:creationId xmlns:a16="http://schemas.microsoft.com/office/drawing/2014/main" id="{BF2E69F1-E168-E24A-8883-7D31198C3D37}"/>
              </a:ext>
            </a:extLst>
          </p:cNvPr>
          <p:cNvPicPr>
            <a:picLocks noChangeAspect="1"/>
          </p:cNvPicPr>
          <p:nvPr/>
        </p:nvPicPr>
        <p:blipFill rotWithShape="1">
          <a:blip r:embed="rId3"/>
          <a:srcRect t="12163" r="-3" b="6005"/>
          <a:stretch/>
        </p:blipFill>
        <p:spPr>
          <a:xfrm>
            <a:off x="3990746" y="595798"/>
            <a:ext cx="4705721" cy="3013159"/>
          </a:xfrm>
          <a:prstGeom prst="rect">
            <a:avLst/>
          </a:prstGeom>
        </p:spPr>
      </p:pic>
      <p:pic>
        <p:nvPicPr>
          <p:cNvPr id="4" name="Picture 3" descr="A group of people posing for the camera&#10;&#10;Description automatically generated">
            <a:extLst>
              <a:ext uri="{FF2B5EF4-FFF2-40B4-BE49-F238E27FC236}">
                <a16:creationId xmlns:a16="http://schemas.microsoft.com/office/drawing/2014/main" id="{6C262378-4B84-1345-8F2C-F280B163AEB8}"/>
              </a:ext>
            </a:extLst>
          </p:cNvPr>
          <p:cNvPicPr>
            <a:picLocks noChangeAspect="1"/>
          </p:cNvPicPr>
          <p:nvPr/>
        </p:nvPicPr>
        <p:blipFill rotWithShape="1">
          <a:blip r:embed="rId4"/>
          <a:srcRect l="9402" r="26812" b="-1"/>
          <a:stretch/>
        </p:blipFill>
        <p:spPr>
          <a:xfrm>
            <a:off x="3990746" y="3747453"/>
            <a:ext cx="2294765" cy="2419411"/>
          </a:xfrm>
          <a:prstGeom prst="rect">
            <a:avLst/>
          </a:prstGeom>
        </p:spPr>
      </p:pic>
      <p:pic>
        <p:nvPicPr>
          <p:cNvPr id="8" name="Picture 7" descr="A picture containing schematic&#10;&#10;Description automatically generated">
            <a:extLst>
              <a:ext uri="{FF2B5EF4-FFF2-40B4-BE49-F238E27FC236}">
                <a16:creationId xmlns:a16="http://schemas.microsoft.com/office/drawing/2014/main" id="{0CA716A2-AEE6-0947-8B2F-63E11893C18B}"/>
              </a:ext>
            </a:extLst>
          </p:cNvPr>
          <p:cNvPicPr>
            <a:picLocks noChangeAspect="1"/>
          </p:cNvPicPr>
          <p:nvPr/>
        </p:nvPicPr>
        <p:blipFill rotWithShape="1">
          <a:blip r:embed="rId5"/>
          <a:srcRect l="6258" r="32326" b="-4"/>
          <a:stretch/>
        </p:blipFill>
        <p:spPr>
          <a:xfrm>
            <a:off x="6401702" y="3747453"/>
            <a:ext cx="2294765" cy="2419411"/>
          </a:xfrm>
          <a:prstGeom prst="rect">
            <a:avLst/>
          </a:prstGeom>
        </p:spPr>
      </p:pic>
    </p:spTree>
    <p:extLst>
      <p:ext uri="{BB962C8B-B14F-4D97-AF65-F5344CB8AC3E}">
        <p14:creationId xmlns:p14="http://schemas.microsoft.com/office/powerpoint/2010/main" val="359146393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posing for a photo&#10;&#10;Description automatically generated">
            <a:extLst>
              <a:ext uri="{FF2B5EF4-FFF2-40B4-BE49-F238E27FC236}">
                <a16:creationId xmlns:a16="http://schemas.microsoft.com/office/drawing/2014/main" id="{71E6C5BE-781D-AA4A-88C5-BA15D244C608}"/>
              </a:ext>
            </a:extLst>
          </p:cNvPr>
          <p:cNvPicPr>
            <a:picLocks noChangeAspect="1"/>
          </p:cNvPicPr>
          <p:nvPr/>
        </p:nvPicPr>
        <p:blipFill rotWithShape="1">
          <a:blip r:embed="rId3"/>
          <a:srcRect l="16453" r="9792" b="4"/>
          <a:stretch/>
        </p:blipFill>
        <p:spPr>
          <a:xfrm>
            <a:off x="20" y="10"/>
            <a:ext cx="2772597" cy="2556149"/>
          </a:xfrm>
          <a:prstGeom prst="rect">
            <a:avLst/>
          </a:prstGeom>
        </p:spPr>
      </p:pic>
      <p:pic>
        <p:nvPicPr>
          <p:cNvPr id="9" name="Picture 8" descr="A person standing in front of a computer&#10;&#10;Description automatically generated">
            <a:extLst>
              <a:ext uri="{FF2B5EF4-FFF2-40B4-BE49-F238E27FC236}">
                <a16:creationId xmlns:a16="http://schemas.microsoft.com/office/drawing/2014/main" id="{1B04B504-0F9F-FF4A-9081-2BF156D2AEEE}"/>
              </a:ext>
            </a:extLst>
          </p:cNvPr>
          <p:cNvPicPr>
            <a:picLocks noChangeAspect="1"/>
          </p:cNvPicPr>
          <p:nvPr/>
        </p:nvPicPr>
        <p:blipFill rotWithShape="1">
          <a:blip r:embed="rId4"/>
          <a:srcRect r="30532" b="-1"/>
          <a:stretch/>
        </p:blipFill>
        <p:spPr>
          <a:xfrm>
            <a:off x="2893266" y="10"/>
            <a:ext cx="2772616" cy="2544407"/>
          </a:xfrm>
          <a:prstGeom prst="rect">
            <a:avLst/>
          </a:prstGeom>
        </p:spPr>
      </p:pic>
      <p:pic>
        <p:nvPicPr>
          <p:cNvPr id="5" name="Picture 4" descr="Diagram&#10;&#10;Description automatically generated">
            <a:extLst>
              <a:ext uri="{FF2B5EF4-FFF2-40B4-BE49-F238E27FC236}">
                <a16:creationId xmlns:a16="http://schemas.microsoft.com/office/drawing/2014/main" id="{61051DF0-D278-0A4A-AE39-21FAE906D035}"/>
              </a:ext>
            </a:extLst>
          </p:cNvPr>
          <p:cNvPicPr>
            <a:picLocks noChangeAspect="1"/>
          </p:cNvPicPr>
          <p:nvPr/>
        </p:nvPicPr>
        <p:blipFill rotWithShape="1">
          <a:blip r:embed="rId5"/>
          <a:srcRect l="2538" r="5868"/>
          <a:stretch/>
        </p:blipFill>
        <p:spPr>
          <a:xfrm>
            <a:off x="20" y="2697480"/>
            <a:ext cx="5665862" cy="4160520"/>
          </a:xfrm>
          <a:prstGeom prst="rect">
            <a:avLst/>
          </a:prstGeom>
        </p:spPr>
      </p:pic>
      <p:cxnSp>
        <p:nvCxnSpPr>
          <p:cNvPr id="101" name="Straight Connector 100">
            <a:extLst>
              <a:ext uri="{FF2B5EF4-FFF2-40B4-BE49-F238E27FC236}">
                <a16:creationId xmlns:a16="http://schemas.microsoft.com/office/drawing/2014/main" id="{4C926754-442D-4B53-A993-1A758431FE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83783" y="4003046"/>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B9190CDA-9918-664E-8D9B-70D4DBDF6FF6}"/>
                  </a:ext>
                </a:extLst>
              </p14:cNvPr>
              <p14:cNvContentPartPr/>
              <p14:nvPr/>
            </p14:nvContentPartPr>
            <p14:xfrm>
              <a:off x="5912075" y="3939619"/>
              <a:ext cx="2608920" cy="92520"/>
            </p14:xfrm>
          </p:contentPart>
        </mc:Choice>
        <mc:Fallback>
          <p:pic>
            <p:nvPicPr>
              <p:cNvPr id="13" name="Ink 12">
                <a:extLst>
                  <a:ext uri="{FF2B5EF4-FFF2-40B4-BE49-F238E27FC236}">
                    <a16:creationId xmlns:a16="http://schemas.microsoft.com/office/drawing/2014/main" id="{B9190CDA-9918-664E-8D9B-70D4DBDF6FF6}"/>
                  </a:ext>
                </a:extLst>
              </p:cNvPr>
              <p:cNvPicPr/>
              <p:nvPr/>
            </p:nvPicPr>
            <p:blipFill>
              <a:blip r:embed="rId7"/>
              <a:stretch>
                <a:fillRect/>
              </a:stretch>
            </p:blipFill>
            <p:spPr>
              <a:xfrm>
                <a:off x="5876435" y="3903619"/>
                <a:ext cx="2680560" cy="164160"/>
              </a:xfrm>
              <a:prstGeom prst="rect">
                <a:avLst/>
              </a:prstGeom>
            </p:spPr>
          </p:pic>
        </mc:Fallback>
      </mc:AlternateContent>
      <p:sp>
        <p:nvSpPr>
          <p:cNvPr id="3" name="Subtitle 2"/>
          <p:cNvSpPr>
            <a:spLocks noGrp="1"/>
          </p:cNvSpPr>
          <p:nvPr>
            <p:ph type="subTitle" idx="1"/>
          </p:nvPr>
        </p:nvSpPr>
        <p:spPr>
          <a:xfrm>
            <a:off x="5786531" y="671670"/>
            <a:ext cx="3160197" cy="6186330"/>
          </a:xfrm>
        </p:spPr>
        <p:txBody>
          <a:bodyPr>
            <a:normAutofit lnSpcReduction="10000"/>
          </a:bodyPr>
          <a:lstStyle/>
          <a:p>
            <a:pPr algn="l">
              <a:lnSpc>
                <a:spcPct val="90000"/>
              </a:lnSpc>
            </a:pPr>
            <a:r>
              <a:rPr lang="en-US" sz="2800" b="1" dirty="0">
                <a:solidFill>
                  <a:srgbClr val="FFFF00"/>
                </a:solidFill>
                <a:latin typeface="Arial"/>
                <a:cs typeface="Arial"/>
              </a:rPr>
              <a:t>Video Art &amp; Public Television</a:t>
            </a:r>
          </a:p>
          <a:p>
            <a:pPr marL="571500" lvl="0" indent="-571500" algn="l">
              <a:lnSpc>
                <a:spcPct val="90000"/>
              </a:lnSpc>
              <a:buFont typeface="Arial" panose="020B0604020202020204" pitchFamily="34" charset="0"/>
              <a:buChar char="•"/>
            </a:pPr>
            <a:endParaRPr lang="en-US" sz="2000" dirty="0">
              <a:solidFill>
                <a:srgbClr val="FFFF00"/>
              </a:solidFill>
              <a:latin typeface="Arial" panose="020B0604020202020204" pitchFamily="34" charset="0"/>
              <a:cs typeface="Arial" panose="020B0604020202020204" pitchFamily="34" charset="0"/>
            </a:endParaRPr>
          </a:p>
          <a:p>
            <a:pPr algn="l">
              <a:lnSpc>
                <a:spcPct val="90000"/>
              </a:lnSpc>
            </a:pPr>
            <a:r>
              <a:rPr lang="en-US" sz="2800" b="1" dirty="0">
                <a:solidFill>
                  <a:srgbClr val="FFFF00"/>
                </a:solidFill>
                <a:latin typeface="Arial" panose="020B0604020202020204" pitchFamily="34" charset="0"/>
                <a:cs typeface="Arial" panose="020B0604020202020204" pitchFamily="34" charset="0"/>
              </a:rPr>
              <a:t>1970s: </a:t>
            </a:r>
          </a:p>
          <a:p>
            <a:pPr algn="l">
              <a:lnSpc>
                <a:spcPct val="90000"/>
              </a:lnSpc>
            </a:pPr>
            <a:r>
              <a:rPr lang="en-US" sz="2000" dirty="0">
                <a:solidFill>
                  <a:srgbClr val="FFFF00"/>
                </a:solidFill>
                <a:latin typeface="Arial" panose="020B0604020202020204" pitchFamily="34" charset="0"/>
                <a:cs typeface="Arial" panose="020B0604020202020204" pitchFamily="34" charset="0"/>
              </a:rPr>
              <a:t>Paik developed the Paik-Abe video synthesizer. Public funding decreased</a:t>
            </a:r>
          </a:p>
          <a:p>
            <a:pPr algn="l">
              <a:lnSpc>
                <a:spcPct val="90000"/>
              </a:lnSpc>
            </a:pPr>
            <a:endParaRPr lang="en-US" sz="2000" b="1" dirty="0">
              <a:solidFill>
                <a:srgbClr val="FFFF00"/>
              </a:solidFill>
              <a:latin typeface="Arial" panose="020B0604020202020204" pitchFamily="34" charset="0"/>
              <a:cs typeface="Arial" panose="020B0604020202020204" pitchFamily="34" charset="0"/>
            </a:endParaRPr>
          </a:p>
          <a:p>
            <a:pPr algn="l">
              <a:lnSpc>
                <a:spcPct val="90000"/>
              </a:lnSpc>
            </a:pPr>
            <a:r>
              <a:rPr lang="en-US" sz="2000" dirty="0">
                <a:solidFill>
                  <a:srgbClr val="FFFF00"/>
                </a:solidFill>
                <a:latin typeface="Arial" panose="020B0604020202020204" pitchFamily="34" charset="0"/>
                <a:cs typeface="Arial" panose="020B0604020202020204" pitchFamily="34" charset="0"/>
              </a:rPr>
              <a:t>1972 – The Very First On-The-Air Half-Inch Videotape Festival.</a:t>
            </a:r>
          </a:p>
          <a:p>
            <a:pPr algn="l">
              <a:lnSpc>
                <a:spcPct val="90000"/>
              </a:lnSpc>
            </a:pPr>
            <a:r>
              <a:rPr lang="en-US" sz="2000" dirty="0">
                <a:solidFill>
                  <a:srgbClr val="FFFF00"/>
                </a:solidFill>
                <a:latin typeface="Arial" panose="020B0604020202020204" pitchFamily="34" charset="0"/>
                <a:cs typeface="Arial" panose="020B0604020202020204" pitchFamily="34" charset="0"/>
              </a:rPr>
              <a:t> </a:t>
            </a:r>
          </a:p>
          <a:p>
            <a:pPr algn="l">
              <a:lnSpc>
                <a:spcPct val="90000"/>
              </a:lnSpc>
            </a:pPr>
            <a:r>
              <a:rPr lang="en-US" sz="2000" dirty="0">
                <a:solidFill>
                  <a:srgbClr val="FFFF00"/>
                </a:solidFill>
                <a:latin typeface="Arial" panose="020B0604020202020204" pitchFamily="34" charset="0"/>
                <a:cs typeface="Arial" panose="020B0604020202020204" pitchFamily="34" charset="0"/>
              </a:rPr>
              <a:t>TV Laboratory at WNET</a:t>
            </a:r>
          </a:p>
          <a:p>
            <a:pPr algn="l">
              <a:lnSpc>
                <a:spcPct val="90000"/>
              </a:lnSpc>
            </a:pPr>
            <a:endParaRPr lang="en-US" sz="2000" dirty="0">
              <a:solidFill>
                <a:srgbClr val="FFFF00"/>
              </a:solidFill>
              <a:latin typeface="Arial" panose="020B0604020202020204" pitchFamily="34" charset="0"/>
              <a:cs typeface="Arial" panose="020B0604020202020204" pitchFamily="34" charset="0"/>
            </a:endParaRPr>
          </a:p>
          <a:p>
            <a:pPr algn="l">
              <a:lnSpc>
                <a:spcPct val="90000"/>
              </a:lnSpc>
            </a:pPr>
            <a:r>
              <a:rPr lang="en-US" sz="2000" dirty="0">
                <a:solidFill>
                  <a:srgbClr val="FFFF00"/>
                </a:solidFill>
                <a:latin typeface="Arial" panose="020B0604020202020204" pitchFamily="34" charset="0"/>
                <a:cs typeface="Arial" panose="020B0604020202020204" pitchFamily="34" charset="0"/>
              </a:rPr>
              <a:t>1974 – WGBH New Television Workshop</a:t>
            </a:r>
          </a:p>
          <a:p>
            <a:pPr algn="l">
              <a:lnSpc>
                <a:spcPct val="90000"/>
              </a:lnSpc>
            </a:pPr>
            <a:r>
              <a:rPr lang="en-US" sz="2000" dirty="0">
                <a:solidFill>
                  <a:srgbClr val="FFFF00"/>
                </a:solidFill>
                <a:latin typeface="Arial" panose="020B0604020202020204" pitchFamily="34" charset="0"/>
                <a:cs typeface="Arial" panose="020B0604020202020204" pitchFamily="34" charset="0"/>
              </a:rPr>
              <a:t> </a:t>
            </a:r>
          </a:p>
          <a:p>
            <a:pPr algn="l">
              <a:lnSpc>
                <a:spcPct val="90000"/>
              </a:lnSpc>
            </a:pPr>
            <a:r>
              <a:rPr lang="en-US" sz="2000" dirty="0">
                <a:solidFill>
                  <a:srgbClr val="FFFF00"/>
                </a:solidFill>
                <a:latin typeface="Arial" panose="020B0604020202020204" pitchFamily="34" charset="0"/>
                <a:cs typeface="Arial" panose="020B0604020202020204" pitchFamily="34" charset="0"/>
              </a:rPr>
              <a:t>1974-1982 Artists Showcase</a:t>
            </a:r>
          </a:p>
          <a:p>
            <a:pPr algn="l">
              <a:lnSpc>
                <a:spcPct val="90000"/>
              </a:lnSpc>
            </a:pPr>
            <a:r>
              <a:rPr lang="en-US" sz="2000"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882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974</Words>
  <Application>Microsoft Macintosh PowerPoint</Application>
  <PresentationFormat>On-screen Show (4:3)</PresentationFormat>
  <Paragraphs>183</Paragraphs>
  <Slides>32</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VIDEO &amp;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 Fury, Kissing Doesn’t Kill Campaign, 1989</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&amp; DIVERSITY</dc:title>
  <dc:creator>Ming-Yuen Ma</dc:creator>
  <cp:lastModifiedBy>Ming-Yuen Ma</cp:lastModifiedBy>
  <cp:revision>3</cp:revision>
  <dcterms:created xsi:type="dcterms:W3CDTF">2020-10-10T18:47:13Z</dcterms:created>
  <dcterms:modified xsi:type="dcterms:W3CDTF">2020-10-10T19:04:26Z</dcterms:modified>
</cp:coreProperties>
</file>