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366" r:id="rId4"/>
    <p:sldId id="399" r:id="rId5"/>
    <p:sldId id="418" r:id="rId6"/>
    <p:sldId id="419" r:id="rId7"/>
    <p:sldId id="420" r:id="rId8"/>
    <p:sldId id="421" r:id="rId9"/>
    <p:sldId id="422" r:id="rId10"/>
    <p:sldId id="423" r:id="rId11"/>
    <p:sldId id="377" r:id="rId12"/>
    <p:sldId id="424" r:id="rId13"/>
    <p:sldId id="425" r:id="rId14"/>
    <p:sldId id="426" r:id="rId15"/>
    <p:sldId id="438" r:id="rId16"/>
    <p:sldId id="428" r:id="rId17"/>
    <p:sldId id="439" r:id="rId18"/>
    <p:sldId id="440" r:id="rId19"/>
    <p:sldId id="431" r:id="rId20"/>
    <p:sldId id="429" r:id="rId21"/>
    <p:sldId id="43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9AB14-FFEC-4A4C-B60C-FF7712DF0934}" type="datetimeFigureOut">
              <a:rPr lang="en-US" smtClean="0"/>
              <a:t>10/15/19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A52D3-88BA-CF4B-BEF3-DB6E40A0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4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124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ASIAN AMERICANS IN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550" y="3926952"/>
            <a:ext cx="8359523" cy="2607412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/>
                <a:cs typeface="Arial"/>
              </a:rPr>
              <a:t>Week 7: </a:t>
            </a:r>
            <a:r>
              <a:rPr lang="en-US" sz="4000" b="1" dirty="0">
                <a:latin typeface="Arial"/>
                <a:cs typeface="Arial"/>
              </a:rPr>
              <a:t>Notions of Community, II— Chan Is Missing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1" y="567134"/>
            <a:ext cx="85020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Filmed in English, Chinese (Cantonese and Mandarin), Spanish; early version were not subtitled. Also featured a soundtrack with music from different communities.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Based on a true story: the film was dedicated to Wong </a:t>
            </a:r>
            <a:r>
              <a:rPr lang="en-US" sz="3200" dirty="0" err="1">
                <a:latin typeface="Arial"/>
                <a:cs typeface="Arial"/>
              </a:rPr>
              <a:t>Cheen</a:t>
            </a:r>
            <a:r>
              <a:rPr lang="en-US" sz="3200" dirty="0">
                <a:latin typeface="Arial"/>
                <a:cs typeface="Arial"/>
              </a:rPr>
              <a:t>, the husband of one of Wang’s friends from Taiwan who went missing for several weeks.</a:t>
            </a:r>
          </a:p>
          <a:p>
            <a:pPr marL="457200" lvl="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48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81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Which communities are represented in the film?  Describe them.</a:t>
            </a: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35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Which communities are represented in the film?  Describe them.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Who is the audience for this film?</a:t>
            </a: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5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Which communities are represented in the film?  Describe them.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Who is the audience for this film?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Who is Chan?</a:t>
            </a:r>
          </a:p>
        </p:txBody>
      </p:sp>
    </p:spTree>
    <p:extLst>
      <p:ext uri="{BB962C8B-B14F-4D97-AF65-F5344CB8AC3E}">
        <p14:creationId xmlns:p14="http://schemas.microsoft.com/office/powerpoint/2010/main" val="12810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985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Is CIM similar to other feature narratives (BROKEN BLOSSOMS, DAUGHTER OF THE DRAGON, THE GOOD EARTH, FLOWER DRUM SONG) you’ve seen in this class so far?</a:t>
            </a:r>
          </a:p>
          <a:p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954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Is CIM similar to other feature narratives (BROKEN BLOSSOMS, DAUGHTER OF THE DRAGON, THE GOOD EARTH, FLOWER DRUM SONG) you’ve seen in this class so far?</a:t>
            </a:r>
          </a:p>
          <a:p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dirty="0">
                <a:latin typeface="Arial"/>
                <a:cs typeface="Arial"/>
              </a:rPr>
              <a:t>If not, what other narrative films does it remind you of?</a:t>
            </a:r>
          </a:p>
          <a:p>
            <a:r>
              <a:rPr lang="en-US" sz="32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597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609306"/>
            <a:ext cx="7416116" cy="591801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/>
                <a:cs typeface="Arial"/>
              </a:rPr>
              <a:t>Key Terms:</a:t>
            </a:r>
          </a:p>
          <a:p>
            <a:pPr algn="l"/>
            <a:endParaRPr lang="en-US" sz="4000" b="1" dirty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Asian American feature films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Asian American identity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Hyphenated identity / the interval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Assimilation / hybridity</a:t>
            </a:r>
          </a:p>
          <a:p>
            <a:pPr marL="1028700" lvl="1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Asian American subjectivity / Asian American identity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Postmodernism and film</a:t>
            </a:r>
          </a:p>
          <a:p>
            <a:pPr marL="1028700" lvl="1" indent="-5715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1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What is the space of the ‘interval’ and the ‘hyphen’ that </a:t>
            </a:r>
            <a:r>
              <a:rPr lang="en-US" sz="3200" dirty="0" err="1">
                <a:latin typeface="Arial"/>
                <a:cs typeface="Arial"/>
              </a:rPr>
              <a:t>Feng</a:t>
            </a:r>
            <a:r>
              <a:rPr lang="en-US" sz="3200" dirty="0">
                <a:latin typeface="Arial"/>
                <a:cs typeface="Arial"/>
              </a:rPr>
              <a:t> discusses in his essay, and how do these ideas relate to this film?</a:t>
            </a:r>
          </a:p>
          <a:p>
            <a:r>
              <a:rPr lang="en-US" sz="3200">
                <a:latin typeface="Arial"/>
                <a:cs typeface="Arial"/>
              </a:rPr>
              <a:t> 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90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What is the space of the ‘interval’ and the ‘hyphen’ that </a:t>
            </a:r>
            <a:r>
              <a:rPr lang="en-US" sz="3200" dirty="0" err="1">
                <a:latin typeface="Arial"/>
                <a:cs typeface="Arial"/>
              </a:rPr>
              <a:t>Feng</a:t>
            </a:r>
            <a:r>
              <a:rPr lang="en-US" sz="3200" dirty="0">
                <a:latin typeface="Arial"/>
                <a:cs typeface="Arial"/>
              </a:rPr>
              <a:t> discusses in his essay, and how do these ideas relate to this film?</a:t>
            </a:r>
          </a:p>
          <a:p>
            <a:r>
              <a:rPr lang="en-US" sz="3200" dirty="0">
                <a:latin typeface="Arial"/>
                <a:cs typeface="Arial"/>
              </a:rPr>
              <a:t> </a:t>
            </a:r>
          </a:p>
          <a:p>
            <a:r>
              <a:rPr lang="en-US" sz="3200" dirty="0">
                <a:latin typeface="Arial"/>
                <a:cs typeface="Arial"/>
              </a:rPr>
              <a:t>What do you think the protagonist (and by extension, Wang) meant when he said, “using the negative to emphasize the positive”?</a:t>
            </a:r>
          </a:p>
        </p:txBody>
      </p:sp>
    </p:spTree>
    <p:extLst>
      <p:ext uri="{BB962C8B-B14F-4D97-AF65-F5344CB8AC3E}">
        <p14:creationId xmlns:p14="http://schemas.microsoft.com/office/powerpoint/2010/main" val="102930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8923" y="1995881"/>
            <a:ext cx="3731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Chan Is Missing</a:t>
            </a:r>
          </a:p>
          <a:p>
            <a:r>
              <a:rPr lang="en-US" sz="3600" dirty="0">
                <a:latin typeface="Arial"/>
                <a:cs typeface="Arial"/>
              </a:rPr>
              <a:t>(1982) 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>
                <a:latin typeface="Arial"/>
                <a:cs typeface="Arial"/>
              </a:rPr>
              <a:t>Dir. Wayne Wang</a:t>
            </a:r>
          </a:p>
          <a:p>
            <a:endParaRPr lang="en-US" sz="3600" dirty="0">
              <a:latin typeface="Arial"/>
              <a:cs typeface="Arial"/>
            </a:endParaRPr>
          </a:p>
        </p:txBody>
      </p:sp>
      <p:pic>
        <p:nvPicPr>
          <p:cNvPr id="3" name="Picture 2" descr="C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53" y="665763"/>
            <a:ext cx="4702347" cy="3551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23" y="4747823"/>
            <a:ext cx="843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Starring Wood Moy, Marc Hayashi, </a:t>
            </a:r>
            <a:r>
              <a:rPr lang="en-US" sz="3600" dirty="0" err="1">
                <a:latin typeface="Arial"/>
                <a:cs typeface="Arial"/>
              </a:rPr>
              <a:t>Laureen</a:t>
            </a:r>
            <a:r>
              <a:rPr lang="en-US" sz="3600" dirty="0">
                <a:latin typeface="Arial"/>
                <a:cs typeface="Arial"/>
              </a:rPr>
              <a:t> Chew, Peter Wang</a:t>
            </a:r>
          </a:p>
        </p:txBody>
      </p:sp>
    </p:spTree>
    <p:extLst>
      <p:ext uri="{BB962C8B-B14F-4D97-AF65-F5344CB8AC3E}">
        <p14:creationId xmlns:p14="http://schemas.microsoft.com/office/powerpoint/2010/main" val="115875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2" y="283567"/>
            <a:ext cx="377556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Wayne Wang</a:t>
            </a:r>
          </a:p>
          <a:p>
            <a:r>
              <a:rPr lang="en-US" sz="3600" dirty="0">
                <a:latin typeface="Arial"/>
                <a:cs typeface="Arial"/>
              </a:rPr>
              <a:t>王穎</a:t>
            </a:r>
            <a:r>
              <a:rPr lang="en-US" sz="3600" dirty="0"/>
              <a:t> </a:t>
            </a:r>
            <a:endParaRPr lang="en-US" sz="3600" b="1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Born in Hong Kong, 1949, and named after his father’s favorite movie star -guess who?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202" y="5152721"/>
            <a:ext cx="8502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Educated in H.K. and the U.S.; studied film and television at California College of Arts and Crafts</a:t>
            </a:r>
            <a:endParaRPr lang="en-US" sz="3200" dirty="0"/>
          </a:p>
        </p:txBody>
      </p:sp>
      <p:pic>
        <p:nvPicPr>
          <p:cNvPr id="3" name="Picture 2" descr="CIM-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64" y="283567"/>
            <a:ext cx="4726487" cy="37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4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1" y="283567"/>
            <a:ext cx="850204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After graduating from CCA, Wang worked in activist and theater groups in San Francisco’s Chinatown.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i="1" dirty="0">
                <a:latin typeface="Arial"/>
                <a:cs typeface="Arial"/>
              </a:rPr>
              <a:t>Chan Is Missing </a:t>
            </a:r>
            <a:r>
              <a:rPr lang="en-US" sz="3200" dirty="0">
                <a:latin typeface="Arial"/>
                <a:cs typeface="Arial"/>
              </a:rPr>
              <a:t>is Wang’s second film; his first was </a:t>
            </a:r>
            <a:r>
              <a:rPr lang="en-US" sz="3200" i="1" dirty="0">
                <a:latin typeface="Arial"/>
                <a:cs typeface="Arial"/>
              </a:rPr>
              <a:t>A Man, a Woman and a Killer </a:t>
            </a:r>
            <a:r>
              <a:rPr lang="en-US" sz="3200" dirty="0">
                <a:latin typeface="Arial"/>
                <a:cs typeface="Arial"/>
              </a:rPr>
              <a:t>(1975), which he made while still in art school.</a:t>
            </a:r>
          </a:p>
          <a:p>
            <a:pPr marL="457200" lvl="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He subsequently made </a:t>
            </a:r>
            <a:r>
              <a:rPr lang="en-US" sz="3200" i="1" dirty="0">
                <a:latin typeface="Arial"/>
                <a:cs typeface="Arial"/>
              </a:rPr>
              <a:t>Dim Sum: A Little Bit of Heart</a:t>
            </a:r>
            <a:r>
              <a:rPr lang="en-US" sz="3200" dirty="0">
                <a:latin typeface="Arial"/>
                <a:cs typeface="Arial"/>
              </a:rPr>
              <a:t> (1985), </a:t>
            </a:r>
            <a:r>
              <a:rPr lang="en-US" sz="3200" i="1" dirty="0">
                <a:latin typeface="Arial"/>
                <a:cs typeface="Arial"/>
              </a:rPr>
              <a:t>Eat A Bowl of Tea </a:t>
            </a:r>
            <a:r>
              <a:rPr lang="en-US" sz="3200" dirty="0">
                <a:latin typeface="Arial"/>
                <a:cs typeface="Arial"/>
              </a:rPr>
              <a:t>(1989), </a:t>
            </a:r>
            <a:r>
              <a:rPr lang="en-US" sz="3200" i="1" dirty="0">
                <a:latin typeface="Arial"/>
                <a:cs typeface="Arial"/>
              </a:rPr>
              <a:t>Joy Luck Club </a:t>
            </a:r>
            <a:r>
              <a:rPr lang="en-US" sz="3200" dirty="0">
                <a:latin typeface="Arial"/>
                <a:cs typeface="Arial"/>
              </a:rPr>
              <a:t>(1993).  </a:t>
            </a:r>
          </a:p>
        </p:txBody>
      </p:sp>
    </p:spTree>
    <p:extLst>
      <p:ext uri="{BB962C8B-B14F-4D97-AF65-F5344CB8AC3E}">
        <p14:creationId xmlns:p14="http://schemas.microsoft.com/office/powerpoint/2010/main" val="92857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2" y="283567"/>
            <a:ext cx="3670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Not all of Wang’s films are “Asian American” in theme, e.g. </a:t>
            </a:r>
            <a:r>
              <a:rPr lang="en-US" sz="3200" i="1" dirty="0">
                <a:latin typeface="Arial"/>
                <a:cs typeface="Arial"/>
              </a:rPr>
              <a:t>Maid in Manhattan </a:t>
            </a:r>
            <a:r>
              <a:rPr lang="en-US" sz="3200" dirty="0">
                <a:latin typeface="Arial"/>
                <a:cs typeface="Arial"/>
              </a:rPr>
              <a:t>(2002)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202" y="3986702"/>
            <a:ext cx="8502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Wang is one of the few Asian American filmmakers from his generation who successfully made a transition from the artist / activist / scholar mode to a more commercial career</a:t>
            </a:r>
          </a:p>
        </p:txBody>
      </p:sp>
      <p:pic>
        <p:nvPicPr>
          <p:cNvPr id="2" name="Picture 1" descr="CIM-WW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20" y="283568"/>
            <a:ext cx="4831631" cy="32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8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1" y="283567"/>
            <a:ext cx="850204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He is still making films in the “</a:t>
            </a:r>
            <a:r>
              <a:rPr lang="en-US" sz="3200" dirty="0" err="1">
                <a:latin typeface="Arial"/>
                <a:cs typeface="Arial"/>
              </a:rPr>
              <a:t>indiewood</a:t>
            </a:r>
            <a:r>
              <a:rPr lang="en-US" sz="3200" dirty="0">
                <a:latin typeface="Arial"/>
                <a:cs typeface="Arial"/>
              </a:rPr>
              <a:t>” mode, recent titles include </a:t>
            </a:r>
            <a:r>
              <a:rPr lang="en-US" sz="3200" i="1" dirty="0">
                <a:latin typeface="Arial"/>
                <a:cs typeface="Arial"/>
              </a:rPr>
              <a:t>Smoke</a:t>
            </a:r>
            <a:r>
              <a:rPr lang="en-US" sz="3200" dirty="0">
                <a:latin typeface="Arial"/>
                <a:cs typeface="Arial"/>
              </a:rPr>
              <a:t> and </a:t>
            </a:r>
            <a:r>
              <a:rPr lang="en-US" sz="3200" i="1" dirty="0">
                <a:latin typeface="Arial"/>
                <a:cs typeface="Arial"/>
              </a:rPr>
              <a:t>Blue in The Face</a:t>
            </a:r>
            <a:r>
              <a:rPr lang="en-US" sz="3200" dirty="0">
                <a:latin typeface="Arial"/>
                <a:cs typeface="Arial"/>
              </a:rPr>
              <a:t> (both 1995), </a:t>
            </a:r>
            <a:r>
              <a:rPr lang="en-US" sz="3200" i="1" dirty="0">
                <a:latin typeface="Arial"/>
                <a:cs typeface="Arial"/>
              </a:rPr>
              <a:t>Center of The World</a:t>
            </a:r>
            <a:r>
              <a:rPr lang="en-US" sz="3200" dirty="0">
                <a:latin typeface="Arial"/>
                <a:cs typeface="Arial"/>
              </a:rPr>
              <a:t> (2001), </a:t>
            </a:r>
            <a:r>
              <a:rPr lang="en-US" sz="3200" i="1" dirty="0">
                <a:latin typeface="Arial"/>
                <a:cs typeface="Arial"/>
              </a:rPr>
              <a:t>A Thousand Years of Good Prayers</a:t>
            </a:r>
            <a:r>
              <a:rPr lang="en-US" sz="3200" dirty="0">
                <a:latin typeface="Arial"/>
                <a:cs typeface="Arial"/>
              </a:rPr>
              <a:t> and </a:t>
            </a:r>
            <a:r>
              <a:rPr lang="en-US" sz="3200" i="1" dirty="0">
                <a:latin typeface="Arial"/>
                <a:cs typeface="Arial"/>
              </a:rPr>
              <a:t>The Princess of Nebraska</a:t>
            </a:r>
            <a:r>
              <a:rPr lang="en-US" sz="3200" dirty="0">
                <a:latin typeface="Arial"/>
                <a:cs typeface="Arial"/>
              </a:rPr>
              <a:t> (both 2007), </a:t>
            </a:r>
            <a:r>
              <a:rPr lang="en-US" sz="3200" i="1" dirty="0">
                <a:latin typeface="Arial"/>
                <a:cs typeface="Arial"/>
              </a:rPr>
              <a:t>Snow Flower and the Secret Fan</a:t>
            </a:r>
            <a:r>
              <a:rPr lang="en-US" sz="3200" dirty="0">
                <a:latin typeface="Arial"/>
                <a:cs typeface="Arial"/>
              </a:rPr>
              <a:t> (2011)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Interviews in </a:t>
            </a:r>
            <a:r>
              <a:rPr lang="en-US" sz="3200" u="sng" dirty="0">
                <a:latin typeface="Arial"/>
                <a:cs typeface="Arial"/>
              </a:rPr>
              <a:t>Moving The Image </a:t>
            </a:r>
            <a:r>
              <a:rPr lang="en-US" sz="3200" dirty="0">
                <a:latin typeface="Arial"/>
                <a:cs typeface="Arial"/>
              </a:rPr>
              <a:t>and </a:t>
            </a:r>
            <a:r>
              <a:rPr lang="en-US" sz="3200" u="sng" dirty="0">
                <a:latin typeface="Arial"/>
                <a:cs typeface="Arial"/>
              </a:rPr>
              <a:t>Out of The Shadows</a:t>
            </a:r>
          </a:p>
        </p:txBody>
      </p:sp>
    </p:spTree>
    <p:extLst>
      <p:ext uri="{BB962C8B-B14F-4D97-AF65-F5344CB8AC3E}">
        <p14:creationId xmlns:p14="http://schemas.microsoft.com/office/powerpoint/2010/main" val="40846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M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2" y="419185"/>
            <a:ext cx="8122485" cy="583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1" y="567134"/>
            <a:ext cx="8502049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i="1" dirty="0">
                <a:latin typeface="Arial"/>
                <a:cs typeface="Arial"/>
              </a:rPr>
              <a:t>Chan Is Missing </a:t>
            </a:r>
            <a:r>
              <a:rPr lang="en-US" sz="3200" dirty="0">
                <a:latin typeface="Arial"/>
                <a:cs typeface="Arial"/>
              </a:rPr>
              <a:t>is one of the “first” Asian American independent feature films produced outside the studio system.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It was shot in B&amp;W 16mm film, produced for less than $25,000.</a:t>
            </a:r>
          </a:p>
          <a:p>
            <a:pPr marL="457200" lvl="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The film was shot on location in San Francisco’s Chinatown, featuring its inhabitants, who often play themselves in largely improvised scenes</a:t>
            </a:r>
          </a:p>
          <a:p>
            <a:pPr marL="457200" lvl="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93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631</Words>
  <Application>Microsoft Macintosh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ASIAN AMERICANS IN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162</cp:revision>
  <dcterms:created xsi:type="dcterms:W3CDTF">2010-12-29T21:54:42Z</dcterms:created>
  <dcterms:modified xsi:type="dcterms:W3CDTF">2019-10-15T18:58:38Z</dcterms:modified>
</cp:coreProperties>
</file>