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366" r:id="rId4"/>
    <p:sldId id="388" r:id="rId5"/>
    <p:sldId id="389" r:id="rId6"/>
    <p:sldId id="390" r:id="rId7"/>
    <p:sldId id="391" r:id="rId8"/>
    <p:sldId id="392" r:id="rId9"/>
    <p:sldId id="268" r:id="rId10"/>
    <p:sldId id="363" r:id="rId11"/>
    <p:sldId id="362" r:id="rId12"/>
    <p:sldId id="296" r:id="rId13"/>
    <p:sldId id="346" r:id="rId14"/>
    <p:sldId id="364" r:id="rId15"/>
    <p:sldId id="349" r:id="rId16"/>
    <p:sldId id="365" r:id="rId17"/>
    <p:sldId id="348" r:id="rId18"/>
    <p:sldId id="387" r:id="rId19"/>
    <p:sldId id="368" r:id="rId20"/>
    <p:sldId id="393" r:id="rId21"/>
    <p:sldId id="394" r:id="rId22"/>
    <p:sldId id="395" r:id="rId23"/>
    <p:sldId id="369" r:id="rId24"/>
    <p:sldId id="396" r:id="rId25"/>
    <p:sldId id="397" r:id="rId26"/>
    <p:sldId id="398" r:id="rId27"/>
    <p:sldId id="399" r:id="rId28"/>
    <p:sldId id="400" r:id="rId29"/>
    <p:sldId id="376" r:id="rId30"/>
    <p:sldId id="377" r:id="rId31"/>
    <p:sldId id="380" r:id="rId32"/>
    <p:sldId id="381" r:id="rId33"/>
    <p:sldId id="382" r:id="rId34"/>
    <p:sldId id="378" r:id="rId35"/>
    <p:sldId id="379" r:id="rId36"/>
    <p:sldId id="383" r:id="rId37"/>
    <p:sldId id="384" r:id="rId38"/>
    <p:sldId id="385" r:id="rId39"/>
    <p:sldId id="38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43"/>
  </p:normalViewPr>
  <p:slideViewPr>
    <p:cSldViewPr snapToGrid="0" snapToObjects="1">
      <p:cViewPr varScale="1">
        <p:scale>
          <a:sx n="120" d="100"/>
          <a:sy n="120" d="100"/>
        </p:scale>
        <p:origin x="24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9/30/19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1247"/>
            <a:ext cx="7772400" cy="1470025"/>
          </a:xfrm>
        </p:spPr>
        <p:txBody>
          <a:bodyPr/>
          <a:lstStyle/>
          <a:p>
            <a:r>
              <a:rPr lang="en-US" b="1" dirty="0" smtClean="0">
                <a:latin typeface="Arial"/>
                <a:cs typeface="Arial"/>
              </a:rPr>
              <a:t>ASIAN AMERICANS IN MEDIA</a:t>
            </a:r>
            <a:endParaRPr lang="en-US" b="1" dirty="0">
              <a:latin typeface="Arial"/>
              <a:cs typeface="Arial"/>
            </a:endParaRPr>
          </a:p>
        </p:txBody>
      </p:sp>
      <p:sp>
        <p:nvSpPr>
          <p:cNvPr id="3" name="Subtitle 2"/>
          <p:cNvSpPr>
            <a:spLocks noGrp="1"/>
          </p:cNvSpPr>
          <p:nvPr>
            <p:ph type="subTitle" idx="1"/>
          </p:nvPr>
        </p:nvSpPr>
        <p:spPr>
          <a:xfrm>
            <a:off x="394550" y="3926952"/>
            <a:ext cx="8359523" cy="2607412"/>
          </a:xfrm>
        </p:spPr>
        <p:txBody>
          <a:bodyPr>
            <a:normAutofit/>
          </a:bodyPr>
          <a:lstStyle/>
          <a:p>
            <a:r>
              <a:rPr lang="en-US" sz="4000" b="1" dirty="0" smtClean="0">
                <a:latin typeface="Arial"/>
                <a:cs typeface="Arial"/>
              </a:rPr>
              <a:t>Week 5: Birth of Asian American Independent Media—Ethno-Communications Films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3rdWorldStrik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620" y="1079500"/>
            <a:ext cx="4277381" cy="3372978"/>
          </a:xfrm>
          <a:prstGeom prst="rect">
            <a:avLst/>
          </a:prstGeom>
        </p:spPr>
      </p:pic>
      <p:sp>
        <p:nvSpPr>
          <p:cNvPr id="5" name="TextBox 4"/>
          <p:cNvSpPr txBox="1"/>
          <p:nvPr/>
        </p:nvSpPr>
        <p:spPr>
          <a:xfrm>
            <a:off x="253999" y="4580535"/>
            <a:ext cx="8683001" cy="2062103"/>
          </a:xfrm>
          <a:prstGeom prst="rect">
            <a:avLst/>
          </a:prstGeom>
          <a:noFill/>
        </p:spPr>
        <p:txBody>
          <a:bodyPr wrap="square" rtlCol="0">
            <a:spAutoFit/>
          </a:bodyPr>
          <a:lstStyle/>
          <a:p>
            <a:pPr marL="457200" indent="-457200">
              <a:buFont typeface="Arial"/>
              <a:buChar char="•"/>
            </a:pPr>
            <a:r>
              <a:rPr lang="en-US" sz="3200" dirty="0" smtClean="0">
                <a:latin typeface="Arial"/>
                <a:cs typeface="Arial"/>
              </a:rPr>
              <a:t>Influenced by the Third World Liberation Front strike for Ethnic Studies in the late 1960s; Black Panthers, and other racial civil rights </a:t>
            </a:r>
            <a:r>
              <a:rPr lang="en-US" sz="3200" dirty="0" smtClean="0">
                <a:latin typeface="Arial"/>
                <a:cs typeface="Arial"/>
              </a:rPr>
              <a:t>movements</a:t>
            </a:r>
            <a:endParaRPr lang="en-US" sz="3200" dirty="0">
              <a:latin typeface="Arial"/>
              <a:cs typeface="Arial"/>
            </a:endParaRPr>
          </a:p>
        </p:txBody>
      </p:sp>
      <p:pic>
        <p:nvPicPr>
          <p:cNvPr id="7" name="Picture 6" descr="Ec-3rdWorldStrik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1079499"/>
            <a:ext cx="4165600" cy="3372979"/>
          </a:xfrm>
          <a:prstGeom prst="rect">
            <a:avLst/>
          </a:prstGeom>
        </p:spPr>
      </p:pic>
    </p:spTree>
    <p:extLst>
      <p:ext uri="{BB962C8B-B14F-4D97-AF65-F5344CB8AC3E}">
        <p14:creationId xmlns:p14="http://schemas.microsoft.com/office/powerpoint/2010/main" val="241335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YellowPerilBlackPow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700" y="1167791"/>
            <a:ext cx="3568700" cy="4396638"/>
          </a:xfrm>
          <a:prstGeom prst="rect">
            <a:avLst/>
          </a:prstGeom>
        </p:spPr>
      </p:pic>
      <p:pic>
        <p:nvPicPr>
          <p:cNvPr id="5" name="Picture 4" descr="EC-3rdWorldStrik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12" y="1155701"/>
            <a:ext cx="4444282" cy="4408728"/>
          </a:xfrm>
          <a:prstGeom prst="rect">
            <a:avLst/>
          </a:prstGeom>
        </p:spPr>
      </p:pic>
    </p:spTree>
    <p:extLst>
      <p:ext uri="{BB962C8B-B14F-4D97-AF65-F5344CB8AC3E}">
        <p14:creationId xmlns:p14="http://schemas.microsoft.com/office/powerpoint/2010/main" val="3741307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188" y="699655"/>
            <a:ext cx="4343112" cy="4031873"/>
          </a:xfrm>
          <a:prstGeom prst="rect">
            <a:avLst/>
          </a:prstGeom>
          <a:noFill/>
        </p:spPr>
        <p:txBody>
          <a:bodyPr wrap="square" rtlCol="0">
            <a:spAutoFit/>
          </a:bodyPr>
          <a:lstStyle/>
          <a:p>
            <a:pPr marL="571500" indent="-571500">
              <a:buFont typeface="Arial"/>
              <a:buChar char="•"/>
            </a:pPr>
            <a:r>
              <a:rPr lang="en-US" sz="3200" dirty="0">
                <a:latin typeface="Arial"/>
                <a:cs typeface="Arial"/>
              </a:rPr>
              <a:t>Ethno-Communications was a film production program founded at UCLA in the late 1960s and early 1970s by Asian, Chicano, </a:t>
            </a:r>
          </a:p>
        </p:txBody>
      </p:sp>
      <p:sp>
        <p:nvSpPr>
          <p:cNvPr id="3" name="Rectangle 2"/>
          <p:cNvSpPr/>
          <p:nvPr/>
        </p:nvSpPr>
        <p:spPr>
          <a:xfrm>
            <a:off x="793461" y="4573556"/>
            <a:ext cx="7854083" cy="2062103"/>
          </a:xfrm>
          <a:prstGeom prst="rect">
            <a:avLst/>
          </a:prstGeom>
        </p:spPr>
        <p:txBody>
          <a:bodyPr wrap="square">
            <a:spAutoFit/>
          </a:bodyPr>
          <a:lstStyle/>
          <a:p>
            <a:r>
              <a:rPr lang="en-US" sz="3200" dirty="0" smtClean="0">
                <a:latin typeface="Arial"/>
                <a:cs typeface="Arial"/>
              </a:rPr>
              <a:t>African American, and Native American </a:t>
            </a:r>
            <a:r>
              <a:rPr lang="en-US" sz="3200" dirty="0">
                <a:latin typeface="Arial"/>
                <a:cs typeface="Arial"/>
              </a:rPr>
              <a:t>students who were influenced by the social protest movements and counter culture of the time.  </a:t>
            </a:r>
          </a:p>
        </p:txBody>
      </p:sp>
      <p:pic>
        <p:nvPicPr>
          <p:cNvPr id="5" name="Picture 4" descr="EC-Ethnocommunica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544" y="318655"/>
            <a:ext cx="3938156" cy="3938156"/>
          </a:xfrm>
          <a:prstGeom prst="rect">
            <a:avLst/>
          </a:prstGeom>
        </p:spPr>
      </p:pic>
    </p:spTree>
    <p:extLst>
      <p:ext uri="{BB962C8B-B14F-4D97-AF65-F5344CB8AC3E}">
        <p14:creationId xmlns:p14="http://schemas.microsoft.com/office/powerpoint/2010/main" val="2108916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187" y="985982"/>
            <a:ext cx="8089613" cy="5016757"/>
          </a:xfrm>
          <a:prstGeom prst="rect">
            <a:avLst/>
          </a:prstGeom>
          <a:noFill/>
        </p:spPr>
        <p:txBody>
          <a:bodyPr wrap="square" rtlCol="0">
            <a:spAutoFit/>
          </a:bodyPr>
          <a:lstStyle/>
          <a:p>
            <a:pPr marL="571500" indent="-571500">
              <a:buFont typeface="Arial"/>
              <a:buChar char="•"/>
            </a:pPr>
            <a:r>
              <a:rPr lang="en-US" sz="3200" dirty="0">
                <a:latin typeface="Arial"/>
                <a:cs typeface="Arial"/>
              </a:rPr>
              <a:t>Its ethos was influenced by Third Cinema and other liberationist media movements, and especially by the films and writing of Latin American filmmakers including Glauber Rocha, Fernando Solanas, Octavio Getino, and Julio Garcia Espinosa. </a:t>
            </a:r>
            <a:endParaRPr lang="en-US" sz="3200" dirty="0" smtClean="0">
              <a:latin typeface="Arial"/>
              <a:cs typeface="Arial"/>
            </a:endParaRPr>
          </a:p>
          <a:p>
            <a:pPr marL="571500" indent="-571500">
              <a:buFont typeface="Arial"/>
              <a:buChar char="•"/>
            </a:pPr>
            <a:endParaRPr lang="en-US" sz="3200" dirty="0">
              <a:latin typeface="Arial"/>
              <a:cs typeface="Arial"/>
            </a:endParaRPr>
          </a:p>
          <a:p>
            <a:pPr marL="571500" indent="-571500">
              <a:buFont typeface="Arial"/>
              <a:buChar char="•"/>
            </a:pPr>
            <a:r>
              <a:rPr lang="en-US" sz="3200" dirty="0" smtClean="0">
                <a:latin typeface="Arial"/>
                <a:cs typeface="Arial"/>
              </a:rPr>
              <a:t>First Asian American independent cinema?</a:t>
            </a:r>
            <a:endParaRPr lang="en-US" sz="3200" dirty="0">
              <a:latin typeface="Arial"/>
              <a:cs typeface="Arial"/>
            </a:endParaRPr>
          </a:p>
        </p:txBody>
      </p:sp>
    </p:spTree>
    <p:extLst>
      <p:ext uri="{BB962C8B-B14F-4D97-AF65-F5344CB8AC3E}">
        <p14:creationId xmlns:p14="http://schemas.microsoft.com/office/powerpoint/2010/main" val="1920746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788" y="2152537"/>
            <a:ext cx="2806412" cy="2062103"/>
          </a:xfrm>
          <a:prstGeom prst="rect">
            <a:avLst/>
          </a:prstGeom>
          <a:noFill/>
        </p:spPr>
        <p:txBody>
          <a:bodyPr wrap="square" rtlCol="0">
            <a:spAutoFit/>
          </a:bodyPr>
          <a:lstStyle/>
          <a:p>
            <a:pPr marL="571500" indent="-571500">
              <a:buFont typeface="Arial"/>
              <a:buChar char="•"/>
            </a:pPr>
            <a:r>
              <a:rPr lang="en-US" sz="3200" dirty="0" smtClean="0">
                <a:latin typeface="Arial"/>
                <a:cs typeface="Arial"/>
              </a:rPr>
              <a:t>A number of Asian American graduates</a:t>
            </a:r>
            <a:endParaRPr lang="en-US" sz="3200" dirty="0">
              <a:latin typeface="Arial"/>
              <a:cs typeface="Arial"/>
            </a:endParaRPr>
          </a:p>
        </p:txBody>
      </p:sp>
      <p:sp>
        <p:nvSpPr>
          <p:cNvPr id="3" name="Rectangle 2"/>
          <p:cNvSpPr/>
          <p:nvPr/>
        </p:nvSpPr>
        <p:spPr>
          <a:xfrm>
            <a:off x="870817" y="4155843"/>
            <a:ext cx="7981083" cy="2554545"/>
          </a:xfrm>
          <a:prstGeom prst="rect">
            <a:avLst/>
          </a:prstGeom>
        </p:spPr>
        <p:txBody>
          <a:bodyPr wrap="square">
            <a:spAutoFit/>
          </a:bodyPr>
          <a:lstStyle/>
          <a:p>
            <a:r>
              <a:rPr lang="en-US" sz="3200" dirty="0">
                <a:latin typeface="Arial"/>
                <a:cs typeface="Arial"/>
              </a:rPr>
              <a:t>o</a:t>
            </a:r>
            <a:r>
              <a:rPr lang="en-US" sz="3200" dirty="0" smtClean="0">
                <a:latin typeface="Arial"/>
                <a:cs typeface="Arial"/>
              </a:rPr>
              <a:t>f Ethno</a:t>
            </a:r>
            <a:r>
              <a:rPr lang="en-US" sz="3200" dirty="0">
                <a:latin typeface="Arial"/>
                <a:cs typeface="Arial"/>
              </a:rPr>
              <a:t>-</a:t>
            </a:r>
            <a:r>
              <a:rPr lang="en-US" sz="3200" dirty="0" smtClean="0">
                <a:latin typeface="Arial"/>
                <a:cs typeface="Arial"/>
              </a:rPr>
              <a:t>Communications</a:t>
            </a:r>
            <a:r>
              <a:rPr lang="en-US" sz="3200" dirty="0">
                <a:latin typeface="Arial"/>
                <a:cs typeface="Arial"/>
              </a:rPr>
              <a:t> </a:t>
            </a:r>
            <a:r>
              <a:rPr lang="en-US" sz="3200" dirty="0" smtClean="0">
                <a:latin typeface="Arial"/>
                <a:cs typeface="Arial"/>
              </a:rPr>
              <a:t>became the founders of Visual Communications (VC) the oldest Asian American media arts center, located in Little Tokyo in downtown Los Angeles.</a:t>
            </a:r>
            <a:endParaRPr lang="en-US" sz="3200" dirty="0">
              <a:latin typeface="Arial"/>
              <a:cs typeface="Arial"/>
            </a:endParaRPr>
          </a:p>
        </p:txBody>
      </p:sp>
      <p:pic>
        <p:nvPicPr>
          <p:cNvPr id="2" name="Picture 1" descr="EC-V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93488"/>
            <a:ext cx="5337217" cy="3573923"/>
          </a:xfrm>
          <a:prstGeom prst="rect">
            <a:avLst/>
          </a:prstGeom>
        </p:spPr>
      </p:pic>
      <p:pic>
        <p:nvPicPr>
          <p:cNvPr id="6" name="Picture 5" descr="EC-VC-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94" y="293488"/>
            <a:ext cx="1640805" cy="1586112"/>
          </a:xfrm>
          <a:prstGeom prst="rect">
            <a:avLst/>
          </a:prstGeom>
        </p:spPr>
      </p:pic>
    </p:spTree>
    <p:extLst>
      <p:ext uri="{BB962C8B-B14F-4D97-AF65-F5344CB8AC3E}">
        <p14:creationId xmlns:p14="http://schemas.microsoft.com/office/powerpoint/2010/main" val="322110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538" y="5316588"/>
            <a:ext cx="7979920" cy="1077218"/>
          </a:xfrm>
          <a:prstGeom prst="rect">
            <a:avLst/>
          </a:prstGeom>
        </p:spPr>
        <p:txBody>
          <a:bodyPr wrap="square">
            <a:spAutoFit/>
          </a:bodyPr>
          <a:lstStyle/>
          <a:p>
            <a:r>
              <a:rPr lang="en-US" sz="3200" dirty="0" smtClean="0">
                <a:latin typeface="Arial"/>
                <a:cs typeface="Arial"/>
              </a:rPr>
              <a:t>From left: Duane Kubo, Robert Nakamura, Alan Ohashi, and Eddie Wong </a:t>
            </a:r>
            <a:endParaRPr lang="en-US" sz="3200" dirty="0">
              <a:latin typeface="Arial"/>
              <a:cs typeface="Arial"/>
            </a:endParaRPr>
          </a:p>
        </p:txBody>
      </p:sp>
      <p:pic>
        <p:nvPicPr>
          <p:cNvPr id="5" name="Picture 4" descr="EC-V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38" y="558799"/>
            <a:ext cx="7979920" cy="4521201"/>
          </a:xfrm>
          <a:prstGeom prst="rect">
            <a:avLst/>
          </a:prstGeom>
        </p:spPr>
      </p:pic>
    </p:spTree>
    <p:extLst>
      <p:ext uri="{BB962C8B-B14F-4D97-AF65-F5344CB8AC3E}">
        <p14:creationId xmlns:p14="http://schemas.microsoft.com/office/powerpoint/2010/main" val="3269935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V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787400"/>
            <a:ext cx="6821519" cy="5381850"/>
          </a:xfrm>
          <a:prstGeom prst="rect">
            <a:avLst/>
          </a:prstGeom>
        </p:spPr>
      </p:pic>
    </p:spTree>
    <p:extLst>
      <p:ext uri="{BB962C8B-B14F-4D97-AF65-F5344CB8AC3E}">
        <p14:creationId xmlns:p14="http://schemas.microsoft.com/office/powerpoint/2010/main" val="2777565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VC-Staff19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1193800"/>
            <a:ext cx="6845300" cy="4791710"/>
          </a:xfrm>
          <a:prstGeom prst="rect">
            <a:avLst/>
          </a:prstGeom>
        </p:spPr>
      </p:pic>
    </p:spTree>
    <p:extLst>
      <p:ext uri="{BB962C8B-B14F-4D97-AF65-F5344CB8AC3E}">
        <p14:creationId xmlns:p14="http://schemas.microsoft.com/office/powerpoint/2010/main" val="507390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8977" y="3865241"/>
            <a:ext cx="8380522" cy="2862322"/>
          </a:xfrm>
          <a:prstGeom prst="rect">
            <a:avLst/>
          </a:prstGeom>
          <a:noFill/>
        </p:spPr>
        <p:txBody>
          <a:bodyPr wrap="square" rtlCol="0">
            <a:spAutoFit/>
          </a:bodyPr>
          <a:lstStyle/>
          <a:p>
            <a:r>
              <a:rPr lang="en-US" sz="3600" b="1" dirty="0" smtClean="0">
                <a:latin typeface="Arial"/>
                <a:cs typeface="Arial"/>
              </a:rPr>
              <a:t>Comparative Analysis: </a:t>
            </a:r>
          </a:p>
          <a:p>
            <a:r>
              <a:rPr lang="en-US" sz="3600" i="1" dirty="0" smtClean="0">
                <a:latin typeface="Arial"/>
                <a:cs typeface="Arial"/>
              </a:rPr>
              <a:t>Yellow Brotherhood</a:t>
            </a:r>
            <a:r>
              <a:rPr lang="en-US" sz="3600" dirty="0" smtClean="0">
                <a:latin typeface="Arial"/>
                <a:cs typeface="Arial"/>
              </a:rPr>
              <a:t> (1970, dir. Brian Maeda) / </a:t>
            </a:r>
            <a:r>
              <a:rPr lang="en-US" sz="3600" i="1" dirty="0" smtClean="0">
                <a:latin typeface="Arial"/>
                <a:cs typeface="Arial"/>
              </a:rPr>
              <a:t>Wong </a:t>
            </a:r>
            <a:r>
              <a:rPr lang="en-US" sz="3600" i="1" dirty="0" smtClean="0">
                <a:latin typeface="Arial"/>
                <a:cs typeface="Arial"/>
              </a:rPr>
              <a:t>Sinsaang</a:t>
            </a:r>
            <a:r>
              <a:rPr lang="en-US" sz="3600" b="1" i="1" dirty="0" smtClean="0">
                <a:latin typeface="Arial"/>
                <a:cs typeface="Arial"/>
              </a:rPr>
              <a:t> </a:t>
            </a:r>
            <a:r>
              <a:rPr lang="en-US" sz="3600" dirty="0" smtClean="0">
                <a:latin typeface="Arial"/>
                <a:cs typeface="Arial"/>
              </a:rPr>
              <a:t>(</a:t>
            </a:r>
            <a:r>
              <a:rPr lang="en-US" sz="3600" dirty="0" smtClean="0">
                <a:latin typeface="Arial"/>
                <a:cs typeface="Arial"/>
              </a:rPr>
              <a:t>1971, </a:t>
            </a:r>
            <a:r>
              <a:rPr lang="en-US" sz="3600" dirty="0">
                <a:latin typeface="Arial"/>
                <a:cs typeface="Arial"/>
              </a:rPr>
              <a:t>d</a:t>
            </a:r>
            <a:r>
              <a:rPr lang="en-US" sz="3600" dirty="0" smtClean="0">
                <a:latin typeface="Arial"/>
                <a:cs typeface="Arial"/>
              </a:rPr>
              <a:t>ir</a:t>
            </a:r>
            <a:r>
              <a:rPr lang="en-US" sz="3600" dirty="0" smtClean="0">
                <a:latin typeface="Arial"/>
                <a:cs typeface="Arial"/>
              </a:rPr>
              <a:t>. Eddie </a:t>
            </a:r>
            <a:r>
              <a:rPr lang="en-US" sz="3600" dirty="0" smtClean="0">
                <a:latin typeface="Arial"/>
                <a:cs typeface="Arial"/>
              </a:rPr>
              <a:t>Wong)</a:t>
            </a:r>
            <a:endParaRPr lang="en-US" sz="3600" dirty="0" smtClean="0">
              <a:latin typeface="Arial"/>
              <a:cs typeface="Arial"/>
            </a:endParaRPr>
          </a:p>
          <a:p>
            <a:endParaRPr lang="en-US" sz="3600" dirty="0" smtClean="0">
              <a:latin typeface="Arial"/>
              <a:cs typeface="Arial"/>
            </a:endParaRPr>
          </a:p>
        </p:txBody>
      </p:sp>
      <p:pic>
        <p:nvPicPr>
          <p:cNvPr id="3" name="Picture 2" descr="EC-wongsinsaa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078" y="400336"/>
            <a:ext cx="3929421" cy="29549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77" y="400336"/>
            <a:ext cx="4178595" cy="2943588"/>
          </a:xfrm>
          <a:prstGeom prst="rect">
            <a:avLst/>
          </a:prstGeom>
        </p:spPr>
      </p:pic>
    </p:spTree>
    <p:extLst>
      <p:ext uri="{BB962C8B-B14F-4D97-AF65-F5344CB8AC3E}">
        <p14:creationId xmlns:p14="http://schemas.microsoft.com/office/powerpoint/2010/main" val="2121066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1631216"/>
          </a:xfrm>
          <a:prstGeom prst="rect">
            <a:avLst/>
          </a:prstGeom>
          <a:noFill/>
        </p:spPr>
        <p:txBody>
          <a:bodyPr wrap="square" rtlCol="0">
            <a:spAutoFit/>
          </a:bodyPr>
          <a:lstStyle/>
          <a:p>
            <a:r>
              <a:rPr lang="en-US" sz="3600" b="1" dirty="0" smtClean="0">
                <a:latin typeface="Arial"/>
                <a:cs typeface="Arial"/>
              </a:rPr>
              <a:t>Analyze:</a:t>
            </a:r>
            <a:endParaRPr lang="en-US" sz="3600" b="1" dirty="0">
              <a:latin typeface="Arial"/>
              <a:cs typeface="Arial"/>
            </a:endParaRPr>
          </a:p>
          <a:p>
            <a:pPr lvl="0"/>
            <a:endParaRPr lang="en-US" sz="3200" dirty="0" smtClean="0">
              <a:latin typeface="Arial"/>
              <a:cs typeface="Arial"/>
            </a:endParaRPr>
          </a:p>
          <a:p>
            <a:pPr lvl="0"/>
            <a:endParaRPr lang="en-US" sz="3200" dirty="0">
              <a:latin typeface="Arial"/>
              <a:cs typeface="Arial"/>
            </a:endParaRPr>
          </a:p>
        </p:txBody>
      </p:sp>
    </p:spTree>
    <p:extLst>
      <p:ext uri="{BB962C8B-B14F-4D97-AF65-F5344CB8AC3E}">
        <p14:creationId xmlns:p14="http://schemas.microsoft.com/office/powerpoint/2010/main" val="3586540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609306"/>
            <a:ext cx="7416116" cy="5918019"/>
          </a:xfrm>
        </p:spPr>
        <p:txBody>
          <a:bodyPr>
            <a:normAutofit lnSpcReduction="10000"/>
          </a:bodyPr>
          <a:lstStyle/>
          <a:p>
            <a:pPr algn="l"/>
            <a:r>
              <a:rPr lang="en-US" sz="4000" b="1" dirty="0" smtClean="0">
                <a:latin typeface="Arial"/>
                <a:cs typeface="Arial"/>
              </a:rPr>
              <a:t>Key Terms:</a:t>
            </a:r>
          </a:p>
          <a:p>
            <a:pPr algn="l"/>
            <a:endParaRPr lang="en-US" sz="4000" b="1" dirty="0">
              <a:latin typeface="Arial"/>
              <a:cs typeface="Arial"/>
            </a:endParaRPr>
          </a:p>
          <a:p>
            <a:pPr marL="571500" indent="-571500" algn="l">
              <a:buFont typeface="Arial"/>
              <a:buChar char="•"/>
            </a:pPr>
            <a:r>
              <a:rPr lang="en-US" dirty="0" smtClean="0">
                <a:latin typeface="Arial"/>
                <a:cs typeface="Arial"/>
              </a:rPr>
              <a:t>Asian American Movement / Third World Strike / Ethnic Studies</a:t>
            </a:r>
          </a:p>
          <a:p>
            <a:pPr marL="571500" indent="-571500" algn="l">
              <a:buFont typeface="Arial"/>
              <a:buChar char="•"/>
            </a:pPr>
            <a:r>
              <a:rPr lang="en-US" dirty="0" smtClean="0">
                <a:latin typeface="Arial"/>
                <a:cs typeface="Arial"/>
              </a:rPr>
              <a:t>Counter culture</a:t>
            </a:r>
          </a:p>
          <a:p>
            <a:pPr marL="571500" indent="-571500" algn="l">
              <a:buFont typeface="Arial"/>
              <a:buChar char="•"/>
            </a:pPr>
            <a:r>
              <a:rPr lang="en-US" dirty="0" smtClean="0">
                <a:latin typeface="Arial"/>
                <a:cs typeface="Arial"/>
              </a:rPr>
              <a:t>Independent media</a:t>
            </a:r>
          </a:p>
          <a:p>
            <a:pPr marL="571500" indent="-571500" algn="l">
              <a:buFont typeface="Arial"/>
              <a:buChar char="•"/>
            </a:pPr>
            <a:r>
              <a:rPr lang="en-US" dirty="0" smtClean="0">
                <a:latin typeface="Arial"/>
                <a:cs typeface="Arial"/>
              </a:rPr>
              <a:t>Asian American media arts center</a:t>
            </a:r>
          </a:p>
          <a:p>
            <a:pPr marL="571500" indent="-571500" algn="l">
              <a:buFont typeface="Arial"/>
              <a:buChar char="•"/>
            </a:pPr>
            <a:r>
              <a:rPr lang="en-US" dirty="0">
                <a:latin typeface="Arial"/>
                <a:cs typeface="Arial"/>
              </a:rPr>
              <a:t>Cinéma vérité</a:t>
            </a:r>
            <a:r>
              <a:rPr lang="en-US" dirty="0"/>
              <a:t> </a:t>
            </a:r>
            <a:r>
              <a:rPr lang="en-US" dirty="0" smtClean="0">
                <a:latin typeface="Arial"/>
                <a:cs typeface="Arial"/>
              </a:rPr>
              <a:t>/ direct cinema / anti-slick</a:t>
            </a:r>
          </a:p>
          <a:p>
            <a:pPr marL="571500" indent="-571500" algn="l">
              <a:buFont typeface="Arial"/>
              <a:buChar char="•"/>
            </a:pPr>
            <a:r>
              <a:rPr lang="en-US" dirty="0" smtClean="0">
                <a:latin typeface="Arial"/>
                <a:cs typeface="Arial"/>
              </a:rPr>
              <a:t>Japanese American internment</a:t>
            </a:r>
          </a:p>
        </p:txBody>
      </p:sp>
    </p:spTree>
    <p:extLst>
      <p:ext uri="{BB962C8B-B14F-4D97-AF65-F5344CB8AC3E}">
        <p14:creationId xmlns:p14="http://schemas.microsoft.com/office/powerpoint/2010/main" val="2248418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2123658"/>
          </a:xfrm>
          <a:prstGeom prst="rect">
            <a:avLst/>
          </a:prstGeom>
          <a:noFill/>
        </p:spPr>
        <p:txBody>
          <a:bodyPr wrap="square" rtlCol="0">
            <a:spAutoFit/>
          </a:bodyPr>
          <a:lstStyle/>
          <a:p>
            <a:r>
              <a:rPr lang="en-US" sz="3600" b="1" dirty="0" smtClean="0">
                <a:latin typeface="Arial"/>
                <a:cs typeface="Arial"/>
              </a:rPr>
              <a:t>Analyze:</a:t>
            </a:r>
            <a:endParaRPr lang="en-US" sz="3600" b="1" dirty="0">
              <a:latin typeface="Arial"/>
              <a:cs typeface="Arial"/>
            </a:endParaRPr>
          </a:p>
          <a:p>
            <a:pPr lvl="0"/>
            <a:endParaRPr lang="en-US" sz="3200" dirty="0" smtClean="0">
              <a:latin typeface="Arial"/>
              <a:cs typeface="Arial"/>
            </a:endParaRPr>
          </a:p>
          <a:p>
            <a:pPr marL="457200" lvl="0" indent="-457200">
              <a:buFont typeface="Arial" charset="0"/>
              <a:buChar char="•"/>
            </a:pPr>
            <a:r>
              <a:rPr lang="en-US" sz="3200" dirty="0" smtClean="0">
                <a:latin typeface="Arial"/>
                <a:cs typeface="Arial"/>
              </a:rPr>
              <a:t>Describe the filmic language of these films.</a:t>
            </a:r>
          </a:p>
          <a:p>
            <a:pPr marL="457200" lvl="0" indent="-457200">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487402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4585871"/>
          </a:xfrm>
          <a:prstGeom prst="rect">
            <a:avLst/>
          </a:prstGeom>
          <a:noFill/>
        </p:spPr>
        <p:txBody>
          <a:bodyPr wrap="square" rtlCol="0">
            <a:spAutoFit/>
          </a:bodyPr>
          <a:lstStyle/>
          <a:p>
            <a:r>
              <a:rPr lang="en-US" sz="3600" b="1" dirty="0" smtClean="0">
                <a:latin typeface="Arial"/>
                <a:cs typeface="Arial"/>
              </a:rPr>
              <a:t>Analyze:</a:t>
            </a:r>
            <a:endParaRPr lang="en-US" sz="3600" b="1" dirty="0">
              <a:latin typeface="Arial"/>
              <a:cs typeface="Arial"/>
            </a:endParaRPr>
          </a:p>
          <a:p>
            <a:pPr lvl="0"/>
            <a:endParaRPr lang="en-US" sz="3200" dirty="0" smtClean="0">
              <a:latin typeface="Arial"/>
              <a:cs typeface="Arial"/>
            </a:endParaRPr>
          </a:p>
          <a:p>
            <a:pPr marL="457200" lvl="0" indent="-457200">
              <a:buFont typeface="Arial" charset="0"/>
              <a:buChar char="•"/>
            </a:pPr>
            <a:r>
              <a:rPr lang="en-US" sz="3200" dirty="0" smtClean="0">
                <a:latin typeface="Arial"/>
                <a:cs typeface="Arial"/>
              </a:rPr>
              <a:t>Describe the filmic language of these films.</a:t>
            </a:r>
          </a:p>
          <a:p>
            <a:pPr marL="457200" lvl="0" indent="-457200">
              <a:buFont typeface="Arial" charset="0"/>
              <a:buChar char="•"/>
            </a:pPr>
            <a:endParaRPr lang="en-US" sz="3200" dirty="0">
              <a:latin typeface="Arial"/>
              <a:cs typeface="Arial"/>
            </a:endParaRPr>
          </a:p>
          <a:p>
            <a:pPr marL="457200" lvl="0" indent="-457200">
              <a:buFont typeface="Arial" charset="0"/>
              <a:buChar char="•"/>
            </a:pPr>
            <a:r>
              <a:rPr lang="en-US" sz="3200" dirty="0" smtClean="0">
                <a:latin typeface="Arial"/>
                <a:cs typeface="Arial"/>
              </a:rPr>
              <a:t>How do these elements in the films influence or shape the representation of Asian Americans in them?</a:t>
            </a:r>
          </a:p>
          <a:p>
            <a:pPr marL="457200" lvl="0" indent="-457200">
              <a:buFont typeface="Arial" charset="0"/>
              <a:buChar char="•"/>
            </a:pPr>
            <a:endParaRPr lang="en-US" sz="3200" dirty="0">
              <a:latin typeface="Arial"/>
              <a:cs typeface="Arial"/>
            </a:endParaRPr>
          </a:p>
          <a:p>
            <a:pPr lvl="0"/>
            <a:endParaRPr lang="en-US" sz="3200" dirty="0">
              <a:latin typeface="Arial"/>
              <a:cs typeface="Arial"/>
            </a:endParaRPr>
          </a:p>
        </p:txBody>
      </p:sp>
    </p:spTree>
    <p:extLst>
      <p:ext uri="{BB962C8B-B14F-4D97-AF65-F5344CB8AC3E}">
        <p14:creationId xmlns:p14="http://schemas.microsoft.com/office/powerpoint/2010/main" val="1264327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5078313"/>
          </a:xfrm>
          <a:prstGeom prst="rect">
            <a:avLst/>
          </a:prstGeom>
          <a:noFill/>
        </p:spPr>
        <p:txBody>
          <a:bodyPr wrap="square" rtlCol="0">
            <a:spAutoFit/>
          </a:bodyPr>
          <a:lstStyle/>
          <a:p>
            <a:r>
              <a:rPr lang="en-US" sz="3600" b="1" dirty="0" smtClean="0">
                <a:latin typeface="Arial"/>
                <a:cs typeface="Arial"/>
              </a:rPr>
              <a:t>Analyze:</a:t>
            </a:r>
            <a:endParaRPr lang="en-US" sz="3600" b="1" dirty="0">
              <a:latin typeface="Arial"/>
              <a:cs typeface="Arial"/>
            </a:endParaRPr>
          </a:p>
          <a:p>
            <a:pPr lvl="0"/>
            <a:endParaRPr lang="en-US" sz="3200" dirty="0" smtClean="0">
              <a:latin typeface="Arial"/>
              <a:cs typeface="Arial"/>
            </a:endParaRPr>
          </a:p>
          <a:p>
            <a:pPr marL="457200" lvl="0" indent="-457200">
              <a:buFont typeface="Arial" charset="0"/>
              <a:buChar char="•"/>
            </a:pPr>
            <a:r>
              <a:rPr lang="en-US" sz="3200" dirty="0" smtClean="0">
                <a:latin typeface="Arial"/>
                <a:cs typeface="Arial"/>
              </a:rPr>
              <a:t>Describe the filmic language of these films.</a:t>
            </a:r>
          </a:p>
          <a:p>
            <a:pPr marL="457200" lvl="0" indent="-457200">
              <a:buFont typeface="Arial" charset="0"/>
              <a:buChar char="•"/>
            </a:pPr>
            <a:endParaRPr lang="en-US" sz="3200" dirty="0">
              <a:latin typeface="Arial"/>
              <a:cs typeface="Arial"/>
            </a:endParaRPr>
          </a:p>
          <a:p>
            <a:pPr marL="457200" lvl="0" indent="-457200">
              <a:buFont typeface="Arial" charset="0"/>
              <a:buChar char="•"/>
            </a:pPr>
            <a:r>
              <a:rPr lang="en-US" sz="3200" dirty="0" smtClean="0">
                <a:latin typeface="Arial"/>
                <a:cs typeface="Arial"/>
              </a:rPr>
              <a:t>How do these elements in the films influence or shape the representation of Asian Americans in them?</a:t>
            </a:r>
          </a:p>
          <a:p>
            <a:pPr marL="457200" lvl="0" indent="-457200">
              <a:buFont typeface="Arial" charset="0"/>
              <a:buChar char="•"/>
            </a:pPr>
            <a:endParaRPr lang="en-US" sz="3200" dirty="0">
              <a:latin typeface="Arial"/>
              <a:cs typeface="Arial"/>
            </a:endParaRPr>
          </a:p>
          <a:p>
            <a:pPr marL="457200" lvl="0" indent="-457200">
              <a:buFont typeface="Arial" charset="0"/>
              <a:buChar char="•"/>
            </a:pPr>
            <a:r>
              <a:rPr lang="en-US" sz="3200" dirty="0" smtClean="0">
                <a:latin typeface="Arial"/>
                <a:cs typeface="Arial"/>
              </a:rPr>
              <a:t>What prompted these changes?</a:t>
            </a:r>
          </a:p>
          <a:p>
            <a:pPr lvl="0"/>
            <a:endParaRPr lang="en-US" sz="3200" dirty="0">
              <a:latin typeface="Arial"/>
              <a:cs typeface="Arial"/>
            </a:endParaRPr>
          </a:p>
        </p:txBody>
      </p:sp>
    </p:spTree>
    <p:extLst>
      <p:ext uri="{BB962C8B-B14F-4D97-AF65-F5344CB8AC3E}">
        <p14:creationId xmlns:p14="http://schemas.microsoft.com/office/powerpoint/2010/main" val="1524620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692672"/>
            <a:ext cx="8364626" cy="2062103"/>
          </a:xfrm>
          <a:prstGeom prst="rect">
            <a:avLst/>
          </a:prstGeom>
          <a:noFill/>
        </p:spPr>
        <p:txBody>
          <a:bodyPr wrap="square" rtlCol="0">
            <a:spAutoFit/>
          </a:bodyPr>
          <a:lstStyle/>
          <a:p>
            <a:r>
              <a:rPr lang="en-US" sz="3200" b="1" dirty="0" smtClean="0">
                <a:latin typeface="Arial"/>
                <a:cs typeface="Arial"/>
              </a:rPr>
              <a:t>Think about:</a:t>
            </a:r>
            <a:endParaRPr lang="en-US" sz="3200" b="1" dirty="0">
              <a:latin typeface="Arial"/>
              <a:cs typeface="Arial"/>
            </a:endParaRPr>
          </a:p>
          <a:p>
            <a:pPr lvl="0"/>
            <a:endParaRPr lang="en-US" sz="3200" dirty="0">
              <a:latin typeface="Arial"/>
              <a:cs typeface="Arial"/>
            </a:endParaRPr>
          </a:p>
          <a:p>
            <a:pPr marL="457200" indent="-457200">
              <a:buFont typeface="Arial" charset="0"/>
              <a:buChar char="•"/>
            </a:pPr>
            <a:endParaRPr lang="en-US" sz="3200" dirty="0">
              <a:latin typeface="Arial"/>
              <a:cs typeface="Arial"/>
            </a:endParaRPr>
          </a:p>
          <a:p>
            <a:pPr marL="457200" indent="-457200">
              <a:buFont typeface="Arial" charset="0"/>
              <a:buChar char="•"/>
            </a:pPr>
            <a:endParaRPr lang="en-US" sz="3200" dirty="0" smtClean="0">
              <a:latin typeface="Arial"/>
              <a:cs typeface="Arial"/>
            </a:endParaRPr>
          </a:p>
        </p:txBody>
      </p:sp>
    </p:spTree>
    <p:extLst>
      <p:ext uri="{BB962C8B-B14F-4D97-AF65-F5344CB8AC3E}">
        <p14:creationId xmlns:p14="http://schemas.microsoft.com/office/powerpoint/2010/main" val="3254931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692672"/>
            <a:ext cx="8364626" cy="3539430"/>
          </a:xfrm>
          <a:prstGeom prst="rect">
            <a:avLst/>
          </a:prstGeom>
          <a:noFill/>
        </p:spPr>
        <p:txBody>
          <a:bodyPr wrap="square" rtlCol="0">
            <a:spAutoFit/>
          </a:bodyPr>
          <a:lstStyle/>
          <a:p>
            <a:r>
              <a:rPr lang="en-US" sz="3200" b="1" dirty="0" smtClean="0">
                <a:latin typeface="Arial"/>
                <a:cs typeface="Arial"/>
              </a:rPr>
              <a:t>Think about:</a:t>
            </a:r>
            <a:endParaRPr lang="en-US" sz="3200" b="1" dirty="0">
              <a:latin typeface="Arial"/>
              <a:cs typeface="Arial"/>
            </a:endParaRPr>
          </a:p>
          <a:p>
            <a:pPr lvl="0"/>
            <a:endParaRPr lang="en-US" sz="3200" dirty="0">
              <a:latin typeface="Arial"/>
              <a:cs typeface="Arial"/>
            </a:endParaRPr>
          </a:p>
          <a:p>
            <a:pPr marL="457200" indent="-457200">
              <a:buFont typeface="Arial" charset="0"/>
              <a:buChar char="•"/>
            </a:pPr>
            <a:r>
              <a:rPr lang="en-US" sz="3200" dirty="0" smtClean="0">
                <a:latin typeface="Arial"/>
                <a:cs typeface="Arial"/>
              </a:rPr>
              <a:t>Changes in U.S. historically, politically, socially</a:t>
            </a:r>
          </a:p>
          <a:p>
            <a:pPr marL="457200" indent="-457200">
              <a:buFont typeface="Arial" charset="0"/>
              <a:buChar char="•"/>
            </a:pPr>
            <a:endParaRPr lang="en-US" sz="3200" dirty="0">
              <a:latin typeface="Arial"/>
              <a:cs typeface="Arial"/>
            </a:endParaRPr>
          </a:p>
          <a:p>
            <a:pPr marL="457200" indent="-457200">
              <a:buFont typeface="Arial" charset="0"/>
              <a:buChar char="•"/>
            </a:pPr>
            <a:endParaRPr lang="en-US" sz="3200" dirty="0">
              <a:latin typeface="Arial"/>
              <a:cs typeface="Arial"/>
            </a:endParaRPr>
          </a:p>
          <a:p>
            <a:pPr marL="457200" indent="-457200">
              <a:buFont typeface="Arial" charset="0"/>
              <a:buChar char="•"/>
            </a:pPr>
            <a:endParaRPr lang="en-US" sz="3200" dirty="0" smtClean="0">
              <a:latin typeface="Arial"/>
              <a:cs typeface="Arial"/>
            </a:endParaRPr>
          </a:p>
        </p:txBody>
      </p:sp>
    </p:spTree>
    <p:extLst>
      <p:ext uri="{BB962C8B-B14F-4D97-AF65-F5344CB8AC3E}">
        <p14:creationId xmlns:p14="http://schemas.microsoft.com/office/powerpoint/2010/main" val="1440905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692672"/>
            <a:ext cx="8364626" cy="4524315"/>
          </a:xfrm>
          <a:prstGeom prst="rect">
            <a:avLst/>
          </a:prstGeom>
          <a:noFill/>
        </p:spPr>
        <p:txBody>
          <a:bodyPr wrap="square" rtlCol="0">
            <a:spAutoFit/>
          </a:bodyPr>
          <a:lstStyle/>
          <a:p>
            <a:r>
              <a:rPr lang="en-US" sz="3200" b="1" dirty="0" smtClean="0">
                <a:latin typeface="Arial"/>
                <a:cs typeface="Arial"/>
              </a:rPr>
              <a:t>Think about:</a:t>
            </a:r>
            <a:endParaRPr lang="en-US" sz="3200" b="1" dirty="0">
              <a:latin typeface="Arial"/>
              <a:cs typeface="Arial"/>
            </a:endParaRPr>
          </a:p>
          <a:p>
            <a:pPr lvl="0"/>
            <a:endParaRPr lang="en-US" sz="3200" dirty="0">
              <a:latin typeface="Arial"/>
              <a:cs typeface="Arial"/>
            </a:endParaRPr>
          </a:p>
          <a:p>
            <a:pPr marL="457200" indent="-457200">
              <a:buFont typeface="Arial" charset="0"/>
              <a:buChar char="•"/>
            </a:pPr>
            <a:r>
              <a:rPr lang="en-US" sz="3200" dirty="0" smtClean="0">
                <a:latin typeface="Arial"/>
                <a:cs typeface="Arial"/>
              </a:rPr>
              <a:t>Changes in U.S. historically, politically, socially</a:t>
            </a:r>
          </a:p>
          <a:p>
            <a:pPr marL="457200" indent="-457200">
              <a:buFont typeface="Arial" charset="0"/>
              <a:buChar char="•"/>
            </a:pPr>
            <a:endParaRPr lang="en-US" sz="3200" dirty="0">
              <a:latin typeface="Arial"/>
              <a:cs typeface="Arial"/>
            </a:endParaRPr>
          </a:p>
          <a:p>
            <a:pPr marL="457200" indent="-457200">
              <a:buFont typeface="Arial" charset="0"/>
              <a:buChar char="•"/>
            </a:pPr>
            <a:r>
              <a:rPr lang="en-US" sz="3200" dirty="0" smtClean="0">
                <a:latin typeface="Arial"/>
                <a:cs typeface="Arial"/>
              </a:rPr>
              <a:t>Changes in media technologies</a:t>
            </a:r>
          </a:p>
          <a:p>
            <a:pPr marL="457200" indent="-457200">
              <a:buFont typeface="Arial" charset="0"/>
              <a:buChar char="•"/>
            </a:pPr>
            <a:endParaRPr lang="en-US" sz="3200" dirty="0">
              <a:latin typeface="Arial"/>
              <a:cs typeface="Arial"/>
            </a:endParaRPr>
          </a:p>
          <a:p>
            <a:pPr marL="457200" indent="-457200">
              <a:buFont typeface="Arial" charset="0"/>
              <a:buChar char="•"/>
            </a:pPr>
            <a:endParaRPr lang="en-US" sz="3200" dirty="0">
              <a:latin typeface="Arial"/>
              <a:cs typeface="Arial"/>
            </a:endParaRPr>
          </a:p>
          <a:p>
            <a:pPr marL="457200" indent="-457200">
              <a:buFont typeface="Arial" charset="0"/>
              <a:buChar char="•"/>
            </a:pPr>
            <a:endParaRPr lang="en-US" sz="3200" dirty="0" smtClean="0">
              <a:latin typeface="Arial"/>
              <a:cs typeface="Arial"/>
            </a:endParaRPr>
          </a:p>
        </p:txBody>
      </p:sp>
    </p:spTree>
    <p:extLst>
      <p:ext uri="{BB962C8B-B14F-4D97-AF65-F5344CB8AC3E}">
        <p14:creationId xmlns:p14="http://schemas.microsoft.com/office/powerpoint/2010/main" val="1608222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692672"/>
            <a:ext cx="8364626" cy="6986528"/>
          </a:xfrm>
          <a:prstGeom prst="rect">
            <a:avLst/>
          </a:prstGeom>
          <a:noFill/>
        </p:spPr>
        <p:txBody>
          <a:bodyPr wrap="square" rtlCol="0">
            <a:spAutoFit/>
          </a:bodyPr>
          <a:lstStyle/>
          <a:p>
            <a:r>
              <a:rPr lang="en-US" sz="3200" b="1" dirty="0" smtClean="0">
                <a:latin typeface="Arial"/>
                <a:cs typeface="Arial"/>
              </a:rPr>
              <a:t>Think about:</a:t>
            </a:r>
            <a:endParaRPr lang="en-US" sz="3200" b="1" dirty="0">
              <a:latin typeface="Arial"/>
              <a:cs typeface="Arial"/>
            </a:endParaRPr>
          </a:p>
          <a:p>
            <a:pPr lvl="0"/>
            <a:endParaRPr lang="en-US" sz="3200" dirty="0">
              <a:latin typeface="Arial"/>
              <a:cs typeface="Arial"/>
            </a:endParaRPr>
          </a:p>
          <a:p>
            <a:pPr marL="457200" indent="-457200">
              <a:buFont typeface="Arial" charset="0"/>
              <a:buChar char="•"/>
            </a:pPr>
            <a:r>
              <a:rPr lang="en-US" sz="3200" dirty="0" smtClean="0">
                <a:latin typeface="Arial"/>
                <a:cs typeface="Arial"/>
              </a:rPr>
              <a:t>Changes in U.S. historically, politically, socially</a:t>
            </a:r>
          </a:p>
          <a:p>
            <a:pPr marL="457200" indent="-457200">
              <a:buFont typeface="Arial" charset="0"/>
              <a:buChar char="•"/>
            </a:pPr>
            <a:endParaRPr lang="en-US" sz="3200" dirty="0">
              <a:latin typeface="Arial"/>
              <a:cs typeface="Arial"/>
            </a:endParaRPr>
          </a:p>
          <a:p>
            <a:pPr marL="457200" indent="-457200">
              <a:buFont typeface="Arial" charset="0"/>
              <a:buChar char="•"/>
            </a:pPr>
            <a:r>
              <a:rPr lang="en-US" sz="3200" dirty="0" smtClean="0">
                <a:latin typeface="Arial"/>
                <a:cs typeface="Arial"/>
              </a:rPr>
              <a:t>Changes in media technologies</a:t>
            </a:r>
          </a:p>
          <a:p>
            <a:pPr marL="457200" indent="-457200">
              <a:buFont typeface="Arial" charset="0"/>
              <a:buChar char="•"/>
            </a:pPr>
            <a:endParaRPr lang="en-US" sz="3200" dirty="0">
              <a:latin typeface="Arial"/>
              <a:cs typeface="Arial"/>
            </a:endParaRPr>
          </a:p>
          <a:p>
            <a:pPr marL="457200" indent="-457200">
              <a:buFont typeface="Arial" charset="0"/>
              <a:buChar char="•"/>
            </a:pPr>
            <a:r>
              <a:rPr lang="en-US" sz="3200" dirty="0" smtClean="0">
                <a:latin typeface="Arial"/>
                <a:cs typeface="Arial"/>
              </a:rPr>
              <a:t>Changes in racial relations in the U.S. </a:t>
            </a:r>
            <a:r>
              <a:rPr lang="mr-IN" sz="3200" dirty="0" smtClean="0">
                <a:latin typeface="Arial"/>
                <a:cs typeface="Arial"/>
              </a:rPr>
              <a:t>–</a:t>
            </a:r>
            <a:r>
              <a:rPr lang="en-US" sz="3200" dirty="0" smtClean="0">
                <a:latin typeface="Arial"/>
                <a:cs typeface="Arial"/>
              </a:rPr>
              <a:t> how does this impact our previous discussion of the yellow peril, Cold War politics, </a:t>
            </a:r>
            <a:r>
              <a:rPr lang="en-US" sz="3200" dirty="0" smtClean="0">
                <a:latin typeface="Arial" charset="0"/>
                <a:ea typeface="Arial" charset="0"/>
                <a:cs typeface="Arial" charset="0"/>
              </a:rPr>
              <a:t>assimilation</a:t>
            </a:r>
            <a:r>
              <a:rPr lang="en-US" sz="3200" dirty="0">
                <a:latin typeface="Arial" charset="0"/>
                <a:ea typeface="Arial" charset="0"/>
                <a:cs typeface="Arial" charset="0"/>
              </a:rPr>
              <a:t>, </a:t>
            </a:r>
            <a:r>
              <a:rPr lang="en-US" sz="3200" dirty="0" smtClean="0">
                <a:latin typeface="Arial" charset="0"/>
                <a:ea typeface="Arial" charset="0"/>
                <a:cs typeface="Arial" charset="0"/>
              </a:rPr>
              <a:t>and the model minority myth?</a:t>
            </a:r>
            <a:endParaRPr lang="en-US" sz="3200" dirty="0" smtClean="0">
              <a:latin typeface="Arial" charset="0"/>
              <a:ea typeface="Arial" charset="0"/>
              <a:cs typeface="Arial" charset="0"/>
            </a:endParaRPr>
          </a:p>
          <a:p>
            <a:pPr marL="457200" indent="-457200">
              <a:buFont typeface="Arial" charset="0"/>
              <a:buChar char="•"/>
            </a:pPr>
            <a:endParaRPr lang="en-US" sz="3200" dirty="0">
              <a:latin typeface="Arial"/>
              <a:cs typeface="Arial"/>
            </a:endParaRPr>
          </a:p>
          <a:p>
            <a:pPr marL="457200" indent="-457200">
              <a:buFont typeface="Arial" charset="0"/>
              <a:buChar char="•"/>
            </a:pPr>
            <a:endParaRPr lang="en-US" sz="3200" dirty="0" smtClean="0">
              <a:latin typeface="Arial"/>
              <a:cs typeface="Arial"/>
            </a:endParaRPr>
          </a:p>
        </p:txBody>
      </p:sp>
    </p:spTree>
    <p:extLst>
      <p:ext uri="{BB962C8B-B14F-4D97-AF65-F5344CB8AC3E}">
        <p14:creationId xmlns:p14="http://schemas.microsoft.com/office/powerpoint/2010/main" val="325305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663" y="1989845"/>
            <a:ext cx="8364626" cy="1754326"/>
          </a:xfrm>
          <a:prstGeom prst="rect">
            <a:avLst/>
          </a:prstGeom>
          <a:noFill/>
        </p:spPr>
        <p:txBody>
          <a:bodyPr wrap="square" rtlCol="0">
            <a:spAutoFit/>
          </a:bodyPr>
          <a:lstStyle/>
          <a:p>
            <a:r>
              <a:rPr lang="en-US" sz="3600" b="1" dirty="0" smtClean="0">
                <a:latin typeface="Arial"/>
                <a:cs typeface="Arial"/>
              </a:rPr>
              <a:t>Do you see or hear the formation of new Asian American communities in these films?  </a:t>
            </a:r>
            <a:endParaRPr lang="en-US" sz="3200" dirty="0" smtClean="0">
              <a:latin typeface="Arial"/>
              <a:cs typeface="Arial"/>
            </a:endParaRPr>
          </a:p>
        </p:txBody>
      </p:sp>
    </p:spTree>
    <p:extLst>
      <p:ext uri="{BB962C8B-B14F-4D97-AF65-F5344CB8AC3E}">
        <p14:creationId xmlns:p14="http://schemas.microsoft.com/office/powerpoint/2010/main" val="1559371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663" y="1989845"/>
            <a:ext cx="8364626" cy="2246769"/>
          </a:xfrm>
          <a:prstGeom prst="rect">
            <a:avLst/>
          </a:prstGeom>
          <a:noFill/>
        </p:spPr>
        <p:txBody>
          <a:bodyPr wrap="square" rtlCol="0">
            <a:spAutoFit/>
          </a:bodyPr>
          <a:lstStyle/>
          <a:p>
            <a:r>
              <a:rPr lang="en-US" sz="3600" b="1" dirty="0" smtClean="0">
                <a:latin typeface="Arial"/>
                <a:cs typeface="Arial"/>
              </a:rPr>
              <a:t>Do you see or hear the formation of new Asian American communities in these films?  If so, describe them.</a:t>
            </a:r>
            <a:endParaRPr lang="en-US" sz="3600" b="1" dirty="0">
              <a:latin typeface="Arial"/>
              <a:cs typeface="Arial"/>
            </a:endParaRPr>
          </a:p>
          <a:p>
            <a:pPr lvl="0"/>
            <a:endParaRPr lang="en-US" sz="3200" dirty="0" smtClean="0">
              <a:latin typeface="Arial"/>
              <a:cs typeface="Arial"/>
            </a:endParaRPr>
          </a:p>
        </p:txBody>
      </p:sp>
    </p:spTree>
    <p:extLst>
      <p:ext uri="{BB962C8B-B14F-4D97-AF65-F5344CB8AC3E}">
        <p14:creationId xmlns:p14="http://schemas.microsoft.com/office/powerpoint/2010/main" val="631959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9900" y="4919341"/>
            <a:ext cx="8229599" cy="1754327"/>
          </a:xfrm>
          <a:prstGeom prst="rect">
            <a:avLst/>
          </a:prstGeom>
          <a:noFill/>
        </p:spPr>
        <p:txBody>
          <a:bodyPr wrap="square" rtlCol="0">
            <a:spAutoFit/>
          </a:bodyPr>
          <a:lstStyle/>
          <a:p>
            <a:r>
              <a:rPr lang="en-US" sz="3600" b="1" dirty="0" smtClean="0">
                <a:latin typeface="Arial"/>
                <a:cs typeface="Arial"/>
              </a:rPr>
              <a:t>Manzanar </a:t>
            </a:r>
            <a:r>
              <a:rPr lang="en-US" sz="3600" dirty="0" smtClean="0">
                <a:latin typeface="Arial"/>
                <a:cs typeface="Arial"/>
              </a:rPr>
              <a:t>(1970) </a:t>
            </a:r>
            <a:endParaRPr lang="en-US" sz="3600" dirty="0">
              <a:latin typeface="Arial"/>
              <a:cs typeface="Arial"/>
            </a:endParaRPr>
          </a:p>
          <a:p>
            <a:r>
              <a:rPr lang="en-US" sz="3600" dirty="0" smtClean="0">
                <a:latin typeface="Arial"/>
                <a:cs typeface="Arial"/>
              </a:rPr>
              <a:t>Dir. Robert Nakamura</a:t>
            </a:r>
          </a:p>
          <a:p>
            <a:endParaRPr lang="en-US" sz="3600" dirty="0" smtClean="0">
              <a:latin typeface="Arial"/>
              <a:cs typeface="Arial"/>
            </a:endParaRPr>
          </a:p>
        </p:txBody>
      </p:sp>
      <p:pic>
        <p:nvPicPr>
          <p:cNvPr id="2" name="Picture 1" descr="EC-Manzan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904" y="393700"/>
            <a:ext cx="5361595" cy="4216400"/>
          </a:xfrm>
          <a:prstGeom prst="rect">
            <a:avLst/>
          </a:prstGeom>
        </p:spPr>
      </p:pic>
    </p:spTree>
    <p:extLst>
      <p:ext uri="{BB962C8B-B14F-4D97-AF65-F5344CB8AC3E}">
        <p14:creationId xmlns:p14="http://schemas.microsoft.com/office/powerpoint/2010/main" val="131980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9900" y="4949762"/>
            <a:ext cx="8229599" cy="1200329"/>
          </a:xfrm>
          <a:prstGeom prst="rect">
            <a:avLst/>
          </a:prstGeom>
          <a:noFill/>
        </p:spPr>
        <p:txBody>
          <a:bodyPr wrap="square" rtlCol="0">
            <a:spAutoFit/>
          </a:bodyPr>
          <a:lstStyle/>
          <a:p>
            <a:r>
              <a:rPr lang="en-US" sz="3600" b="1" dirty="0" smtClean="0">
                <a:latin typeface="Arial"/>
                <a:cs typeface="Arial"/>
              </a:rPr>
              <a:t>Homecoming Game</a:t>
            </a:r>
            <a:r>
              <a:rPr lang="en-US" sz="3600" b="1" dirty="0" smtClean="0">
                <a:latin typeface="Arial"/>
                <a:cs typeface="Arial"/>
              </a:rPr>
              <a:t> </a:t>
            </a:r>
            <a:r>
              <a:rPr lang="en-US" sz="3600" dirty="0" smtClean="0">
                <a:latin typeface="Arial"/>
                <a:cs typeface="Arial"/>
              </a:rPr>
              <a:t>(</a:t>
            </a:r>
            <a:r>
              <a:rPr lang="en-US" sz="3600" dirty="0" smtClean="0">
                <a:latin typeface="Arial"/>
                <a:cs typeface="Arial"/>
              </a:rPr>
              <a:t>1970) </a:t>
            </a:r>
            <a:endParaRPr lang="en-US" sz="3600" dirty="0">
              <a:latin typeface="Arial"/>
              <a:cs typeface="Arial"/>
            </a:endParaRPr>
          </a:p>
          <a:p>
            <a:r>
              <a:rPr lang="en-US" sz="3600" dirty="0" smtClean="0">
                <a:latin typeface="Arial"/>
                <a:cs typeface="Arial"/>
              </a:rPr>
              <a:t>Dir. </a:t>
            </a:r>
            <a:r>
              <a:rPr lang="en-US" sz="3600" dirty="0" smtClean="0">
                <a:latin typeface="Arial"/>
                <a:cs typeface="Arial"/>
              </a:rPr>
              <a:t>Danny Kwan</a:t>
            </a:r>
            <a:endParaRPr lang="en-US" sz="3600" dirty="0" smtClean="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214" y="499728"/>
            <a:ext cx="6559285" cy="3944681"/>
          </a:xfrm>
          <a:prstGeom prst="rect">
            <a:avLst/>
          </a:prstGeom>
        </p:spPr>
      </p:pic>
    </p:spTree>
    <p:extLst>
      <p:ext uri="{BB962C8B-B14F-4D97-AF65-F5344CB8AC3E}">
        <p14:creationId xmlns:p14="http://schemas.microsoft.com/office/powerpoint/2010/main" val="1158755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1077218"/>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p:txBody>
      </p:sp>
    </p:spTree>
    <p:extLst>
      <p:ext uri="{BB962C8B-B14F-4D97-AF65-F5344CB8AC3E}">
        <p14:creationId xmlns:p14="http://schemas.microsoft.com/office/powerpoint/2010/main" val="1587813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2554545"/>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a:latin typeface="Arial"/>
                <a:cs typeface="Arial"/>
              </a:rPr>
              <a:t>How does this film compare to the other Ethno-Communication films?</a:t>
            </a:r>
          </a:p>
          <a:p>
            <a:pPr lvl="0"/>
            <a:endParaRPr lang="en-US" sz="3200" dirty="0">
              <a:latin typeface="Arial"/>
              <a:cs typeface="Arial"/>
            </a:endParaRPr>
          </a:p>
        </p:txBody>
      </p:sp>
    </p:spTree>
    <p:extLst>
      <p:ext uri="{BB962C8B-B14F-4D97-AF65-F5344CB8AC3E}">
        <p14:creationId xmlns:p14="http://schemas.microsoft.com/office/powerpoint/2010/main" val="3201154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3539430"/>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a:latin typeface="Arial"/>
                <a:cs typeface="Arial"/>
              </a:rPr>
              <a:t>How does this film compare to the other Ethno-Communication films?</a:t>
            </a:r>
          </a:p>
          <a:p>
            <a:pPr lvl="0"/>
            <a:endParaRPr lang="en-US" sz="3200" dirty="0">
              <a:latin typeface="Arial"/>
              <a:cs typeface="Arial"/>
            </a:endParaRPr>
          </a:p>
          <a:p>
            <a:pPr lvl="0"/>
            <a:r>
              <a:rPr lang="en-US" sz="3200" dirty="0" smtClean="0">
                <a:latin typeface="Arial"/>
                <a:cs typeface="Arial"/>
              </a:rPr>
              <a:t>What does the title of the film refer to?</a:t>
            </a:r>
          </a:p>
          <a:p>
            <a:pPr lvl="0"/>
            <a:endParaRPr lang="en-US" sz="3200" dirty="0">
              <a:latin typeface="Arial"/>
              <a:cs typeface="Arial"/>
            </a:endParaRPr>
          </a:p>
        </p:txBody>
      </p:sp>
    </p:spTree>
    <p:extLst>
      <p:ext uri="{BB962C8B-B14F-4D97-AF65-F5344CB8AC3E}">
        <p14:creationId xmlns:p14="http://schemas.microsoft.com/office/powerpoint/2010/main" val="3416743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4524315"/>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a:latin typeface="Arial"/>
                <a:cs typeface="Arial"/>
              </a:rPr>
              <a:t>How does this film compare to the other Ethno-Communication films?</a:t>
            </a:r>
          </a:p>
          <a:p>
            <a:pPr lvl="0"/>
            <a:endParaRPr lang="en-US" sz="3200" dirty="0">
              <a:latin typeface="Arial"/>
              <a:cs typeface="Arial"/>
            </a:endParaRPr>
          </a:p>
          <a:p>
            <a:pPr lvl="0"/>
            <a:r>
              <a:rPr lang="en-US" sz="3200" dirty="0" smtClean="0">
                <a:latin typeface="Arial"/>
                <a:cs typeface="Arial"/>
              </a:rPr>
              <a:t>What does the title of the film refer to?</a:t>
            </a:r>
          </a:p>
          <a:p>
            <a:pPr lvl="0"/>
            <a:endParaRPr lang="en-US" sz="3200" dirty="0">
              <a:latin typeface="Arial"/>
              <a:cs typeface="Arial"/>
            </a:endParaRPr>
          </a:p>
          <a:p>
            <a:pPr lvl="0"/>
            <a:r>
              <a:rPr lang="en-US" sz="3200" dirty="0" smtClean="0">
                <a:latin typeface="Arial"/>
                <a:cs typeface="Arial"/>
              </a:rPr>
              <a:t>What is your interpretation of the film’s language; its ending?</a:t>
            </a:r>
          </a:p>
        </p:txBody>
      </p:sp>
    </p:spTree>
    <p:extLst>
      <p:ext uri="{BB962C8B-B14F-4D97-AF65-F5344CB8AC3E}">
        <p14:creationId xmlns:p14="http://schemas.microsoft.com/office/powerpoint/2010/main" val="2792362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9900" y="4919341"/>
            <a:ext cx="8229599" cy="1754327"/>
          </a:xfrm>
          <a:prstGeom prst="rect">
            <a:avLst/>
          </a:prstGeom>
          <a:noFill/>
        </p:spPr>
        <p:txBody>
          <a:bodyPr wrap="square" rtlCol="0">
            <a:spAutoFit/>
          </a:bodyPr>
          <a:lstStyle/>
          <a:p>
            <a:r>
              <a:rPr lang="en-US" sz="3600" b="1" dirty="0" smtClean="0">
                <a:latin typeface="Arial"/>
                <a:cs typeface="Arial"/>
              </a:rPr>
              <a:t>Sleepwalker </a:t>
            </a:r>
            <a:r>
              <a:rPr lang="en-US" sz="3600" dirty="0" smtClean="0">
                <a:latin typeface="Arial"/>
                <a:cs typeface="Arial"/>
              </a:rPr>
              <a:t>(1971-2) </a:t>
            </a:r>
            <a:endParaRPr lang="en-US" sz="3600" dirty="0">
              <a:latin typeface="Arial"/>
              <a:cs typeface="Arial"/>
            </a:endParaRPr>
          </a:p>
          <a:p>
            <a:r>
              <a:rPr lang="en-US" sz="3600" dirty="0" smtClean="0">
                <a:latin typeface="Arial"/>
                <a:cs typeface="Arial"/>
              </a:rPr>
              <a:t>Dir. Laura Ho</a:t>
            </a:r>
          </a:p>
          <a:p>
            <a:endParaRPr lang="en-US" sz="3600" dirty="0" smtClean="0">
              <a:latin typeface="Arial"/>
              <a:cs typeface="Arial"/>
            </a:endParaRPr>
          </a:p>
        </p:txBody>
      </p:sp>
    </p:spTree>
    <p:extLst>
      <p:ext uri="{BB962C8B-B14F-4D97-AF65-F5344CB8AC3E}">
        <p14:creationId xmlns:p14="http://schemas.microsoft.com/office/powerpoint/2010/main" val="3687086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1077218"/>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p:txBody>
      </p:sp>
    </p:spTree>
    <p:extLst>
      <p:ext uri="{BB962C8B-B14F-4D97-AF65-F5344CB8AC3E}">
        <p14:creationId xmlns:p14="http://schemas.microsoft.com/office/powerpoint/2010/main" val="2155227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2554545"/>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smtClean="0">
                <a:latin typeface="Arial"/>
                <a:cs typeface="Arial"/>
              </a:rPr>
              <a:t>How does this film compare to the other Ethno-Communication films?</a:t>
            </a:r>
          </a:p>
          <a:p>
            <a:pPr lvl="0"/>
            <a:endParaRPr lang="en-US" sz="3200" dirty="0">
              <a:latin typeface="Arial"/>
              <a:cs typeface="Arial"/>
            </a:endParaRPr>
          </a:p>
        </p:txBody>
      </p:sp>
    </p:spTree>
    <p:extLst>
      <p:ext uri="{BB962C8B-B14F-4D97-AF65-F5344CB8AC3E}">
        <p14:creationId xmlns:p14="http://schemas.microsoft.com/office/powerpoint/2010/main" val="4261834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3539430"/>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smtClean="0">
                <a:latin typeface="Arial"/>
                <a:cs typeface="Arial"/>
              </a:rPr>
              <a:t>How does this film compare to the other Ethno-Communication films?</a:t>
            </a:r>
          </a:p>
          <a:p>
            <a:pPr lvl="0"/>
            <a:endParaRPr lang="en-US" sz="3200" dirty="0">
              <a:latin typeface="Arial"/>
              <a:cs typeface="Arial"/>
            </a:endParaRPr>
          </a:p>
          <a:p>
            <a:pPr lvl="0"/>
            <a:r>
              <a:rPr lang="en-US" sz="3200" dirty="0" smtClean="0">
                <a:latin typeface="Arial"/>
                <a:cs typeface="Arial"/>
              </a:rPr>
              <a:t>Is there something unique about it?</a:t>
            </a:r>
          </a:p>
          <a:p>
            <a:pPr lvl="0"/>
            <a:endParaRPr lang="en-US" sz="3200" dirty="0">
              <a:latin typeface="Arial"/>
              <a:cs typeface="Arial"/>
            </a:endParaRPr>
          </a:p>
        </p:txBody>
      </p:sp>
    </p:spTree>
    <p:extLst>
      <p:ext uri="{BB962C8B-B14F-4D97-AF65-F5344CB8AC3E}">
        <p14:creationId xmlns:p14="http://schemas.microsoft.com/office/powerpoint/2010/main" val="181759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5016757"/>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smtClean="0">
                <a:latin typeface="Arial"/>
                <a:cs typeface="Arial"/>
              </a:rPr>
              <a:t>How does this film compare to the other Ethno-Communication films?</a:t>
            </a:r>
          </a:p>
          <a:p>
            <a:pPr lvl="0"/>
            <a:endParaRPr lang="en-US" sz="3200" dirty="0">
              <a:latin typeface="Arial"/>
              <a:cs typeface="Arial"/>
            </a:endParaRPr>
          </a:p>
          <a:p>
            <a:pPr lvl="0"/>
            <a:r>
              <a:rPr lang="en-US" sz="3200" dirty="0" smtClean="0">
                <a:latin typeface="Arial"/>
                <a:cs typeface="Arial"/>
              </a:rPr>
              <a:t>Is there something unique about it?</a:t>
            </a:r>
          </a:p>
          <a:p>
            <a:pPr lvl="0"/>
            <a:endParaRPr lang="en-US" sz="3200" dirty="0">
              <a:latin typeface="Arial"/>
              <a:cs typeface="Arial"/>
            </a:endParaRPr>
          </a:p>
          <a:p>
            <a:pPr lvl="0"/>
            <a:r>
              <a:rPr lang="en-US" sz="3200" dirty="0" smtClean="0">
                <a:latin typeface="Arial"/>
                <a:cs typeface="Arial"/>
              </a:rPr>
              <a:t>Do you think that the fact this is a film directed by a woman (a first in our class!) makes it different?  </a:t>
            </a:r>
          </a:p>
        </p:txBody>
      </p:sp>
    </p:spTree>
    <p:extLst>
      <p:ext uri="{BB962C8B-B14F-4D97-AF65-F5344CB8AC3E}">
        <p14:creationId xmlns:p14="http://schemas.microsoft.com/office/powerpoint/2010/main" val="735019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705" y="1022282"/>
            <a:ext cx="8364626" cy="5016757"/>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smtClean="0">
                <a:latin typeface="Arial"/>
                <a:cs typeface="Arial"/>
              </a:rPr>
              <a:t>How does this film compare to the other Ethno-Communication films?</a:t>
            </a:r>
          </a:p>
          <a:p>
            <a:pPr lvl="0"/>
            <a:endParaRPr lang="en-US" sz="3200" dirty="0">
              <a:latin typeface="Arial"/>
              <a:cs typeface="Arial"/>
            </a:endParaRPr>
          </a:p>
          <a:p>
            <a:pPr lvl="0"/>
            <a:r>
              <a:rPr lang="en-US" sz="3200" dirty="0" smtClean="0">
                <a:latin typeface="Arial"/>
                <a:cs typeface="Arial"/>
              </a:rPr>
              <a:t>Is there something unique about it?</a:t>
            </a:r>
          </a:p>
          <a:p>
            <a:pPr lvl="0"/>
            <a:endParaRPr lang="en-US" sz="3200" dirty="0">
              <a:latin typeface="Arial"/>
              <a:cs typeface="Arial"/>
            </a:endParaRPr>
          </a:p>
          <a:p>
            <a:pPr lvl="0"/>
            <a:r>
              <a:rPr lang="en-US" sz="3200" dirty="0" smtClean="0">
                <a:latin typeface="Arial"/>
                <a:cs typeface="Arial"/>
              </a:rPr>
              <a:t>Do you think that the fact this is a film directed by a woman (a first in our class!) makes it different?  Explain.</a:t>
            </a:r>
          </a:p>
        </p:txBody>
      </p:sp>
    </p:spTree>
    <p:extLst>
      <p:ext uri="{BB962C8B-B14F-4D97-AF65-F5344CB8AC3E}">
        <p14:creationId xmlns:p14="http://schemas.microsoft.com/office/powerpoint/2010/main" val="1833372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337" y="671408"/>
            <a:ext cx="8364626" cy="1077218"/>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p:txBody>
      </p:sp>
    </p:spTree>
    <p:extLst>
      <p:ext uri="{BB962C8B-B14F-4D97-AF65-F5344CB8AC3E}">
        <p14:creationId xmlns:p14="http://schemas.microsoft.com/office/powerpoint/2010/main" val="1565973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337" y="671408"/>
            <a:ext cx="8364626" cy="3046988"/>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smtClean="0">
                <a:latin typeface="Arial"/>
                <a:cs typeface="Arial"/>
              </a:rPr>
              <a:t>How is this </a:t>
            </a:r>
            <a:r>
              <a:rPr lang="en-US" sz="3200" dirty="0" smtClean="0">
                <a:latin typeface="Arial"/>
                <a:cs typeface="Arial"/>
              </a:rPr>
              <a:t>Asian American community </a:t>
            </a:r>
            <a:r>
              <a:rPr lang="en-US" sz="3200" dirty="0" smtClean="0">
                <a:latin typeface="Arial"/>
                <a:cs typeface="Arial"/>
              </a:rPr>
              <a:t>similar to or different from the </a:t>
            </a:r>
            <a:r>
              <a:rPr lang="en-US" sz="3200" dirty="0" smtClean="0">
                <a:latin typeface="Arial"/>
                <a:cs typeface="Arial"/>
              </a:rPr>
              <a:t>one </a:t>
            </a:r>
            <a:r>
              <a:rPr lang="en-US" sz="3200" dirty="0" smtClean="0">
                <a:latin typeface="Arial"/>
                <a:cs typeface="Arial"/>
              </a:rPr>
              <a:t>we </a:t>
            </a:r>
            <a:r>
              <a:rPr lang="en-US" sz="3200" dirty="0" smtClean="0">
                <a:latin typeface="Arial"/>
                <a:cs typeface="Arial"/>
              </a:rPr>
              <a:t>saw</a:t>
            </a:r>
            <a:r>
              <a:rPr lang="en-US" sz="3200" dirty="0">
                <a:latin typeface="Arial"/>
                <a:cs typeface="Arial"/>
              </a:rPr>
              <a:t> </a:t>
            </a:r>
            <a:r>
              <a:rPr lang="en-US" sz="3200" dirty="0" smtClean="0">
                <a:latin typeface="Arial"/>
                <a:cs typeface="Arial"/>
              </a:rPr>
              <a:t>in </a:t>
            </a:r>
            <a:r>
              <a:rPr lang="en-US" sz="3200" i="1" dirty="0" smtClean="0">
                <a:latin typeface="Arial"/>
                <a:cs typeface="Arial"/>
              </a:rPr>
              <a:t>Flower Drum Song</a:t>
            </a:r>
            <a:r>
              <a:rPr lang="en-US" sz="3200" dirty="0" smtClean="0">
                <a:latin typeface="Arial"/>
                <a:cs typeface="Arial"/>
              </a:rPr>
              <a:t>?</a:t>
            </a:r>
          </a:p>
          <a:p>
            <a:pPr lvl="0"/>
            <a:endParaRPr lang="en-US" sz="3200" dirty="0">
              <a:latin typeface="Arial"/>
              <a:cs typeface="Arial"/>
            </a:endParaRPr>
          </a:p>
        </p:txBody>
      </p:sp>
    </p:spTree>
    <p:extLst>
      <p:ext uri="{BB962C8B-B14F-4D97-AF65-F5344CB8AC3E}">
        <p14:creationId xmlns:p14="http://schemas.microsoft.com/office/powerpoint/2010/main" val="1005012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337" y="671408"/>
            <a:ext cx="8364626" cy="5016758"/>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smtClean="0">
                <a:latin typeface="Arial"/>
                <a:cs typeface="Arial"/>
              </a:rPr>
              <a:t>How is this </a:t>
            </a:r>
            <a:r>
              <a:rPr lang="en-US" sz="3200" dirty="0" smtClean="0">
                <a:latin typeface="Arial"/>
                <a:cs typeface="Arial"/>
              </a:rPr>
              <a:t>Asian American community </a:t>
            </a:r>
            <a:r>
              <a:rPr lang="en-US" sz="3200" dirty="0" smtClean="0">
                <a:latin typeface="Arial"/>
                <a:cs typeface="Arial"/>
              </a:rPr>
              <a:t>similar to or different from the </a:t>
            </a:r>
            <a:r>
              <a:rPr lang="en-US" sz="3200" dirty="0" smtClean="0">
                <a:latin typeface="Arial"/>
                <a:cs typeface="Arial"/>
              </a:rPr>
              <a:t>one </a:t>
            </a:r>
            <a:r>
              <a:rPr lang="en-US" sz="3200" dirty="0" smtClean="0">
                <a:latin typeface="Arial"/>
                <a:cs typeface="Arial"/>
              </a:rPr>
              <a:t>we </a:t>
            </a:r>
            <a:r>
              <a:rPr lang="en-US" sz="3200" dirty="0" smtClean="0">
                <a:latin typeface="Arial"/>
                <a:cs typeface="Arial"/>
              </a:rPr>
              <a:t>saw</a:t>
            </a:r>
            <a:r>
              <a:rPr lang="en-US" sz="3200" dirty="0">
                <a:latin typeface="Arial"/>
                <a:cs typeface="Arial"/>
              </a:rPr>
              <a:t> </a:t>
            </a:r>
            <a:r>
              <a:rPr lang="en-US" sz="3200" dirty="0" smtClean="0">
                <a:latin typeface="Arial"/>
                <a:cs typeface="Arial"/>
              </a:rPr>
              <a:t>in </a:t>
            </a:r>
            <a:r>
              <a:rPr lang="en-US" sz="3200" i="1" dirty="0" smtClean="0">
                <a:latin typeface="Arial"/>
                <a:cs typeface="Arial"/>
              </a:rPr>
              <a:t>Flower Drum Song</a:t>
            </a:r>
            <a:r>
              <a:rPr lang="en-US" sz="3200" dirty="0" smtClean="0">
                <a:latin typeface="Arial"/>
                <a:cs typeface="Arial"/>
              </a:rPr>
              <a:t>?</a:t>
            </a:r>
          </a:p>
          <a:p>
            <a:pPr lvl="0"/>
            <a:endParaRPr lang="en-US" sz="3200" dirty="0">
              <a:latin typeface="Arial"/>
              <a:cs typeface="Arial"/>
            </a:endParaRPr>
          </a:p>
          <a:p>
            <a:pPr lvl="0"/>
            <a:r>
              <a:rPr lang="en-US" sz="3200" dirty="0" smtClean="0">
                <a:latin typeface="Arial"/>
                <a:cs typeface="Arial"/>
              </a:rPr>
              <a:t>How about in comparison to the other films and Asian American communities we have seen thus far in class?</a:t>
            </a:r>
          </a:p>
          <a:p>
            <a:pPr lvl="0"/>
            <a:endParaRPr lang="en-US" sz="3200" dirty="0">
              <a:latin typeface="Arial"/>
              <a:cs typeface="Arial"/>
            </a:endParaRPr>
          </a:p>
        </p:txBody>
      </p:sp>
    </p:spTree>
    <p:extLst>
      <p:ext uri="{BB962C8B-B14F-4D97-AF65-F5344CB8AC3E}">
        <p14:creationId xmlns:p14="http://schemas.microsoft.com/office/powerpoint/2010/main" val="918425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337" y="671408"/>
            <a:ext cx="8364626" cy="5509200"/>
          </a:xfrm>
          <a:prstGeom prst="rect">
            <a:avLst/>
          </a:prstGeom>
          <a:noFill/>
        </p:spPr>
        <p:txBody>
          <a:bodyPr wrap="square" rtlCol="0">
            <a:spAutoFit/>
          </a:bodyPr>
          <a:lstStyle/>
          <a:p>
            <a:r>
              <a:rPr lang="en-US" sz="3200" b="1" dirty="0" smtClean="0">
                <a:latin typeface="Arial"/>
                <a:cs typeface="Arial"/>
              </a:rPr>
              <a:t>Discussion Questions:</a:t>
            </a:r>
            <a:endParaRPr lang="en-US" sz="3200" b="1" dirty="0">
              <a:latin typeface="Arial"/>
              <a:cs typeface="Arial"/>
            </a:endParaRPr>
          </a:p>
          <a:p>
            <a:pPr lvl="0"/>
            <a:endParaRPr lang="en-US" sz="3200" dirty="0" smtClean="0">
              <a:latin typeface="Arial"/>
              <a:cs typeface="Arial"/>
            </a:endParaRPr>
          </a:p>
          <a:p>
            <a:pPr lvl="0"/>
            <a:r>
              <a:rPr lang="en-US" sz="3200" dirty="0" smtClean="0">
                <a:latin typeface="Arial"/>
                <a:cs typeface="Arial"/>
              </a:rPr>
              <a:t>How is this </a:t>
            </a:r>
            <a:r>
              <a:rPr lang="en-US" sz="3200" dirty="0" smtClean="0">
                <a:latin typeface="Arial"/>
                <a:cs typeface="Arial"/>
              </a:rPr>
              <a:t>Asian American community </a:t>
            </a:r>
            <a:r>
              <a:rPr lang="en-US" sz="3200" dirty="0" smtClean="0">
                <a:latin typeface="Arial"/>
                <a:cs typeface="Arial"/>
              </a:rPr>
              <a:t>similar to or different from the </a:t>
            </a:r>
            <a:r>
              <a:rPr lang="en-US" sz="3200" dirty="0" smtClean="0">
                <a:latin typeface="Arial"/>
                <a:cs typeface="Arial"/>
              </a:rPr>
              <a:t>one </a:t>
            </a:r>
            <a:r>
              <a:rPr lang="en-US" sz="3200" dirty="0" smtClean="0">
                <a:latin typeface="Arial"/>
                <a:cs typeface="Arial"/>
              </a:rPr>
              <a:t>we </a:t>
            </a:r>
            <a:r>
              <a:rPr lang="en-US" sz="3200" dirty="0" smtClean="0">
                <a:latin typeface="Arial"/>
                <a:cs typeface="Arial"/>
              </a:rPr>
              <a:t>saw</a:t>
            </a:r>
            <a:r>
              <a:rPr lang="en-US" sz="3200" dirty="0">
                <a:latin typeface="Arial"/>
                <a:cs typeface="Arial"/>
              </a:rPr>
              <a:t> </a:t>
            </a:r>
            <a:r>
              <a:rPr lang="en-US" sz="3200" dirty="0" smtClean="0">
                <a:latin typeface="Arial"/>
                <a:cs typeface="Arial"/>
              </a:rPr>
              <a:t>in </a:t>
            </a:r>
            <a:r>
              <a:rPr lang="en-US" sz="3200" i="1" dirty="0" smtClean="0">
                <a:latin typeface="Arial"/>
                <a:cs typeface="Arial"/>
              </a:rPr>
              <a:t>Flower Drum Song</a:t>
            </a:r>
            <a:r>
              <a:rPr lang="en-US" sz="3200" dirty="0" smtClean="0">
                <a:latin typeface="Arial"/>
                <a:cs typeface="Arial"/>
              </a:rPr>
              <a:t>?</a:t>
            </a:r>
          </a:p>
          <a:p>
            <a:pPr lvl="0"/>
            <a:endParaRPr lang="en-US" sz="3200" dirty="0">
              <a:latin typeface="Arial"/>
              <a:cs typeface="Arial"/>
            </a:endParaRPr>
          </a:p>
          <a:p>
            <a:pPr lvl="0"/>
            <a:r>
              <a:rPr lang="en-US" sz="3200" dirty="0" smtClean="0">
                <a:latin typeface="Arial"/>
                <a:cs typeface="Arial"/>
              </a:rPr>
              <a:t>How about in comparison to the other films and Asian American communities we have seen thus far in class?</a:t>
            </a:r>
          </a:p>
          <a:p>
            <a:pPr lvl="0"/>
            <a:endParaRPr lang="en-US" sz="3200" dirty="0">
              <a:latin typeface="Arial"/>
              <a:cs typeface="Arial"/>
            </a:endParaRPr>
          </a:p>
          <a:p>
            <a:pPr lvl="0"/>
            <a:r>
              <a:rPr lang="en-US" sz="3200" dirty="0" smtClean="0">
                <a:latin typeface="Arial"/>
                <a:cs typeface="Arial"/>
              </a:rPr>
              <a:t>How are these differences shown in this film?</a:t>
            </a:r>
            <a:endParaRPr lang="en-US" sz="3200" dirty="0">
              <a:latin typeface="Arial"/>
              <a:cs typeface="Arial"/>
            </a:endParaRPr>
          </a:p>
        </p:txBody>
      </p:sp>
    </p:spTree>
    <p:extLst>
      <p:ext uri="{BB962C8B-B14F-4D97-AF65-F5344CB8AC3E}">
        <p14:creationId xmlns:p14="http://schemas.microsoft.com/office/powerpoint/2010/main" val="534065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663" y="1989845"/>
            <a:ext cx="8364626" cy="1692771"/>
          </a:xfrm>
          <a:prstGeom prst="rect">
            <a:avLst/>
          </a:prstGeom>
          <a:noFill/>
        </p:spPr>
        <p:txBody>
          <a:bodyPr wrap="square" rtlCol="0">
            <a:spAutoFit/>
          </a:bodyPr>
          <a:lstStyle/>
          <a:p>
            <a:r>
              <a:rPr lang="en-US" sz="3600" b="1" dirty="0" smtClean="0">
                <a:latin typeface="Arial"/>
                <a:cs typeface="Arial"/>
              </a:rPr>
              <a:t>What led to these changes in the representation of Asian Americans?</a:t>
            </a:r>
            <a:endParaRPr lang="en-US" sz="3600" b="1" dirty="0">
              <a:latin typeface="Arial"/>
              <a:cs typeface="Arial"/>
            </a:endParaRPr>
          </a:p>
          <a:p>
            <a:pPr lvl="0"/>
            <a:endParaRPr lang="en-US" sz="3200" dirty="0" smtClean="0">
              <a:latin typeface="Arial"/>
              <a:cs typeface="Arial"/>
            </a:endParaRPr>
          </a:p>
        </p:txBody>
      </p:sp>
    </p:spTree>
    <p:extLst>
      <p:ext uri="{BB962C8B-B14F-4D97-AF65-F5344CB8AC3E}">
        <p14:creationId xmlns:p14="http://schemas.microsoft.com/office/powerpoint/2010/main" val="197866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5266" y="1406604"/>
            <a:ext cx="8675655" cy="584776"/>
          </a:xfrm>
          <a:prstGeom prst="rect">
            <a:avLst/>
          </a:prstGeom>
          <a:noFill/>
        </p:spPr>
        <p:txBody>
          <a:bodyPr wrap="square" rtlCol="0">
            <a:spAutoFit/>
          </a:bodyPr>
          <a:lstStyle/>
          <a:p>
            <a:pPr algn="ctr"/>
            <a:r>
              <a:rPr lang="en-US" sz="3200" b="1" dirty="0" smtClean="0">
                <a:latin typeface="Arial"/>
                <a:cs typeface="Arial"/>
              </a:rPr>
              <a:t>Asian American Movement in the 1970s</a:t>
            </a:r>
            <a:endParaRPr lang="en-US" sz="3200" dirty="0">
              <a:latin typeface="Arial"/>
              <a:cs typeface="Arial"/>
            </a:endParaRPr>
          </a:p>
        </p:txBody>
      </p:sp>
      <p:pic>
        <p:nvPicPr>
          <p:cNvPr id="3" name="Picture 2" descr="EC-AsAmMove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66" y="2385831"/>
            <a:ext cx="3971635" cy="2945592"/>
          </a:xfrm>
          <a:prstGeom prst="rect">
            <a:avLst/>
          </a:prstGeom>
        </p:spPr>
      </p:pic>
      <p:pic>
        <p:nvPicPr>
          <p:cNvPr id="4" name="Picture 3" descr="EC-AsAmMoveme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447" y="2379251"/>
            <a:ext cx="4459474" cy="2952172"/>
          </a:xfrm>
          <a:prstGeom prst="rect">
            <a:avLst/>
          </a:prstGeom>
        </p:spPr>
      </p:pic>
    </p:spTree>
    <p:extLst>
      <p:ext uri="{BB962C8B-B14F-4D97-AF65-F5344CB8AC3E}">
        <p14:creationId xmlns:p14="http://schemas.microsoft.com/office/powerpoint/2010/main" val="1120707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1712</TotalTime>
  <Words>788</Words>
  <Application>Microsoft Macintosh PowerPoint</Application>
  <PresentationFormat>On-screen Show (4:3)</PresentationFormat>
  <Paragraphs>121</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Calibri</vt:lpstr>
      <vt:lpstr>Arial</vt:lpstr>
      <vt:lpstr>Office Theme</vt:lpstr>
      <vt:lpstr>ASIAN AMERICANS IN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Microsoft Office User</cp:lastModifiedBy>
  <cp:revision>139</cp:revision>
  <dcterms:created xsi:type="dcterms:W3CDTF">2010-12-29T21:54:42Z</dcterms:created>
  <dcterms:modified xsi:type="dcterms:W3CDTF">2019-09-30T20:07:19Z</dcterms:modified>
</cp:coreProperties>
</file>