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71" r:id="rId2"/>
    <p:sldId id="677" r:id="rId3"/>
    <p:sldId id="678" r:id="rId4"/>
    <p:sldId id="679" r:id="rId5"/>
    <p:sldId id="680" r:id="rId6"/>
    <p:sldId id="681" r:id="rId7"/>
    <p:sldId id="256" r:id="rId8"/>
    <p:sldId id="265" r:id="rId9"/>
    <p:sldId id="366" r:id="rId10"/>
    <p:sldId id="376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9" r:id="rId20"/>
    <p:sldId id="684" r:id="rId21"/>
    <p:sldId id="410" r:id="rId22"/>
    <p:sldId id="411" r:id="rId23"/>
    <p:sldId id="412" r:id="rId24"/>
    <p:sldId id="413" r:id="rId25"/>
    <p:sldId id="386" r:id="rId26"/>
    <p:sldId id="397" r:id="rId27"/>
    <p:sldId id="396" r:id="rId28"/>
    <p:sldId id="388" r:id="rId29"/>
    <p:sldId id="389" r:id="rId30"/>
    <p:sldId id="390" r:id="rId31"/>
    <p:sldId id="391" r:id="rId32"/>
    <p:sldId id="392" r:id="rId33"/>
    <p:sldId id="393" r:id="rId34"/>
    <p:sldId id="414" r:id="rId35"/>
    <p:sldId id="682" r:id="rId36"/>
    <p:sldId id="415" r:id="rId37"/>
    <p:sldId id="68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How to list film titles in your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57381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9900" y="4614066"/>
            <a:ext cx="8229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The International Hotel (I-Hotel) was built in 1907, and was located at the corner of Kearny and Jackson Streets in San Francisco. </a:t>
            </a:r>
          </a:p>
        </p:txBody>
      </p:sp>
      <p:pic>
        <p:nvPicPr>
          <p:cNvPr id="3" name="Picture 2" descr="FOIH-IHot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80" y="390751"/>
            <a:ext cx="6181819" cy="39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9900" y="401273"/>
            <a:ext cx="82295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This area was also known as </a:t>
            </a:r>
            <a:r>
              <a:rPr lang="en-US" sz="3200" dirty="0" err="1">
                <a:latin typeface="Arial"/>
                <a:cs typeface="Arial"/>
              </a:rPr>
              <a:t>Manilatown</a:t>
            </a: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The I-Hotel was a low-cost residential hotel. The monthly rent was about $50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There were 196 tenants living in the building in 1968, when the eviction notices were served 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Most of the residents were elderly Filipino immigrant men, known as ‘</a:t>
            </a:r>
            <a:r>
              <a:rPr lang="en-US" sz="3200" dirty="0" err="1">
                <a:latin typeface="Arial"/>
                <a:cs typeface="Arial"/>
              </a:rPr>
              <a:t>Manongs</a:t>
            </a:r>
            <a:r>
              <a:rPr lang="en-US" sz="3200" dirty="0">
                <a:latin typeface="Arial"/>
                <a:cs typeface="Arial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76132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2" y="393586"/>
            <a:ext cx="30961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/>
                <a:cs typeface="Arial"/>
              </a:rPr>
              <a:t>Manong</a:t>
            </a:r>
            <a:r>
              <a:rPr lang="en-US" sz="3600" b="1" dirty="0">
                <a:latin typeface="Arial"/>
                <a:cs typeface="Arial"/>
              </a:rPr>
              <a:t>:</a:t>
            </a:r>
          </a:p>
          <a:p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“</a:t>
            </a:r>
            <a:r>
              <a:rPr lang="en-US" sz="3200" dirty="0" err="1">
                <a:latin typeface="Arial"/>
                <a:cs typeface="Arial"/>
              </a:rPr>
              <a:t>Manong</a:t>
            </a:r>
            <a:r>
              <a:rPr lang="en-US" sz="3200" dirty="0">
                <a:latin typeface="Arial"/>
                <a:cs typeface="Arial"/>
              </a:rPr>
              <a:t>” is an </a:t>
            </a:r>
            <a:r>
              <a:rPr lang="en-US" sz="3200" dirty="0" err="1">
                <a:latin typeface="Arial"/>
                <a:cs typeface="Arial"/>
              </a:rPr>
              <a:t>Ilokano</a:t>
            </a:r>
            <a:r>
              <a:rPr lang="en-US" sz="3200" dirty="0">
                <a:latin typeface="Arial"/>
                <a:cs typeface="Arial"/>
              </a:rPr>
              <a:t> word meaning “older brother”. </a:t>
            </a:r>
          </a:p>
        </p:txBody>
      </p:sp>
      <p:pic>
        <p:nvPicPr>
          <p:cNvPr id="2" name="Picture 1" descr="FOIH-Manon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07" y="393586"/>
            <a:ext cx="5328889" cy="4220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02" y="4953549"/>
            <a:ext cx="8522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dirty="0" err="1">
                <a:latin typeface="Arial"/>
                <a:cs typeface="Arial"/>
              </a:rPr>
              <a:t>manongs</a:t>
            </a:r>
            <a:r>
              <a:rPr lang="en-US" sz="3200" dirty="0">
                <a:latin typeface="Arial"/>
                <a:cs typeface="Arial"/>
              </a:rPr>
              <a:t> immigrated during the 1920s and ‘30s and were the first wave of Filipinos to come to the United States.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0949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378" y="5767718"/>
            <a:ext cx="752281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Young Filipino Americans in the 1950s</a:t>
            </a:r>
            <a:endParaRPr lang="en-US" sz="3200" dirty="0"/>
          </a:p>
        </p:txBody>
      </p:sp>
      <p:pic>
        <p:nvPicPr>
          <p:cNvPr id="3" name="Picture 2" descr="FOIH-Man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8" y="804269"/>
            <a:ext cx="7522810" cy="46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2" y="1193152"/>
            <a:ext cx="46170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The </a:t>
            </a:r>
            <a:r>
              <a:rPr lang="en-US" sz="3200" dirty="0" err="1">
                <a:latin typeface="Arial"/>
                <a:cs typeface="Arial"/>
              </a:rPr>
              <a:t>manongs</a:t>
            </a:r>
            <a:r>
              <a:rPr lang="en-US" sz="3200" dirty="0">
                <a:latin typeface="Arial"/>
                <a:cs typeface="Arial"/>
              </a:rPr>
              <a:t> came at one of the worst times for the US economy. It was the start of the Great Depression and the continuance of mistreatment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18228" y="5075659"/>
            <a:ext cx="79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towards the immigrant Filipinos. Many places had put up signs saying, “No Filipinos Allowed.”  </a:t>
            </a:r>
          </a:p>
        </p:txBody>
      </p:sp>
      <p:pic>
        <p:nvPicPr>
          <p:cNvPr id="5" name="Picture 4" descr="FOIH-NoFilipinosAllow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98" y="345901"/>
            <a:ext cx="36957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3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2" y="256429"/>
            <a:ext cx="41604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In addition, anti-miscegenation laws had been passed in order to prevent interracial marriage, which caused a lot of violence and arrests of Filipinos who were found intermingling with white American women. </a:t>
            </a:r>
          </a:p>
        </p:txBody>
      </p:sp>
      <p:pic>
        <p:nvPicPr>
          <p:cNvPr id="2" name="Picture 1" descr="FOIH-Mano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21" y="647181"/>
            <a:ext cx="4276789" cy="45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3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202" y="696025"/>
            <a:ext cx="84451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err="1">
                <a:latin typeface="Arial"/>
                <a:cs typeface="Arial"/>
              </a:rPr>
              <a:t>Manongs</a:t>
            </a:r>
            <a:r>
              <a:rPr lang="en-US" sz="3200" dirty="0">
                <a:latin typeface="Arial"/>
                <a:cs typeface="Arial"/>
              </a:rPr>
              <a:t> farm workers were one of the first to organize politically.  A group of Filipino farmworkers in Delano instigated the Delano Grape Strike of 1965 — which brought about the creation of the United Farm Workers Union (UFW)</a:t>
            </a:r>
          </a:p>
        </p:txBody>
      </p:sp>
    </p:spTree>
    <p:extLst>
      <p:ext uri="{BB962C8B-B14F-4D97-AF65-F5344CB8AC3E}">
        <p14:creationId xmlns:p14="http://schemas.microsoft.com/office/powerpoint/2010/main" val="63382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8000" y="5836854"/>
            <a:ext cx="812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/>
                <a:cs typeface="Arial"/>
              </a:rPr>
              <a:t>Cesar Chavez and Larry </a:t>
            </a:r>
            <a:r>
              <a:rPr lang="en-US" sz="3200" dirty="0" err="1">
                <a:latin typeface="Arial"/>
                <a:cs typeface="Arial"/>
              </a:rPr>
              <a:t>Itliong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 descr="FOIH-Manong4_Itliong-Chav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96468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8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8000" y="1177636"/>
            <a:ext cx="352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Kearny Street was also a center for Asian American political organizing and cultural production in the 1970s</a:t>
            </a:r>
          </a:p>
        </p:txBody>
      </p:sp>
      <p:pic>
        <p:nvPicPr>
          <p:cNvPr id="4" name="Picture 3" descr="FOIH-KearnySt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00" y="311727"/>
            <a:ext cx="4776638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2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211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The first time you mention a title, list the title, year of release, and name of director: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i="1" dirty="0">
              <a:latin typeface="Arial"/>
              <a:ea typeface="Arial" charset="0"/>
              <a:cs typeface="Arial"/>
            </a:endParaRPr>
          </a:p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How to list film titles in your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4232774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lvl="0"/>
            <a:r>
              <a:rPr lang="en-US" sz="3200" dirty="0">
                <a:latin typeface="Arial"/>
                <a:cs typeface="Arial"/>
              </a:rPr>
              <a:t>How do you think the eviction of the I-Hotel is depicted in the film? 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68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lvl="0"/>
            <a:r>
              <a:rPr lang="en-US" sz="3200" dirty="0">
                <a:latin typeface="Arial"/>
                <a:cs typeface="Arial"/>
              </a:rPr>
              <a:t>How do you think the eviction of the I-Hotel is depicted in the film? 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the filmic language influence the way we experience and see this eviction?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073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lvl="0"/>
            <a:r>
              <a:rPr lang="en-US" sz="3200" dirty="0">
                <a:latin typeface="Arial"/>
                <a:cs typeface="Arial"/>
              </a:rPr>
              <a:t>How do you think the eviction of the I-Hotel is depicted in the film? 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the filmic language influence the way we experience and see this eviction?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Do you think the representation was “objective”? </a:t>
            </a:r>
          </a:p>
          <a:p>
            <a:endParaRPr lang="en-US" sz="3200" dirty="0">
              <a:latin typeface="Arial"/>
              <a:cs typeface="Arial"/>
            </a:endParaRPr>
          </a:p>
          <a:p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631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pPr lvl="0"/>
            <a:r>
              <a:rPr lang="en-US" sz="3200" dirty="0">
                <a:latin typeface="Arial"/>
                <a:cs typeface="Arial"/>
              </a:rPr>
              <a:t>How do you think the eviction of the I-Hotel is depicted in the film? 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the filmic language influence the way we experience and see this eviction?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Do you think the representation was “objective”? Is “objectivity” possible or desirable in political documentaries?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br>
              <a:rPr lang="en-US" sz="3200" dirty="0">
                <a:latin typeface="Arial"/>
                <a:cs typeface="Arial"/>
              </a:rPr>
            </a:b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74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64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95" y="3688718"/>
            <a:ext cx="27969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I-Hotel Today</a:t>
            </a:r>
          </a:p>
          <a:p>
            <a:endParaRPr lang="en-US" sz="3200" b="1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Photo taken in 2008</a:t>
            </a:r>
            <a:endParaRPr lang="en-US" sz="2800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" name="Picture 1" descr="FOIH-IHotelN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51" y="659748"/>
            <a:ext cx="5567680" cy="55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72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790273"/>
            <a:ext cx="8364626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 1994 the site was acquired by the Roman Catholic Archdiocese of San Francisco and later sold to Chinatown Community Development Center.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 2003, construction began on the new I-Hotel, and the building was completed on August 26, 2005. </a:t>
            </a:r>
          </a:p>
          <a:p>
            <a:pPr marL="457200" indent="-457200"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new building contains 105 apartments of senior housing, where the two remaining living residents of the original I-Hotel now live. </a:t>
            </a:r>
          </a:p>
        </p:txBody>
      </p:sp>
    </p:spTree>
    <p:extLst>
      <p:ext uri="{BB962C8B-B14F-4D97-AF65-F5344CB8AC3E}">
        <p14:creationId xmlns:p14="http://schemas.microsoft.com/office/powerpoint/2010/main" val="3974571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790273"/>
            <a:ext cx="8364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The new building also contains a ground-floor community center and a historical display commemorating the original I-Hotel.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pPr lvl="0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527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548251"/>
            <a:ext cx="7416116" cy="591801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/>
                <a:cs typeface="Arial"/>
              </a:rPr>
              <a:t>Discussion Question:</a:t>
            </a:r>
          </a:p>
          <a:p>
            <a:pPr algn="l"/>
            <a:endParaRPr lang="en-US" sz="2800" b="1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Based on the films we have watched in class these two weeks, sketch out the common themes and approaches of early Asian American independent films: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8943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548251"/>
            <a:ext cx="7416116" cy="591801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/>
                <a:cs typeface="Arial"/>
              </a:rPr>
              <a:t>Discussion Question:</a:t>
            </a:r>
          </a:p>
          <a:p>
            <a:pPr algn="l"/>
            <a:endParaRPr lang="en-US" sz="2800" b="1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Based on the films we have watched in class these two weeks, sketch out the common themes and approaches of early Asian American independent films: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Investigation of Asian American history</a:t>
            </a:r>
          </a:p>
        </p:txBody>
      </p:sp>
    </p:spTree>
    <p:extLst>
      <p:ext uri="{BB962C8B-B14F-4D97-AF65-F5344CB8AC3E}">
        <p14:creationId xmlns:p14="http://schemas.microsoft.com/office/powerpoint/2010/main" val="330780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The first time you mention a title, list the title, year of release, and name of director: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i="1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i="1" dirty="0">
                <a:latin typeface="Arial"/>
                <a:ea typeface="Arial" charset="0"/>
                <a:cs typeface="Arial"/>
              </a:rPr>
              <a:t>Flower Drum Song </a:t>
            </a:r>
            <a:r>
              <a:rPr lang="en-US" sz="2800" dirty="0">
                <a:latin typeface="Arial"/>
                <a:ea typeface="Arial" charset="0"/>
                <a:cs typeface="Arial"/>
              </a:rPr>
              <a:t>(1961) Dir. Henry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Koster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How to list film titles in your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2579014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548251"/>
            <a:ext cx="7416116" cy="591801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/>
                <a:cs typeface="Arial"/>
              </a:rPr>
              <a:t>Discussion Question:</a:t>
            </a:r>
          </a:p>
          <a:p>
            <a:pPr algn="l"/>
            <a:endParaRPr lang="en-US" sz="2800" b="1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Based on the films we have watched in class these two weeks, sketch out the common themes and approaches of early Asian American independent films: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Investigation of Asian American history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Oral history / personal memory</a:t>
            </a:r>
          </a:p>
        </p:txBody>
      </p:sp>
    </p:spTree>
    <p:extLst>
      <p:ext uri="{BB962C8B-B14F-4D97-AF65-F5344CB8AC3E}">
        <p14:creationId xmlns:p14="http://schemas.microsoft.com/office/powerpoint/2010/main" val="883442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548251"/>
            <a:ext cx="7416116" cy="591801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/>
                <a:cs typeface="Arial"/>
              </a:rPr>
              <a:t>Discussion Question:</a:t>
            </a:r>
          </a:p>
          <a:p>
            <a:pPr algn="l"/>
            <a:endParaRPr lang="en-US" sz="2800" b="1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Based on the films we have watched in class these two weeks, sketch out the common themes and approaches of early Asian American independent films: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Investigation of Asian American history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Oral history / personal memory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Non-traditional filmic language</a:t>
            </a:r>
          </a:p>
        </p:txBody>
      </p:sp>
    </p:spTree>
    <p:extLst>
      <p:ext uri="{BB962C8B-B14F-4D97-AF65-F5344CB8AC3E}">
        <p14:creationId xmlns:p14="http://schemas.microsoft.com/office/powerpoint/2010/main" val="3749404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548251"/>
            <a:ext cx="7416116" cy="591801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/>
                <a:cs typeface="Arial"/>
              </a:rPr>
              <a:t>Discussion Question:</a:t>
            </a:r>
          </a:p>
          <a:p>
            <a:pPr algn="l"/>
            <a:endParaRPr lang="en-US" sz="2800" b="1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Based on the films we have watched in class these two weeks, sketch out the common themes and approaches of early Asian American independent films: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Investigation of Asian American history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Oral history / personal memory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Non-traditional filmic language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Documentary / ethnography</a:t>
            </a:r>
          </a:p>
        </p:txBody>
      </p:sp>
    </p:spTree>
    <p:extLst>
      <p:ext uri="{BB962C8B-B14F-4D97-AF65-F5344CB8AC3E}">
        <p14:creationId xmlns:p14="http://schemas.microsoft.com/office/powerpoint/2010/main" val="3761443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548251"/>
            <a:ext cx="7416116" cy="5918019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/>
                <a:cs typeface="Arial"/>
              </a:rPr>
              <a:t>Discussion Question:</a:t>
            </a:r>
          </a:p>
          <a:p>
            <a:pPr algn="l"/>
            <a:endParaRPr lang="en-US" sz="2800" b="1" dirty="0">
              <a:latin typeface="Arial"/>
              <a:cs typeface="Arial"/>
            </a:endParaRPr>
          </a:p>
          <a:p>
            <a:pPr algn="l"/>
            <a:r>
              <a:rPr lang="en-US" sz="2800" dirty="0">
                <a:latin typeface="Arial"/>
                <a:cs typeface="Arial"/>
              </a:rPr>
              <a:t>Based on the films we have watched in class these two weeks, sketch out the common themes and approaches of early Asian American independent films:</a:t>
            </a:r>
          </a:p>
          <a:p>
            <a:pPr algn="l"/>
            <a:r>
              <a:rPr lang="en-US" sz="2800" dirty="0">
                <a:latin typeface="Arial"/>
                <a:cs typeface="Arial"/>
              </a:rPr>
              <a:t> 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Investigation of Asian American history</a:t>
            </a:r>
          </a:p>
          <a:p>
            <a:pPr marL="57150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Oral history / personal memory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Non-traditional filmic language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Documentary / ethnography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Anti-slick </a:t>
            </a:r>
          </a:p>
        </p:txBody>
      </p:sp>
    </p:spTree>
    <p:extLst>
      <p:ext uri="{BB962C8B-B14F-4D97-AF65-F5344CB8AC3E}">
        <p14:creationId xmlns:p14="http://schemas.microsoft.com/office/powerpoint/2010/main" val="12261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033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Renee Tajima define Asian American cinema?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465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Renee Tajima define Asian American cinema?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your filmic example fit into her framework?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129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/>
                <a:cs typeface="Arial"/>
              </a:rPr>
              <a:t>Discussion Questions:</a:t>
            </a:r>
          </a:p>
          <a:p>
            <a:pPr lvl="0"/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Renee Tajima define Asian American cinema?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does your filmic example fit into (or not fit into) her framework?</a:t>
            </a:r>
          </a:p>
          <a:p>
            <a:endParaRPr lang="en-US" sz="3200" dirty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93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The first time you mention a title, list the title, year of release, and name of director: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i="1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i="1" dirty="0">
                <a:latin typeface="Arial"/>
                <a:ea typeface="Arial" charset="0"/>
                <a:cs typeface="Arial"/>
              </a:rPr>
              <a:t>Flower Drum Song </a:t>
            </a:r>
            <a:r>
              <a:rPr lang="en-US" sz="2800" dirty="0">
                <a:latin typeface="Arial"/>
                <a:ea typeface="Arial" charset="0"/>
                <a:cs typeface="Arial"/>
              </a:rPr>
              <a:t>(1961) Dir. Henry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Koster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u="sng" dirty="0">
                <a:latin typeface="Arial"/>
                <a:ea typeface="Arial" charset="0"/>
                <a:cs typeface="Arial"/>
              </a:rPr>
              <a:t>Flower Drum Song</a:t>
            </a:r>
            <a:r>
              <a:rPr lang="en-US" sz="2800" dirty="0">
                <a:latin typeface="Arial"/>
                <a:ea typeface="Arial" charset="0"/>
                <a:cs typeface="Arial"/>
              </a:rPr>
              <a:t> (1961) Dir. Henry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Koster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How to list film titles in your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405167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The first time you mention a title, list the title, year of release, and name of director: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i="1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i="1" dirty="0">
                <a:latin typeface="Arial"/>
                <a:ea typeface="Arial" charset="0"/>
                <a:cs typeface="Arial"/>
              </a:rPr>
              <a:t>Flower Drum Song </a:t>
            </a:r>
            <a:r>
              <a:rPr lang="en-US" sz="2800" dirty="0">
                <a:latin typeface="Arial"/>
                <a:ea typeface="Arial" charset="0"/>
                <a:cs typeface="Arial"/>
              </a:rPr>
              <a:t>(1961) Dir. Henry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Koster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u="sng" dirty="0">
                <a:latin typeface="Arial"/>
                <a:ea typeface="Arial" charset="0"/>
                <a:cs typeface="Arial"/>
              </a:rPr>
              <a:t>Flower Drum Song</a:t>
            </a:r>
            <a:r>
              <a:rPr lang="en-US" sz="2800" dirty="0">
                <a:latin typeface="Arial"/>
                <a:ea typeface="Arial" charset="0"/>
                <a:cs typeface="Arial"/>
              </a:rPr>
              <a:t> (1961) Dir. Henry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Koster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After that, under or italic the title: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How to list film titles in your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362082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792" y="2025908"/>
            <a:ext cx="8866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The first time you mention a title, list the title, year of release, and name of director: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i="1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i="1" dirty="0">
                <a:latin typeface="Arial"/>
                <a:ea typeface="Arial" charset="0"/>
                <a:cs typeface="Arial"/>
              </a:rPr>
              <a:t>Flower Drum Song </a:t>
            </a:r>
            <a:r>
              <a:rPr lang="en-US" sz="2800" dirty="0">
                <a:latin typeface="Arial"/>
                <a:ea typeface="Arial" charset="0"/>
                <a:cs typeface="Arial"/>
              </a:rPr>
              <a:t>(1961) Dir. Henry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Koster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u="sng" dirty="0">
                <a:latin typeface="Arial"/>
                <a:ea typeface="Arial" charset="0"/>
                <a:cs typeface="Arial"/>
              </a:rPr>
              <a:t>Flower Drum Song</a:t>
            </a:r>
            <a:r>
              <a:rPr lang="en-US" sz="2800" dirty="0">
                <a:latin typeface="Arial"/>
                <a:ea typeface="Arial" charset="0"/>
                <a:cs typeface="Arial"/>
              </a:rPr>
              <a:t> (1961) Dir. Henry </a:t>
            </a:r>
            <a:r>
              <a:rPr lang="en-US" sz="2800" dirty="0" err="1">
                <a:latin typeface="Arial"/>
                <a:ea typeface="Arial" charset="0"/>
                <a:cs typeface="Arial"/>
              </a:rPr>
              <a:t>Koster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>
                <a:latin typeface="Arial"/>
                <a:ea typeface="Arial" charset="0"/>
                <a:cs typeface="Arial"/>
              </a:rPr>
              <a:t>After that, under or italic the title: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71550" lvl="1" indent="-514350" fontAlgn="base">
              <a:buFont typeface="Arial" charset="0"/>
              <a:buChar char="•"/>
            </a:pPr>
            <a:r>
              <a:rPr lang="en-US" sz="2800" i="1" dirty="0">
                <a:latin typeface="Arial"/>
                <a:ea typeface="Arial" charset="0"/>
                <a:cs typeface="Arial"/>
              </a:rPr>
              <a:t>Flower Drum Song </a:t>
            </a:r>
            <a:r>
              <a:rPr lang="en-US" sz="2800" dirty="0">
                <a:latin typeface="Arial"/>
                <a:ea typeface="Arial" charset="0"/>
                <a:cs typeface="Arial"/>
              </a:rPr>
              <a:t>or </a:t>
            </a:r>
            <a:r>
              <a:rPr lang="en-US" sz="2800" u="sng" dirty="0">
                <a:latin typeface="Arial"/>
                <a:ea typeface="Arial" charset="0"/>
                <a:cs typeface="Arial"/>
              </a:rPr>
              <a:t>Flower Drum Song </a:t>
            </a: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457200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  <a:p>
            <a:pPr marL="914400" lvl="1" indent="-457200" fontAlgn="base">
              <a:buFont typeface="Arial" charset="0"/>
              <a:buChar char="•"/>
            </a:pPr>
            <a:endParaRPr lang="en-US" sz="2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92" y="297754"/>
            <a:ext cx="8599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How to list film titles in your academic writing:</a:t>
            </a:r>
          </a:p>
        </p:txBody>
      </p:sp>
    </p:spTree>
    <p:extLst>
      <p:ext uri="{BB962C8B-B14F-4D97-AF65-F5344CB8AC3E}">
        <p14:creationId xmlns:p14="http://schemas.microsoft.com/office/powerpoint/2010/main" val="227175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1247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ASIAN AMERICANS IN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550" y="3926952"/>
            <a:ext cx="8359523" cy="26074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/>
                <a:cs typeface="Arial"/>
              </a:rPr>
              <a:t>Week 6: Notions of Community, I— Fall of The I Hotel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609306"/>
            <a:ext cx="7416116" cy="591801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Arial"/>
                <a:cs typeface="Arial"/>
              </a:rPr>
              <a:t>Key Terms:</a:t>
            </a:r>
          </a:p>
          <a:p>
            <a:pPr algn="l"/>
            <a:endParaRPr lang="en-US" sz="4000" b="1" dirty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Asian American Movement 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Oral history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An Asian American cinema</a:t>
            </a:r>
          </a:p>
          <a:p>
            <a:pPr marL="571500" indent="-571500" algn="l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Manilatown</a:t>
            </a:r>
            <a:r>
              <a:rPr lang="en-US" dirty="0">
                <a:latin typeface="Arial"/>
                <a:cs typeface="Arial"/>
              </a:rPr>
              <a:t> / </a:t>
            </a:r>
            <a:r>
              <a:rPr lang="en-US" dirty="0" err="1">
                <a:latin typeface="Arial"/>
                <a:cs typeface="Arial"/>
              </a:rPr>
              <a:t>Manongs</a:t>
            </a:r>
            <a:r>
              <a:rPr lang="en-US" dirty="0">
                <a:latin typeface="Arial"/>
                <a:cs typeface="Arial"/>
              </a:rPr>
              <a:t> / bachelor society</a:t>
            </a:r>
          </a:p>
        </p:txBody>
      </p:sp>
    </p:spTree>
    <p:extLst>
      <p:ext uri="{BB962C8B-B14F-4D97-AF65-F5344CB8AC3E}">
        <p14:creationId xmlns:p14="http://schemas.microsoft.com/office/powerpoint/2010/main" val="224841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43134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/>
                <a:cs typeface="Arial"/>
              </a:rPr>
              <a:t>The Fall of The I-Hotel </a:t>
            </a:r>
          </a:p>
          <a:p>
            <a:pPr algn="ctr"/>
            <a:r>
              <a:rPr lang="en-US" sz="3200" dirty="0">
                <a:latin typeface="Arial"/>
                <a:cs typeface="Arial"/>
              </a:rPr>
              <a:t>(1977-83, revised in 1993) Dir. Curtis Choy</a:t>
            </a:r>
          </a:p>
          <a:p>
            <a:endParaRPr lang="en-US" sz="3600" dirty="0">
              <a:latin typeface="Arial"/>
              <a:cs typeface="Arial"/>
            </a:endParaRPr>
          </a:p>
        </p:txBody>
      </p:sp>
      <p:pic>
        <p:nvPicPr>
          <p:cNvPr id="2" name="Picture 1" descr="FOIH-Protes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67" y="451807"/>
            <a:ext cx="7016236" cy="47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992</Words>
  <Application>Microsoft Macintosh PowerPoint</Application>
  <PresentationFormat>On-screen Show (4:3)</PresentationFormat>
  <Paragraphs>165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ASIAN AMERICANS IN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Ming-Yuen Ma</cp:lastModifiedBy>
  <cp:revision>152</cp:revision>
  <dcterms:created xsi:type="dcterms:W3CDTF">2010-12-29T21:54:42Z</dcterms:created>
  <dcterms:modified xsi:type="dcterms:W3CDTF">2019-10-10T19:46:15Z</dcterms:modified>
</cp:coreProperties>
</file>