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5" r:id="rId3"/>
    <p:sldId id="390" r:id="rId4"/>
    <p:sldId id="391" r:id="rId5"/>
    <p:sldId id="392" r:id="rId6"/>
    <p:sldId id="393" r:id="rId7"/>
    <p:sldId id="394" r:id="rId8"/>
    <p:sldId id="395" r:id="rId9"/>
    <p:sldId id="396" r:id="rId10"/>
    <p:sldId id="397" r:id="rId11"/>
    <p:sldId id="411" r:id="rId12"/>
    <p:sldId id="412" r:id="rId13"/>
    <p:sldId id="413" r:id="rId14"/>
    <p:sldId id="414" r:id="rId15"/>
    <p:sldId id="415" r:id="rId16"/>
    <p:sldId id="416" r:id="rId17"/>
    <p:sldId id="417" r:id="rId18"/>
    <p:sldId id="418" r:id="rId19"/>
    <p:sldId id="399" r:id="rId20"/>
    <p:sldId id="419" r:id="rId21"/>
    <p:sldId id="400" r:id="rId22"/>
    <p:sldId id="420" r:id="rId23"/>
    <p:sldId id="401" r:id="rId24"/>
    <p:sldId id="421" r:id="rId25"/>
    <p:sldId id="402" r:id="rId26"/>
    <p:sldId id="403" r:id="rId27"/>
    <p:sldId id="404" r:id="rId28"/>
    <p:sldId id="405" r:id="rId29"/>
    <p:sldId id="422" r:id="rId30"/>
    <p:sldId id="406" r:id="rId31"/>
    <p:sldId id="407" r:id="rId32"/>
    <p:sldId id="408" r:id="rId33"/>
    <p:sldId id="409" r:id="rId34"/>
    <p:sldId id="410" r:id="rId35"/>
    <p:sldId id="423"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p:restoredTop sz="94663"/>
  </p:normalViewPr>
  <p:slideViewPr>
    <p:cSldViewPr snapToGrid="0" snapToObjects="1">
      <p:cViewPr varScale="1">
        <p:scale>
          <a:sx n="117" d="100"/>
          <a:sy n="117" d="100"/>
        </p:scale>
        <p:origin x="136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1602E06-6383-CD41-A89C-C18DB2948F67}" type="datetimeFigureOut">
              <a:rPr lang="en-US" smtClean="0"/>
              <a:pPr/>
              <a:t>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602E06-6383-CD41-A89C-C18DB2948F67}" type="datetimeFigureOut">
              <a:rPr lang="en-US" smtClean="0"/>
              <a:pPr/>
              <a:t>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602E06-6383-CD41-A89C-C18DB2948F67}" type="datetimeFigureOut">
              <a:rPr lang="en-US" smtClean="0"/>
              <a:pPr/>
              <a:t>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602E06-6383-CD41-A89C-C18DB2948F67}" type="datetimeFigureOut">
              <a:rPr lang="en-US" smtClean="0"/>
              <a:pPr/>
              <a:t>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1602E06-6383-CD41-A89C-C18DB2948F67}" type="datetimeFigureOut">
              <a:rPr lang="en-US" smtClean="0"/>
              <a:pPr/>
              <a:t>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602E06-6383-CD41-A89C-C18DB2948F67}" type="datetimeFigureOut">
              <a:rPr lang="en-US" smtClean="0"/>
              <a:pPr/>
              <a:t>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2E06-6383-CD41-A89C-C18DB2948F67}" type="datetimeFigureOut">
              <a:rPr lang="en-US" smtClean="0"/>
              <a:pPr/>
              <a:t>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602E06-6383-CD41-A89C-C18DB2948F67}" type="datetimeFigureOut">
              <a:rPr lang="en-US" smtClean="0"/>
              <a:pPr/>
              <a:t>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AD372-DC91-424A-9BC0-BEF46D0A27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02E06-6383-CD41-A89C-C18DB2948F67}" type="datetimeFigureOut">
              <a:rPr lang="en-US" smtClean="0"/>
              <a:pPr/>
              <a:t>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AD372-DC91-424A-9BC0-BEF46D0A27C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21247"/>
            <a:ext cx="7772400" cy="1470025"/>
          </a:xfrm>
        </p:spPr>
        <p:txBody>
          <a:bodyPr/>
          <a:lstStyle/>
          <a:p>
            <a:r>
              <a:rPr lang="en-US" b="1" dirty="0">
                <a:latin typeface="Arial"/>
                <a:cs typeface="Arial"/>
              </a:rPr>
              <a:t>ASIAN AMERICAN MEDIA</a:t>
            </a:r>
            <a:br>
              <a:rPr lang="en-US" b="1" dirty="0">
                <a:latin typeface="Arial"/>
                <a:cs typeface="Arial"/>
              </a:rPr>
            </a:br>
            <a:r>
              <a:rPr lang="en-US" b="1" dirty="0">
                <a:latin typeface="Arial"/>
                <a:cs typeface="Arial"/>
              </a:rPr>
              <a:t>IN COMMUNITIES</a:t>
            </a:r>
          </a:p>
        </p:txBody>
      </p:sp>
      <p:sp>
        <p:nvSpPr>
          <p:cNvPr id="3" name="Subtitle 2"/>
          <p:cNvSpPr>
            <a:spLocks noGrp="1"/>
          </p:cNvSpPr>
          <p:nvPr>
            <p:ph type="subTitle" idx="1"/>
          </p:nvPr>
        </p:nvSpPr>
        <p:spPr>
          <a:xfrm>
            <a:off x="394550" y="3926952"/>
            <a:ext cx="8359523" cy="2607412"/>
          </a:xfrm>
        </p:spPr>
        <p:txBody>
          <a:bodyPr>
            <a:normAutofit/>
          </a:bodyPr>
          <a:lstStyle/>
          <a:p>
            <a:r>
              <a:rPr lang="en-US" sz="4000" b="1" dirty="0">
                <a:latin typeface="Arial"/>
                <a:cs typeface="Arial"/>
              </a:rPr>
              <a:t>Week 2: Paulo </a:t>
            </a:r>
            <a:r>
              <a:rPr lang="en-US" sz="4000" b="1" dirty="0" err="1">
                <a:latin typeface="Arial"/>
                <a:cs typeface="Arial"/>
              </a:rPr>
              <a:t>Freire</a:t>
            </a:r>
            <a:r>
              <a:rPr lang="en-US" sz="4000" b="1" dirty="0">
                <a:latin typeface="Arial"/>
                <a:cs typeface="Arial"/>
              </a:rPr>
              <a:t>, Critical Pedagogy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1801460"/>
            <a:ext cx="8370762" cy="4490920"/>
          </a:xfrm>
        </p:spPr>
        <p:txBody>
          <a:bodyPr>
            <a:normAutofit/>
          </a:bodyPr>
          <a:lstStyle/>
          <a:p>
            <a:pPr marL="514350" indent="-514350" algn="l">
              <a:buFont typeface="+mj-lt"/>
              <a:buAutoNum type="arabicPeriod"/>
            </a:pPr>
            <a:endParaRPr lang="en-US" sz="2800" b="1" dirty="0">
              <a:latin typeface="Arial"/>
              <a:cs typeface="Arial"/>
            </a:endParaRPr>
          </a:p>
        </p:txBody>
      </p:sp>
      <p:sp>
        <p:nvSpPr>
          <p:cNvPr id="4" name="TextBox 3"/>
          <p:cNvSpPr txBox="1"/>
          <p:nvPr/>
        </p:nvSpPr>
        <p:spPr>
          <a:xfrm>
            <a:off x="311728" y="848011"/>
            <a:ext cx="8550629" cy="584776"/>
          </a:xfrm>
          <a:prstGeom prst="rect">
            <a:avLst/>
          </a:prstGeom>
          <a:noFill/>
        </p:spPr>
        <p:txBody>
          <a:bodyPr wrap="square" rtlCol="0">
            <a:spAutoFit/>
          </a:bodyPr>
          <a:lstStyle/>
          <a:p>
            <a:r>
              <a:rPr lang="en-US" sz="3200" b="1" dirty="0">
                <a:latin typeface="Arial"/>
                <a:cs typeface="Arial"/>
              </a:rPr>
              <a:t>Class Discussion:</a:t>
            </a:r>
          </a:p>
        </p:txBody>
      </p:sp>
    </p:spTree>
    <p:extLst>
      <p:ext uri="{BB962C8B-B14F-4D97-AF65-F5344CB8AC3E}">
        <p14:creationId xmlns:p14="http://schemas.microsoft.com/office/powerpoint/2010/main" val="2905359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1801460"/>
            <a:ext cx="8370762" cy="4490920"/>
          </a:xfrm>
        </p:spPr>
        <p:txBody>
          <a:bodyPr>
            <a:normAutofit/>
          </a:bodyPr>
          <a:lstStyle/>
          <a:p>
            <a:pPr marL="514350" indent="-514350" algn="l">
              <a:buFont typeface="+mj-lt"/>
              <a:buAutoNum type="arabicPeriod"/>
            </a:pPr>
            <a:r>
              <a:rPr lang="en-US" sz="2800" b="1" dirty="0">
                <a:latin typeface="Arial"/>
                <a:cs typeface="Arial"/>
              </a:rPr>
              <a:t>Partner with another student;</a:t>
            </a:r>
          </a:p>
        </p:txBody>
      </p:sp>
      <p:sp>
        <p:nvSpPr>
          <p:cNvPr id="4" name="TextBox 3"/>
          <p:cNvSpPr txBox="1"/>
          <p:nvPr/>
        </p:nvSpPr>
        <p:spPr>
          <a:xfrm>
            <a:off x="311728" y="848011"/>
            <a:ext cx="8550629" cy="584776"/>
          </a:xfrm>
          <a:prstGeom prst="rect">
            <a:avLst/>
          </a:prstGeom>
          <a:noFill/>
        </p:spPr>
        <p:txBody>
          <a:bodyPr wrap="square" rtlCol="0">
            <a:spAutoFit/>
          </a:bodyPr>
          <a:lstStyle/>
          <a:p>
            <a:r>
              <a:rPr lang="en-US" sz="3200" b="1" dirty="0">
                <a:latin typeface="Arial"/>
                <a:cs typeface="Arial"/>
              </a:rPr>
              <a:t>Class Discussion:</a:t>
            </a:r>
          </a:p>
        </p:txBody>
      </p:sp>
    </p:spTree>
    <p:extLst>
      <p:ext uri="{BB962C8B-B14F-4D97-AF65-F5344CB8AC3E}">
        <p14:creationId xmlns:p14="http://schemas.microsoft.com/office/powerpoint/2010/main" val="3745645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1801460"/>
            <a:ext cx="8370762" cy="4490920"/>
          </a:xfrm>
        </p:spPr>
        <p:txBody>
          <a:bodyPr>
            <a:normAutofit/>
          </a:bodyPr>
          <a:lstStyle/>
          <a:p>
            <a:pPr marL="514350" indent="-514350" algn="l">
              <a:buFont typeface="+mj-lt"/>
              <a:buAutoNum type="arabicPeriod"/>
            </a:pPr>
            <a:r>
              <a:rPr lang="en-US" sz="2800" b="1" dirty="0">
                <a:latin typeface="Arial"/>
                <a:cs typeface="Arial"/>
              </a:rPr>
              <a:t>Partner with another student;</a:t>
            </a:r>
          </a:p>
          <a:p>
            <a:pPr marL="514350" indent="-514350" algn="l">
              <a:buFont typeface="+mj-lt"/>
              <a:buAutoNum type="arabicPeriod"/>
            </a:pPr>
            <a:r>
              <a:rPr lang="en-US" sz="2800" b="1" dirty="0">
                <a:latin typeface="Arial"/>
                <a:cs typeface="Arial"/>
              </a:rPr>
              <a:t>Each partnership discuss and pick a quote or paragraph from Chapter 1;</a:t>
            </a:r>
          </a:p>
        </p:txBody>
      </p:sp>
      <p:sp>
        <p:nvSpPr>
          <p:cNvPr id="4" name="TextBox 3"/>
          <p:cNvSpPr txBox="1"/>
          <p:nvPr/>
        </p:nvSpPr>
        <p:spPr>
          <a:xfrm>
            <a:off x="311728" y="848011"/>
            <a:ext cx="8550629" cy="584776"/>
          </a:xfrm>
          <a:prstGeom prst="rect">
            <a:avLst/>
          </a:prstGeom>
          <a:noFill/>
        </p:spPr>
        <p:txBody>
          <a:bodyPr wrap="square" rtlCol="0">
            <a:spAutoFit/>
          </a:bodyPr>
          <a:lstStyle/>
          <a:p>
            <a:r>
              <a:rPr lang="en-US" sz="3200" b="1" dirty="0">
                <a:latin typeface="Arial"/>
                <a:cs typeface="Arial"/>
              </a:rPr>
              <a:t>Class Discussion:</a:t>
            </a:r>
          </a:p>
        </p:txBody>
      </p:sp>
    </p:spTree>
    <p:extLst>
      <p:ext uri="{BB962C8B-B14F-4D97-AF65-F5344CB8AC3E}">
        <p14:creationId xmlns:p14="http://schemas.microsoft.com/office/powerpoint/2010/main" val="3071087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1801460"/>
            <a:ext cx="8370762" cy="4490920"/>
          </a:xfrm>
        </p:spPr>
        <p:txBody>
          <a:bodyPr>
            <a:normAutofit/>
          </a:bodyPr>
          <a:lstStyle/>
          <a:p>
            <a:pPr marL="514350" indent="-514350" algn="l">
              <a:buFont typeface="+mj-lt"/>
              <a:buAutoNum type="arabicPeriod"/>
            </a:pPr>
            <a:r>
              <a:rPr lang="en-US" sz="2800" b="1" dirty="0">
                <a:latin typeface="Arial"/>
                <a:cs typeface="Arial"/>
              </a:rPr>
              <a:t>Partner with another student;</a:t>
            </a:r>
          </a:p>
          <a:p>
            <a:pPr marL="514350" indent="-514350" algn="l">
              <a:buFont typeface="+mj-lt"/>
              <a:buAutoNum type="arabicPeriod"/>
            </a:pPr>
            <a:r>
              <a:rPr lang="en-US" sz="2800" b="1" dirty="0">
                <a:latin typeface="Arial"/>
                <a:cs typeface="Arial"/>
              </a:rPr>
              <a:t>Each partnership discuss and pick a quote or paragraph from Chapter 1;</a:t>
            </a:r>
          </a:p>
          <a:p>
            <a:pPr marL="514350" indent="-514350" algn="l">
              <a:buFont typeface="+mj-lt"/>
              <a:buAutoNum type="arabicPeriod"/>
            </a:pPr>
            <a:r>
              <a:rPr lang="en-US" sz="2800" b="1" dirty="0">
                <a:latin typeface="Arial"/>
                <a:cs typeface="Arial"/>
              </a:rPr>
              <a:t>Read it to the class;</a:t>
            </a:r>
          </a:p>
        </p:txBody>
      </p:sp>
      <p:sp>
        <p:nvSpPr>
          <p:cNvPr id="4" name="TextBox 3"/>
          <p:cNvSpPr txBox="1"/>
          <p:nvPr/>
        </p:nvSpPr>
        <p:spPr>
          <a:xfrm>
            <a:off x="311728" y="848011"/>
            <a:ext cx="8550629" cy="584776"/>
          </a:xfrm>
          <a:prstGeom prst="rect">
            <a:avLst/>
          </a:prstGeom>
          <a:noFill/>
        </p:spPr>
        <p:txBody>
          <a:bodyPr wrap="square" rtlCol="0">
            <a:spAutoFit/>
          </a:bodyPr>
          <a:lstStyle/>
          <a:p>
            <a:r>
              <a:rPr lang="en-US" sz="3200" b="1" dirty="0">
                <a:latin typeface="Arial"/>
                <a:cs typeface="Arial"/>
              </a:rPr>
              <a:t>Class Discussion:</a:t>
            </a:r>
          </a:p>
        </p:txBody>
      </p:sp>
    </p:spTree>
    <p:extLst>
      <p:ext uri="{BB962C8B-B14F-4D97-AF65-F5344CB8AC3E}">
        <p14:creationId xmlns:p14="http://schemas.microsoft.com/office/powerpoint/2010/main" val="2783222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1801460"/>
            <a:ext cx="8370762" cy="4490920"/>
          </a:xfrm>
        </p:spPr>
        <p:txBody>
          <a:bodyPr>
            <a:normAutofit/>
          </a:bodyPr>
          <a:lstStyle/>
          <a:p>
            <a:pPr marL="514350" indent="-514350" algn="l">
              <a:buFont typeface="+mj-lt"/>
              <a:buAutoNum type="arabicPeriod"/>
            </a:pPr>
            <a:r>
              <a:rPr lang="en-US" sz="2800" b="1" dirty="0">
                <a:latin typeface="Arial"/>
                <a:cs typeface="Arial"/>
              </a:rPr>
              <a:t>Partner with another student;</a:t>
            </a:r>
          </a:p>
          <a:p>
            <a:pPr marL="514350" indent="-514350" algn="l">
              <a:buFont typeface="+mj-lt"/>
              <a:buAutoNum type="arabicPeriod"/>
            </a:pPr>
            <a:r>
              <a:rPr lang="en-US" sz="2800" b="1" dirty="0">
                <a:latin typeface="Arial"/>
                <a:cs typeface="Arial"/>
              </a:rPr>
              <a:t>Each partnership discuss and pick a quote or paragraph from Chapter 1;</a:t>
            </a:r>
          </a:p>
          <a:p>
            <a:pPr marL="514350" indent="-514350" algn="l">
              <a:buFont typeface="+mj-lt"/>
              <a:buAutoNum type="arabicPeriod"/>
            </a:pPr>
            <a:r>
              <a:rPr lang="en-US" sz="2800" b="1" dirty="0">
                <a:latin typeface="Arial"/>
                <a:cs typeface="Arial"/>
              </a:rPr>
              <a:t>Read it to the class;</a:t>
            </a:r>
          </a:p>
          <a:p>
            <a:pPr marL="514350" indent="-514350" algn="l">
              <a:buFont typeface="+mj-lt"/>
              <a:buAutoNum type="arabicPeriod"/>
            </a:pPr>
            <a:r>
              <a:rPr lang="en-US" sz="2800" b="1" dirty="0">
                <a:latin typeface="Arial"/>
                <a:cs typeface="Arial"/>
              </a:rPr>
              <a:t>Discuss why this idea (and it should represent at least one idea) is important in relation to a) the chapter, b) the book, c) Freire and critical pedagogy;</a:t>
            </a:r>
          </a:p>
        </p:txBody>
      </p:sp>
      <p:sp>
        <p:nvSpPr>
          <p:cNvPr id="4" name="TextBox 3"/>
          <p:cNvSpPr txBox="1"/>
          <p:nvPr/>
        </p:nvSpPr>
        <p:spPr>
          <a:xfrm>
            <a:off x="311728" y="848011"/>
            <a:ext cx="8550629" cy="584776"/>
          </a:xfrm>
          <a:prstGeom prst="rect">
            <a:avLst/>
          </a:prstGeom>
          <a:noFill/>
        </p:spPr>
        <p:txBody>
          <a:bodyPr wrap="square" rtlCol="0">
            <a:spAutoFit/>
          </a:bodyPr>
          <a:lstStyle/>
          <a:p>
            <a:r>
              <a:rPr lang="en-US" sz="3200" b="1" dirty="0">
                <a:latin typeface="Arial"/>
                <a:cs typeface="Arial"/>
              </a:rPr>
              <a:t>Class Discussion:</a:t>
            </a:r>
          </a:p>
        </p:txBody>
      </p:sp>
    </p:spTree>
    <p:extLst>
      <p:ext uri="{BB962C8B-B14F-4D97-AF65-F5344CB8AC3E}">
        <p14:creationId xmlns:p14="http://schemas.microsoft.com/office/powerpoint/2010/main" val="2761199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1801460"/>
            <a:ext cx="8370762" cy="4490920"/>
          </a:xfrm>
        </p:spPr>
        <p:txBody>
          <a:bodyPr>
            <a:normAutofit lnSpcReduction="10000"/>
          </a:bodyPr>
          <a:lstStyle/>
          <a:p>
            <a:pPr marL="514350" indent="-514350" algn="l">
              <a:buFont typeface="+mj-lt"/>
              <a:buAutoNum type="arabicPeriod"/>
            </a:pPr>
            <a:r>
              <a:rPr lang="en-US" sz="2800" b="1" dirty="0">
                <a:latin typeface="Arial"/>
                <a:cs typeface="Arial"/>
              </a:rPr>
              <a:t>Partner with another student;</a:t>
            </a:r>
          </a:p>
          <a:p>
            <a:pPr marL="514350" indent="-514350" algn="l">
              <a:buFont typeface="+mj-lt"/>
              <a:buAutoNum type="arabicPeriod"/>
            </a:pPr>
            <a:r>
              <a:rPr lang="en-US" sz="2800" b="1" dirty="0">
                <a:latin typeface="Arial"/>
                <a:cs typeface="Arial"/>
              </a:rPr>
              <a:t>Each partnership discuss and pick a quote or paragraph from Chapter 1;</a:t>
            </a:r>
          </a:p>
          <a:p>
            <a:pPr marL="514350" indent="-514350" algn="l">
              <a:buFont typeface="+mj-lt"/>
              <a:buAutoNum type="arabicPeriod"/>
            </a:pPr>
            <a:r>
              <a:rPr lang="en-US" sz="2800" b="1" dirty="0">
                <a:latin typeface="Arial"/>
                <a:cs typeface="Arial"/>
              </a:rPr>
              <a:t>Read it to the class;</a:t>
            </a:r>
          </a:p>
          <a:p>
            <a:pPr marL="514350" indent="-514350" algn="l">
              <a:buFont typeface="+mj-lt"/>
              <a:buAutoNum type="arabicPeriod"/>
            </a:pPr>
            <a:r>
              <a:rPr lang="en-US" sz="2800" b="1" dirty="0">
                <a:latin typeface="Arial"/>
                <a:cs typeface="Arial"/>
              </a:rPr>
              <a:t>Discuss why this idea (and it should represent at least one idea) is important in relation to a) the chapter, b) the book, c) </a:t>
            </a:r>
            <a:r>
              <a:rPr lang="en-US" sz="2800" b="1" dirty="0" err="1">
                <a:latin typeface="Arial"/>
                <a:cs typeface="Arial"/>
              </a:rPr>
              <a:t>Freire</a:t>
            </a:r>
            <a:r>
              <a:rPr lang="en-US" sz="2800" b="1" dirty="0">
                <a:latin typeface="Arial"/>
                <a:cs typeface="Arial"/>
              </a:rPr>
              <a:t> and critical pedagogy;</a:t>
            </a:r>
          </a:p>
          <a:p>
            <a:pPr marL="514350" indent="-514350" algn="l">
              <a:buFont typeface="+mj-lt"/>
              <a:buAutoNum type="arabicPeriod"/>
            </a:pPr>
            <a:r>
              <a:rPr lang="en-US" sz="2800" b="1" dirty="0">
                <a:latin typeface="Arial"/>
                <a:cs typeface="Arial"/>
              </a:rPr>
              <a:t>How is this idea relevant to the community engagement projects for this class?</a:t>
            </a:r>
          </a:p>
        </p:txBody>
      </p:sp>
      <p:sp>
        <p:nvSpPr>
          <p:cNvPr id="4" name="TextBox 3"/>
          <p:cNvSpPr txBox="1"/>
          <p:nvPr/>
        </p:nvSpPr>
        <p:spPr>
          <a:xfrm>
            <a:off x="311728" y="848011"/>
            <a:ext cx="8550629" cy="584776"/>
          </a:xfrm>
          <a:prstGeom prst="rect">
            <a:avLst/>
          </a:prstGeom>
          <a:noFill/>
        </p:spPr>
        <p:txBody>
          <a:bodyPr wrap="square" rtlCol="0">
            <a:spAutoFit/>
          </a:bodyPr>
          <a:lstStyle/>
          <a:p>
            <a:r>
              <a:rPr lang="en-US" sz="3200" b="1" dirty="0">
                <a:latin typeface="Arial"/>
                <a:cs typeface="Arial"/>
              </a:rPr>
              <a:t>Class Discussion:</a:t>
            </a:r>
          </a:p>
        </p:txBody>
      </p:sp>
    </p:spTree>
    <p:extLst>
      <p:ext uri="{BB962C8B-B14F-4D97-AF65-F5344CB8AC3E}">
        <p14:creationId xmlns:p14="http://schemas.microsoft.com/office/powerpoint/2010/main" val="3397141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1801460"/>
            <a:ext cx="8370762" cy="4490920"/>
          </a:xfrm>
        </p:spPr>
        <p:txBody>
          <a:bodyPr>
            <a:normAutofit/>
          </a:bodyPr>
          <a:lstStyle/>
          <a:p>
            <a:pPr algn="l"/>
            <a:r>
              <a:rPr lang="en-US" sz="2800" b="1" dirty="0">
                <a:latin typeface="Arial"/>
                <a:cs typeface="Arial"/>
              </a:rPr>
              <a:t>How does </a:t>
            </a:r>
            <a:r>
              <a:rPr lang="en-US" sz="2800" b="1" dirty="0" err="1">
                <a:latin typeface="Arial"/>
                <a:cs typeface="Arial"/>
              </a:rPr>
              <a:t>Freire</a:t>
            </a:r>
            <a:r>
              <a:rPr lang="en-US" sz="2800" b="1" dirty="0">
                <a:latin typeface="Arial"/>
                <a:cs typeface="Arial"/>
              </a:rPr>
              <a:t> theorize the pedagogy of the oppressed: what are its processes and strategies?</a:t>
            </a:r>
          </a:p>
          <a:p>
            <a:pPr algn="l"/>
            <a:endParaRPr lang="en-US" sz="2800" b="1" dirty="0">
              <a:latin typeface="Arial"/>
              <a:cs typeface="Arial"/>
            </a:endParaRPr>
          </a:p>
          <a:p>
            <a:pPr algn="l"/>
            <a:endParaRPr lang="en-US" sz="2800" b="1" dirty="0">
              <a:latin typeface="Arial"/>
              <a:cs typeface="Arial"/>
            </a:endParaRPr>
          </a:p>
        </p:txBody>
      </p:sp>
      <p:sp>
        <p:nvSpPr>
          <p:cNvPr id="4" name="TextBox 3"/>
          <p:cNvSpPr txBox="1"/>
          <p:nvPr/>
        </p:nvSpPr>
        <p:spPr>
          <a:xfrm>
            <a:off x="311728" y="848011"/>
            <a:ext cx="8550629" cy="584776"/>
          </a:xfrm>
          <a:prstGeom prst="rect">
            <a:avLst/>
          </a:prstGeom>
          <a:noFill/>
        </p:spPr>
        <p:txBody>
          <a:bodyPr wrap="square" rtlCol="0">
            <a:spAutoFit/>
          </a:bodyPr>
          <a:lstStyle/>
          <a:p>
            <a:r>
              <a:rPr lang="en-US" sz="3200" b="1" dirty="0">
                <a:latin typeface="Arial"/>
                <a:cs typeface="Arial"/>
              </a:rPr>
              <a:t>Class Discussion:</a:t>
            </a:r>
          </a:p>
        </p:txBody>
      </p:sp>
    </p:spTree>
    <p:extLst>
      <p:ext uri="{BB962C8B-B14F-4D97-AF65-F5344CB8AC3E}">
        <p14:creationId xmlns:p14="http://schemas.microsoft.com/office/powerpoint/2010/main" val="201138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1801460"/>
            <a:ext cx="8370762" cy="4490920"/>
          </a:xfrm>
        </p:spPr>
        <p:txBody>
          <a:bodyPr>
            <a:normAutofit/>
          </a:bodyPr>
          <a:lstStyle/>
          <a:p>
            <a:pPr algn="l"/>
            <a:r>
              <a:rPr lang="en-US" sz="2800" b="1" dirty="0">
                <a:latin typeface="Arial"/>
                <a:cs typeface="Arial"/>
              </a:rPr>
              <a:t>How does </a:t>
            </a:r>
            <a:r>
              <a:rPr lang="en-US" sz="2800" b="1" dirty="0" err="1">
                <a:latin typeface="Arial"/>
                <a:cs typeface="Arial"/>
              </a:rPr>
              <a:t>Freire</a:t>
            </a:r>
            <a:r>
              <a:rPr lang="en-US" sz="2800" b="1" dirty="0">
                <a:latin typeface="Arial"/>
                <a:cs typeface="Arial"/>
              </a:rPr>
              <a:t> theorize the pedagogy of the oppressed: what are its processes and strategies?</a:t>
            </a:r>
          </a:p>
          <a:p>
            <a:pPr algn="l"/>
            <a:endParaRPr lang="en-US" sz="2800" b="1" dirty="0">
              <a:latin typeface="Arial"/>
              <a:cs typeface="Arial"/>
            </a:endParaRPr>
          </a:p>
          <a:p>
            <a:pPr algn="l"/>
            <a:r>
              <a:rPr lang="en-US" sz="2800" b="1" dirty="0">
                <a:latin typeface="Arial"/>
                <a:cs typeface="Arial"/>
              </a:rPr>
              <a:t>How does </a:t>
            </a:r>
            <a:r>
              <a:rPr lang="en-US" sz="2800" b="1" dirty="0" err="1">
                <a:latin typeface="Arial"/>
                <a:cs typeface="Arial"/>
              </a:rPr>
              <a:t>Freire</a:t>
            </a:r>
            <a:r>
              <a:rPr lang="en-US" sz="2800" b="1" dirty="0">
                <a:latin typeface="Arial"/>
                <a:cs typeface="Arial"/>
              </a:rPr>
              <a:t> describe the characteristics of the oppressor / oppressed?</a:t>
            </a:r>
          </a:p>
          <a:p>
            <a:pPr algn="l"/>
            <a:endParaRPr lang="en-US" sz="2800" b="1" dirty="0">
              <a:latin typeface="Arial"/>
              <a:cs typeface="Arial"/>
            </a:endParaRPr>
          </a:p>
          <a:p>
            <a:pPr algn="l"/>
            <a:endParaRPr lang="en-US" sz="2800" b="1" dirty="0">
              <a:latin typeface="Arial"/>
              <a:cs typeface="Arial"/>
            </a:endParaRPr>
          </a:p>
        </p:txBody>
      </p:sp>
      <p:sp>
        <p:nvSpPr>
          <p:cNvPr id="4" name="TextBox 3"/>
          <p:cNvSpPr txBox="1"/>
          <p:nvPr/>
        </p:nvSpPr>
        <p:spPr>
          <a:xfrm>
            <a:off x="311728" y="848011"/>
            <a:ext cx="8550629" cy="584776"/>
          </a:xfrm>
          <a:prstGeom prst="rect">
            <a:avLst/>
          </a:prstGeom>
          <a:noFill/>
        </p:spPr>
        <p:txBody>
          <a:bodyPr wrap="square" rtlCol="0">
            <a:spAutoFit/>
          </a:bodyPr>
          <a:lstStyle/>
          <a:p>
            <a:r>
              <a:rPr lang="en-US" sz="3200" b="1" dirty="0">
                <a:latin typeface="Arial"/>
                <a:cs typeface="Arial"/>
              </a:rPr>
              <a:t>Class Discussion:</a:t>
            </a:r>
          </a:p>
        </p:txBody>
      </p:sp>
    </p:spTree>
    <p:extLst>
      <p:ext uri="{BB962C8B-B14F-4D97-AF65-F5344CB8AC3E}">
        <p14:creationId xmlns:p14="http://schemas.microsoft.com/office/powerpoint/2010/main" val="2284686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1595" y="1801460"/>
            <a:ext cx="8370762" cy="4490920"/>
          </a:xfrm>
        </p:spPr>
        <p:txBody>
          <a:bodyPr>
            <a:normAutofit/>
          </a:bodyPr>
          <a:lstStyle/>
          <a:p>
            <a:pPr algn="l"/>
            <a:r>
              <a:rPr lang="en-US" sz="2800" b="1" dirty="0">
                <a:latin typeface="Arial"/>
                <a:cs typeface="Arial"/>
              </a:rPr>
              <a:t>How does </a:t>
            </a:r>
            <a:r>
              <a:rPr lang="en-US" sz="2800" b="1" dirty="0" err="1">
                <a:latin typeface="Arial"/>
                <a:cs typeface="Arial"/>
              </a:rPr>
              <a:t>Freire</a:t>
            </a:r>
            <a:r>
              <a:rPr lang="en-US" sz="2800" b="1" dirty="0">
                <a:latin typeface="Arial"/>
                <a:cs typeface="Arial"/>
              </a:rPr>
              <a:t> theorize the pedagogy of the oppressed: what are its processes and strategies?</a:t>
            </a:r>
          </a:p>
          <a:p>
            <a:pPr algn="l"/>
            <a:endParaRPr lang="en-US" sz="2800" b="1" dirty="0">
              <a:latin typeface="Arial"/>
              <a:cs typeface="Arial"/>
            </a:endParaRPr>
          </a:p>
          <a:p>
            <a:pPr algn="l"/>
            <a:r>
              <a:rPr lang="en-US" sz="2800" b="1" dirty="0">
                <a:latin typeface="Arial"/>
                <a:cs typeface="Arial"/>
              </a:rPr>
              <a:t>How does </a:t>
            </a:r>
            <a:r>
              <a:rPr lang="en-US" sz="2800" b="1" dirty="0" err="1">
                <a:latin typeface="Arial"/>
                <a:cs typeface="Arial"/>
              </a:rPr>
              <a:t>Freire</a:t>
            </a:r>
            <a:r>
              <a:rPr lang="en-US" sz="2800" b="1" dirty="0">
                <a:latin typeface="Arial"/>
                <a:cs typeface="Arial"/>
              </a:rPr>
              <a:t> describe the characteristics of the oppressor / oppressed?</a:t>
            </a:r>
          </a:p>
          <a:p>
            <a:pPr algn="l"/>
            <a:endParaRPr lang="en-US" sz="2800" b="1" dirty="0">
              <a:latin typeface="Arial"/>
              <a:cs typeface="Arial"/>
            </a:endParaRPr>
          </a:p>
          <a:p>
            <a:pPr algn="l"/>
            <a:r>
              <a:rPr lang="en-US" sz="2800" b="1" dirty="0">
                <a:latin typeface="Arial"/>
                <a:cs typeface="Arial"/>
              </a:rPr>
              <a:t>How would you characterize yourself – as an oppressor, or as the oppressed?  Explain.</a:t>
            </a:r>
          </a:p>
          <a:p>
            <a:pPr algn="l"/>
            <a:endParaRPr lang="en-US" sz="2800" b="1" dirty="0">
              <a:latin typeface="Arial"/>
              <a:cs typeface="Arial"/>
            </a:endParaRPr>
          </a:p>
        </p:txBody>
      </p:sp>
      <p:sp>
        <p:nvSpPr>
          <p:cNvPr id="4" name="TextBox 3"/>
          <p:cNvSpPr txBox="1"/>
          <p:nvPr/>
        </p:nvSpPr>
        <p:spPr>
          <a:xfrm>
            <a:off x="311728" y="848011"/>
            <a:ext cx="8550629" cy="584776"/>
          </a:xfrm>
          <a:prstGeom prst="rect">
            <a:avLst/>
          </a:prstGeom>
          <a:noFill/>
        </p:spPr>
        <p:txBody>
          <a:bodyPr wrap="square" rtlCol="0">
            <a:spAutoFit/>
          </a:bodyPr>
          <a:lstStyle/>
          <a:p>
            <a:r>
              <a:rPr lang="en-US" sz="3200" b="1" dirty="0">
                <a:latin typeface="Arial"/>
                <a:cs typeface="Arial"/>
              </a:rPr>
              <a:t>Class Discussion:</a:t>
            </a:r>
          </a:p>
        </p:txBody>
      </p:sp>
    </p:spTree>
    <p:extLst>
      <p:ext uri="{BB962C8B-B14F-4D97-AF65-F5344CB8AC3E}">
        <p14:creationId xmlns:p14="http://schemas.microsoft.com/office/powerpoint/2010/main" val="2902378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953" y="281343"/>
            <a:ext cx="8769992" cy="6382079"/>
          </a:xfrm>
        </p:spPr>
        <p:txBody>
          <a:bodyPr>
            <a:normAutofit lnSpcReduction="10000"/>
          </a:bodyPr>
          <a:lstStyle/>
          <a:p>
            <a:pPr marL="457200" indent="-457200" algn="l">
              <a:buFont typeface="Arial"/>
              <a:buChar char="•"/>
            </a:pPr>
            <a:r>
              <a:rPr lang="en-US" sz="2800" dirty="0" err="1">
                <a:latin typeface="Arial"/>
                <a:cs typeface="Arial"/>
              </a:rPr>
              <a:t>Consientização</a:t>
            </a:r>
            <a:r>
              <a:rPr lang="en-US" sz="2800" dirty="0">
                <a:latin typeface="Arial"/>
                <a:cs typeface="Arial"/>
              </a:rPr>
              <a:t> – “makes it possible for men to enter the historical process as responsible Subjects, </a:t>
            </a:r>
            <a:r>
              <a:rPr lang="en-US" sz="2800" dirty="0" err="1">
                <a:latin typeface="Arial"/>
                <a:cs typeface="Arial"/>
              </a:rPr>
              <a:t>consientização</a:t>
            </a:r>
            <a:r>
              <a:rPr lang="en-US" sz="2800" dirty="0">
                <a:latin typeface="Arial"/>
                <a:cs typeface="Arial"/>
              </a:rPr>
              <a:t> enrolls them in the search for self-affirmation and thus avoids fanaticism (20)</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Praxis - “Thought and study alone did not produce </a:t>
            </a:r>
            <a:r>
              <a:rPr lang="en-US" sz="2800" i="1" dirty="0" err="1">
                <a:latin typeface="Arial"/>
                <a:cs typeface="Arial"/>
              </a:rPr>
              <a:t>Pedadgogy</a:t>
            </a:r>
            <a:r>
              <a:rPr lang="en-US" sz="2800" i="1" dirty="0">
                <a:latin typeface="Arial"/>
                <a:cs typeface="Arial"/>
              </a:rPr>
              <a:t> of the Oppressed</a:t>
            </a:r>
            <a:r>
              <a:rPr lang="en-US" sz="2800" dirty="0">
                <a:latin typeface="Arial"/>
                <a:cs typeface="Arial"/>
              </a:rPr>
              <a:t>; it is rooted in concrete situations… Continued observation will afford me an opportunity to modify or to corroborate in later studies the points proposed in this introductory work.” (21)</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“The </a:t>
            </a:r>
            <a:r>
              <a:rPr lang="en-US" sz="2800" dirty="0" err="1">
                <a:latin typeface="Arial"/>
                <a:cs typeface="Arial"/>
              </a:rPr>
              <a:t>pedadgogy</a:t>
            </a:r>
            <a:r>
              <a:rPr lang="en-US" sz="2800" dirty="0">
                <a:latin typeface="Arial"/>
                <a:cs typeface="Arial"/>
              </a:rPr>
              <a:t> of the oppressed… is a task for radicals; it cannot be carried out by sectarians.” (24)</a:t>
            </a:r>
            <a:endParaRPr lang="en-US" sz="4000" i="1" dirty="0">
              <a:latin typeface="Arial"/>
              <a:cs typeface="Arial"/>
            </a:endParaRPr>
          </a:p>
        </p:txBody>
      </p:sp>
    </p:spTree>
    <p:extLst>
      <p:ext uri="{BB962C8B-B14F-4D97-AF65-F5344CB8AC3E}">
        <p14:creationId xmlns:p14="http://schemas.microsoft.com/office/powerpoint/2010/main" val="454683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4716" y="609306"/>
            <a:ext cx="7416116" cy="5918019"/>
          </a:xfrm>
        </p:spPr>
        <p:txBody>
          <a:bodyPr>
            <a:normAutofit/>
          </a:bodyPr>
          <a:lstStyle/>
          <a:p>
            <a:pPr algn="l"/>
            <a:r>
              <a:rPr lang="en-US" sz="4000" b="1" dirty="0">
                <a:latin typeface="Arial"/>
                <a:cs typeface="Arial"/>
              </a:rPr>
              <a:t>Topics:</a:t>
            </a:r>
          </a:p>
          <a:p>
            <a:pPr marL="571500" indent="-571500" algn="l">
              <a:buFont typeface="Arial"/>
              <a:buChar char="•"/>
            </a:pPr>
            <a:r>
              <a:rPr lang="en-US" dirty="0">
                <a:latin typeface="Arial"/>
                <a:cs typeface="Arial"/>
              </a:rPr>
              <a:t>Paulo </a:t>
            </a:r>
            <a:r>
              <a:rPr lang="en-US" dirty="0" err="1">
                <a:latin typeface="Arial"/>
                <a:cs typeface="Arial"/>
              </a:rPr>
              <a:t>Freire</a:t>
            </a:r>
            <a:endParaRPr lang="en-US" dirty="0">
              <a:latin typeface="Arial"/>
              <a:cs typeface="Arial"/>
            </a:endParaRPr>
          </a:p>
          <a:p>
            <a:pPr marL="571500" indent="-571500" algn="l">
              <a:buFont typeface="Arial"/>
              <a:buChar char="•"/>
            </a:pPr>
            <a:r>
              <a:rPr lang="en-US" dirty="0">
                <a:latin typeface="Arial"/>
                <a:cs typeface="Arial"/>
              </a:rPr>
              <a:t>Critical Pedagogy</a:t>
            </a:r>
          </a:p>
          <a:p>
            <a:pPr marL="571500" indent="-571500" algn="l">
              <a:buFont typeface="Arial"/>
              <a:buChar char="•"/>
            </a:pPr>
            <a:r>
              <a:rPr lang="en-US" dirty="0">
                <a:latin typeface="Arial"/>
                <a:cs typeface="Arial"/>
              </a:rPr>
              <a:t>Pedagogy of The Oppressed</a:t>
            </a:r>
          </a:p>
          <a:p>
            <a:pPr marL="571500" indent="-571500" algn="l">
              <a:buFont typeface="Arial"/>
              <a:buChar char="•"/>
            </a:pPr>
            <a:r>
              <a:rPr lang="en-US" dirty="0" err="1">
                <a:latin typeface="Arial"/>
                <a:cs typeface="Arial"/>
              </a:rPr>
              <a:t>Consientização</a:t>
            </a:r>
            <a:r>
              <a:rPr lang="en-US" dirty="0">
                <a:latin typeface="Arial"/>
                <a:cs typeface="Arial"/>
              </a:rPr>
              <a:t> </a:t>
            </a:r>
          </a:p>
          <a:p>
            <a:pPr marL="571500" indent="-571500" algn="l">
              <a:buFont typeface="Arial"/>
              <a:buChar char="•"/>
            </a:pPr>
            <a:r>
              <a:rPr lang="en-US" dirty="0">
                <a:latin typeface="Arial"/>
                <a:cs typeface="Arial"/>
              </a:rPr>
              <a:t>Praxis</a:t>
            </a:r>
          </a:p>
          <a:p>
            <a:pPr marL="571500" indent="-571500" algn="l">
              <a:buFont typeface="Arial"/>
              <a:buChar char="•"/>
            </a:pPr>
            <a:r>
              <a:rPr lang="en-US" dirty="0">
                <a:latin typeface="Arial"/>
                <a:cs typeface="Arial"/>
              </a:rPr>
              <a:t>Prescription</a:t>
            </a:r>
          </a:p>
          <a:p>
            <a:pPr marL="571500" indent="-571500" algn="l">
              <a:buFont typeface="Arial"/>
              <a:buChar char="•"/>
            </a:pPr>
            <a:r>
              <a:rPr lang="en-US" dirty="0">
                <a:latin typeface="Arial"/>
                <a:cs typeface="Arial"/>
              </a:rPr>
              <a:t>Subjectivism and objectivism</a:t>
            </a:r>
          </a:p>
          <a:p>
            <a:pPr marL="571500" indent="-571500" algn="l">
              <a:buFont typeface="Arial"/>
              <a:buChar char="•"/>
            </a:pPr>
            <a:r>
              <a:rPr lang="en-US" dirty="0">
                <a:latin typeface="Arial"/>
                <a:cs typeface="Arial"/>
              </a:rPr>
              <a:t>Action and reflection</a:t>
            </a:r>
          </a:p>
        </p:txBody>
      </p:sp>
    </p:spTree>
    <p:extLst>
      <p:ext uri="{BB962C8B-B14F-4D97-AF65-F5344CB8AC3E}">
        <p14:creationId xmlns:p14="http://schemas.microsoft.com/office/powerpoint/2010/main" val="2248418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953" y="281343"/>
            <a:ext cx="8769992" cy="6382079"/>
          </a:xfrm>
        </p:spPr>
        <p:txBody>
          <a:bodyPr>
            <a:normAutofit lnSpcReduction="10000"/>
          </a:bodyPr>
          <a:lstStyle/>
          <a:p>
            <a:pPr marL="457200" indent="-457200" algn="l">
              <a:buFont typeface="Arial"/>
              <a:buChar char="•"/>
            </a:pPr>
            <a:r>
              <a:rPr lang="en-US" sz="2800" dirty="0" err="1">
                <a:solidFill>
                  <a:srgbClr val="FFFF00"/>
                </a:solidFill>
                <a:latin typeface="Arial"/>
                <a:cs typeface="Arial"/>
              </a:rPr>
              <a:t>Consientização</a:t>
            </a:r>
            <a:r>
              <a:rPr lang="en-US" sz="2800" dirty="0">
                <a:latin typeface="Arial"/>
                <a:cs typeface="Arial"/>
              </a:rPr>
              <a:t> – “makes it possible for men to enter the historical process as responsible Subjects, </a:t>
            </a:r>
            <a:r>
              <a:rPr lang="en-US" sz="2800" dirty="0" err="1">
                <a:latin typeface="Arial"/>
                <a:cs typeface="Arial"/>
              </a:rPr>
              <a:t>consientização</a:t>
            </a:r>
            <a:r>
              <a:rPr lang="en-US" sz="2800" dirty="0">
                <a:latin typeface="Arial"/>
                <a:cs typeface="Arial"/>
              </a:rPr>
              <a:t> enrolls them in the search for self-affirmation and thus avoids fanaticism (20)</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solidFill>
                  <a:srgbClr val="FFFF00"/>
                </a:solidFill>
                <a:latin typeface="Arial"/>
                <a:cs typeface="Arial"/>
              </a:rPr>
              <a:t>Praxis</a:t>
            </a:r>
            <a:r>
              <a:rPr lang="en-US" sz="2800" dirty="0">
                <a:latin typeface="Arial"/>
                <a:cs typeface="Arial"/>
              </a:rPr>
              <a:t> - “Thought and study alone did not produce </a:t>
            </a:r>
            <a:r>
              <a:rPr lang="en-US" sz="2800" i="1" dirty="0" err="1">
                <a:latin typeface="Arial"/>
                <a:cs typeface="Arial"/>
              </a:rPr>
              <a:t>Pedadgogy</a:t>
            </a:r>
            <a:r>
              <a:rPr lang="en-US" sz="2800" i="1" dirty="0">
                <a:latin typeface="Arial"/>
                <a:cs typeface="Arial"/>
              </a:rPr>
              <a:t> of the Oppressed</a:t>
            </a:r>
            <a:r>
              <a:rPr lang="en-US" sz="2800" dirty="0">
                <a:latin typeface="Arial"/>
                <a:cs typeface="Arial"/>
              </a:rPr>
              <a:t>; it is rooted in concrete situations… Continued observation will afford me an opportunity to modify or to corroborate in later studies the points proposed in this introductory work.” (21)</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“The </a:t>
            </a:r>
            <a:r>
              <a:rPr lang="en-US" sz="2800" dirty="0" err="1">
                <a:latin typeface="Arial"/>
                <a:cs typeface="Arial"/>
              </a:rPr>
              <a:t>pedadgogy</a:t>
            </a:r>
            <a:r>
              <a:rPr lang="en-US" sz="2800" dirty="0">
                <a:latin typeface="Arial"/>
                <a:cs typeface="Arial"/>
              </a:rPr>
              <a:t> of the oppressed… is a task for radicals; it cannot be carried out by sectarians.” (24)  </a:t>
            </a:r>
            <a:r>
              <a:rPr lang="en-US" sz="2800" i="1" dirty="0">
                <a:solidFill>
                  <a:srgbClr val="FFFF00"/>
                </a:solidFill>
                <a:latin typeface="Arial"/>
                <a:cs typeface="Arial"/>
              </a:rPr>
              <a:t>What does he mean by this?</a:t>
            </a:r>
            <a:endParaRPr lang="en-US" sz="4000" i="1" dirty="0">
              <a:solidFill>
                <a:srgbClr val="FFFF00"/>
              </a:solidFill>
              <a:latin typeface="Arial"/>
              <a:cs typeface="Arial"/>
            </a:endParaRPr>
          </a:p>
        </p:txBody>
      </p:sp>
    </p:spTree>
    <p:extLst>
      <p:ext uri="{BB962C8B-B14F-4D97-AF65-F5344CB8AC3E}">
        <p14:creationId xmlns:p14="http://schemas.microsoft.com/office/powerpoint/2010/main" val="2269059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953" y="281343"/>
            <a:ext cx="8769992" cy="6382079"/>
          </a:xfrm>
        </p:spPr>
        <p:txBody>
          <a:bodyPr>
            <a:normAutofit/>
          </a:bodyPr>
          <a:lstStyle/>
          <a:p>
            <a:pPr marL="457200" lvl="0" indent="-457200" algn="l">
              <a:buFont typeface="Arial"/>
              <a:buChar char="•"/>
            </a:pPr>
            <a:r>
              <a:rPr lang="en-US" sz="2800" dirty="0">
                <a:latin typeface="Arial"/>
                <a:cs typeface="Arial"/>
              </a:rPr>
              <a:t>“True generosity consist precisely in fighting to destroy the causes which nourish false charity.” (28)</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The </a:t>
            </a:r>
            <a:r>
              <a:rPr lang="en-US" sz="2800" dirty="0" err="1">
                <a:latin typeface="Arial"/>
                <a:cs typeface="Arial"/>
              </a:rPr>
              <a:t>oppressed’s</a:t>
            </a:r>
            <a:r>
              <a:rPr lang="en-US" sz="2800" dirty="0">
                <a:latin typeface="Arial"/>
                <a:cs typeface="Arial"/>
              </a:rPr>
              <a:t> “adhesion” to the oppressor – “Cannot </a:t>
            </a:r>
            <a:r>
              <a:rPr lang="en-US" sz="2800" i="1" dirty="0">
                <a:latin typeface="Arial"/>
                <a:cs typeface="Arial"/>
              </a:rPr>
              <a:t>objectivize</a:t>
            </a:r>
            <a:r>
              <a:rPr lang="en-US" sz="2800" dirty="0">
                <a:latin typeface="Arial"/>
                <a:cs typeface="Arial"/>
              </a:rPr>
              <a:t> or </a:t>
            </a:r>
            <a:r>
              <a:rPr lang="en-US" sz="2800" i="1" dirty="0">
                <a:latin typeface="Arial"/>
                <a:cs typeface="Arial"/>
              </a:rPr>
              <a:t>consider</a:t>
            </a:r>
            <a:r>
              <a:rPr lang="en-US" sz="2800" dirty="0">
                <a:latin typeface="Arial"/>
                <a:cs typeface="Arial"/>
              </a:rPr>
              <a:t> the oppressor </a:t>
            </a:r>
            <a:r>
              <a:rPr lang="en-US" sz="2800" i="1" dirty="0">
                <a:latin typeface="Arial"/>
                <a:cs typeface="Arial"/>
              </a:rPr>
              <a:t>outside</a:t>
            </a:r>
            <a:r>
              <a:rPr lang="en-US" sz="2800" dirty="0">
                <a:latin typeface="Arial"/>
                <a:cs typeface="Arial"/>
              </a:rPr>
              <a:t> themselves</a:t>
            </a:r>
            <a:r>
              <a:rPr lang="en-US" sz="2800" dirty="0"/>
              <a:t> </a:t>
            </a:r>
            <a:r>
              <a:rPr lang="en-US" sz="2800" dirty="0">
                <a:latin typeface="Arial"/>
                <a:cs typeface="Arial"/>
              </a:rPr>
              <a:t>(30)</a:t>
            </a:r>
          </a:p>
          <a:p>
            <a:pPr marL="457200" indent="-457200" algn="l">
              <a:buFont typeface="Arial"/>
              <a:buChar char="•"/>
            </a:pPr>
            <a:endParaRPr lang="en-US" sz="2800" i="1" dirty="0">
              <a:latin typeface="Arial"/>
              <a:cs typeface="Arial"/>
            </a:endParaRPr>
          </a:p>
          <a:p>
            <a:pPr marL="457200" indent="-457200" algn="l">
              <a:buFont typeface="Arial"/>
              <a:buChar char="•"/>
            </a:pPr>
            <a:r>
              <a:rPr lang="en-US" sz="2800" dirty="0">
                <a:latin typeface="Arial"/>
                <a:cs typeface="Arial"/>
              </a:rPr>
              <a:t>Prescription – “…the behavior of the oppressed is a prescribed behavior, following as it does the guidelines of the oppressor.” (31)</a:t>
            </a:r>
          </a:p>
          <a:p>
            <a:pPr marL="457200" indent="-457200" algn="l">
              <a:buFont typeface="Arial"/>
              <a:buChar char="•"/>
            </a:pPr>
            <a:endParaRPr lang="en-US" sz="4000" dirty="0">
              <a:latin typeface="Arial"/>
              <a:cs typeface="Arial"/>
            </a:endParaRPr>
          </a:p>
          <a:p>
            <a:pPr marL="457200" indent="-457200" algn="l">
              <a:buFont typeface="Arial"/>
              <a:buChar char="•"/>
            </a:pPr>
            <a:endParaRPr lang="en-US" sz="4000" dirty="0">
              <a:latin typeface="Arial"/>
              <a:cs typeface="Arial"/>
            </a:endParaRPr>
          </a:p>
        </p:txBody>
      </p:sp>
    </p:spTree>
    <p:extLst>
      <p:ext uri="{BB962C8B-B14F-4D97-AF65-F5344CB8AC3E}">
        <p14:creationId xmlns:p14="http://schemas.microsoft.com/office/powerpoint/2010/main" val="2431662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953" y="281343"/>
            <a:ext cx="8769992" cy="6382079"/>
          </a:xfrm>
        </p:spPr>
        <p:txBody>
          <a:bodyPr>
            <a:normAutofit/>
          </a:bodyPr>
          <a:lstStyle/>
          <a:p>
            <a:pPr marL="457200" lvl="0" indent="-457200" algn="l">
              <a:buFont typeface="Arial"/>
              <a:buChar char="•"/>
            </a:pPr>
            <a:r>
              <a:rPr lang="en-US" sz="2800" dirty="0">
                <a:solidFill>
                  <a:srgbClr val="FFFF00"/>
                </a:solidFill>
                <a:latin typeface="Arial"/>
                <a:cs typeface="Arial"/>
              </a:rPr>
              <a:t>“True generosity consist precisely in fighting to destroy the causes which nourish false charity.” </a:t>
            </a:r>
            <a:r>
              <a:rPr lang="en-US" sz="2800" dirty="0">
                <a:latin typeface="Arial"/>
                <a:cs typeface="Arial"/>
              </a:rPr>
              <a:t>(28)</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The </a:t>
            </a:r>
            <a:r>
              <a:rPr lang="en-US" sz="2800" dirty="0" err="1">
                <a:latin typeface="Arial"/>
                <a:cs typeface="Arial"/>
              </a:rPr>
              <a:t>oppressed’s</a:t>
            </a:r>
            <a:r>
              <a:rPr lang="en-US" sz="2800" dirty="0">
                <a:latin typeface="Arial"/>
                <a:cs typeface="Arial"/>
              </a:rPr>
              <a:t> </a:t>
            </a:r>
            <a:r>
              <a:rPr lang="en-US" sz="2800" dirty="0">
                <a:solidFill>
                  <a:srgbClr val="FFFF00"/>
                </a:solidFill>
                <a:latin typeface="Arial"/>
                <a:cs typeface="Arial"/>
              </a:rPr>
              <a:t>“adhesion” </a:t>
            </a:r>
            <a:r>
              <a:rPr lang="en-US" sz="2800" dirty="0">
                <a:latin typeface="Arial"/>
                <a:cs typeface="Arial"/>
              </a:rPr>
              <a:t>to the oppressor – “Cannot </a:t>
            </a:r>
            <a:r>
              <a:rPr lang="en-US" sz="2800" i="1" dirty="0">
                <a:latin typeface="Arial"/>
                <a:cs typeface="Arial"/>
              </a:rPr>
              <a:t>objectivize</a:t>
            </a:r>
            <a:r>
              <a:rPr lang="en-US" sz="2800" dirty="0">
                <a:latin typeface="Arial"/>
                <a:cs typeface="Arial"/>
              </a:rPr>
              <a:t> or </a:t>
            </a:r>
            <a:r>
              <a:rPr lang="en-US" sz="2800" i="1" dirty="0">
                <a:latin typeface="Arial"/>
                <a:cs typeface="Arial"/>
              </a:rPr>
              <a:t>consider</a:t>
            </a:r>
            <a:r>
              <a:rPr lang="en-US" sz="2800" dirty="0">
                <a:latin typeface="Arial"/>
                <a:cs typeface="Arial"/>
              </a:rPr>
              <a:t> the oppressor </a:t>
            </a:r>
            <a:r>
              <a:rPr lang="en-US" sz="2800" i="1" dirty="0">
                <a:latin typeface="Arial"/>
                <a:cs typeface="Arial"/>
              </a:rPr>
              <a:t>outside</a:t>
            </a:r>
            <a:r>
              <a:rPr lang="en-US" sz="2800" dirty="0">
                <a:latin typeface="Arial"/>
                <a:cs typeface="Arial"/>
              </a:rPr>
              <a:t> themselves</a:t>
            </a:r>
            <a:r>
              <a:rPr lang="en-US" sz="2800" dirty="0"/>
              <a:t> </a:t>
            </a:r>
            <a:r>
              <a:rPr lang="en-US" sz="2800" dirty="0">
                <a:latin typeface="Arial"/>
                <a:cs typeface="Arial"/>
              </a:rPr>
              <a:t>(30)</a:t>
            </a:r>
          </a:p>
          <a:p>
            <a:pPr marL="457200" indent="-457200" algn="l">
              <a:buFont typeface="Arial"/>
              <a:buChar char="•"/>
            </a:pPr>
            <a:endParaRPr lang="en-US" sz="2800" i="1" dirty="0">
              <a:latin typeface="Arial"/>
              <a:cs typeface="Arial"/>
            </a:endParaRPr>
          </a:p>
          <a:p>
            <a:pPr marL="457200" indent="-457200" algn="l">
              <a:buFont typeface="Arial"/>
              <a:buChar char="•"/>
            </a:pPr>
            <a:r>
              <a:rPr lang="en-US" sz="2800" dirty="0">
                <a:solidFill>
                  <a:srgbClr val="FFFF00"/>
                </a:solidFill>
                <a:latin typeface="Arial"/>
                <a:cs typeface="Arial"/>
              </a:rPr>
              <a:t>Prescription</a:t>
            </a:r>
            <a:r>
              <a:rPr lang="en-US" sz="2800" dirty="0">
                <a:latin typeface="Arial"/>
                <a:cs typeface="Arial"/>
              </a:rPr>
              <a:t> – “…the behavior of the oppressed is a prescribed behavior, following as it does the guidelines of the oppressor.” (31)</a:t>
            </a:r>
          </a:p>
          <a:p>
            <a:pPr marL="457200" indent="-457200" algn="l">
              <a:buFont typeface="Arial"/>
              <a:buChar char="•"/>
            </a:pPr>
            <a:endParaRPr lang="en-US" sz="4000" dirty="0">
              <a:latin typeface="Arial"/>
              <a:cs typeface="Arial"/>
            </a:endParaRPr>
          </a:p>
          <a:p>
            <a:pPr marL="457200" indent="-457200" algn="l">
              <a:buFont typeface="Arial"/>
              <a:buChar char="•"/>
            </a:pPr>
            <a:endParaRPr lang="en-US" sz="4000" dirty="0">
              <a:latin typeface="Arial"/>
              <a:cs typeface="Arial"/>
            </a:endParaRPr>
          </a:p>
        </p:txBody>
      </p:sp>
    </p:spTree>
    <p:extLst>
      <p:ext uri="{BB962C8B-B14F-4D97-AF65-F5344CB8AC3E}">
        <p14:creationId xmlns:p14="http://schemas.microsoft.com/office/powerpoint/2010/main" val="2834787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953" y="281343"/>
            <a:ext cx="8769992" cy="6382079"/>
          </a:xfrm>
        </p:spPr>
        <p:txBody>
          <a:bodyPr>
            <a:normAutofit/>
          </a:bodyPr>
          <a:lstStyle/>
          <a:p>
            <a:pPr marL="457200" lvl="0" indent="-457200" algn="l">
              <a:buFont typeface="Arial"/>
              <a:buChar char="•"/>
            </a:pPr>
            <a:r>
              <a:rPr lang="en-US" sz="2800" dirty="0" err="1">
                <a:latin typeface="Arial"/>
                <a:cs typeface="Arial"/>
              </a:rPr>
              <a:t>Freire’s</a:t>
            </a:r>
            <a:r>
              <a:rPr lang="en-US" sz="2800" dirty="0">
                <a:latin typeface="Arial"/>
                <a:cs typeface="Arial"/>
              </a:rPr>
              <a:t> definition of the pedagogy of the oppressed: “a pedagogy which must be forged </a:t>
            </a:r>
            <a:r>
              <a:rPr lang="en-US" sz="2800" i="1" dirty="0">
                <a:latin typeface="Arial"/>
                <a:cs typeface="Arial"/>
              </a:rPr>
              <a:t>with</a:t>
            </a:r>
            <a:r>
              <a:rPr lang="en-US" sz="2800" dirty="0">
                <a:latin typeface="Arial"/>
                <a:cs typeface="Arial"/>
              </a:rPr>
              <a:t>, not </a:t>
            </a:r>
            <a:r>
              <a:rPr lang="en-US" sz="2800" i="1" dirty="0">
                <a:latin typeface="Arial"/>
                <a:cs typeface="Arial"/>
              </a:rPr>
              <a:t>for,</a:t>
            </a:r>
            <a:r>
              <a:rPr lang="en-US" sz="2800" dirty="0">
                <a:latin typeface="Arial"/>
                <a:cs typeface="Arial"/>
              </a:rPr>
              <a:t> the oppressed (whether individual or peoples) in the incessant struggle to regain their humanity.” (33)</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He asks this central question: How can the oppressed, as divided, unauthentic beings, participate in developing the pedagogy of their liberation? (33)</a:t>
            </a:r>
          </a:p>
          <a:p>
            <a:pPr marL="457200" indent="-457200" algn="l">
              <a:buFont typeface="Arial"/>
              <a:buChar char="•"/>
            </a:pPr>
            <a:endParaRPr lang="en-US" sz="2800" i="1" dirty="0">
              <a:latin typeface="Arial"/>
              <a:cs typeface="Arial"/>
            </a:endParaRPr>
          </a:p>
          <a:p>
            <a:pPr marL="457200" indent="-457200" algn="l">
              <a:buFont typeface="Arial"/>
              <a:buChar char="•"/>
            </a:pPr>
            <a:endParaRPr lang="en-US" sz="4000" dirty="0">
              <a:latin typeface="Arial"/>
              <a:cs typeface="Arial"/>
            </a:endParaRPr>
          </a:p>
          <a:p>
            <a:pPr marL="457200" indent="-457200" algn="l">
              <a:buFont typeface="Arial"/>
              <a:buChar char="•"/>
            </a:pPr>
            <a:endParaRPr lang="en-US" sz="4000" dirty="0">
              <a:latin typeface="Arial"/>
              <a:cs typeface="Arial"/>
            </a:endParaRPr>
          </a:p>
        </p:txBody>
      </p:sp>
    </p:spTree>
    <p:extLst>
      <p:ext uri="{BB962C8B-B14F-4D97-AF65-F5344CB8AC3E}">
        <p14:creationId xmlns:p14="http://schemas.microsoft.com/office/powerpoint/2010/main" val="4060682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953" y="281343"/>
            <a:ext cx="8769992" cy="6382079"/>
          </a:xfrm>
        </p:spPr>
        <p:txBody>
          <a:bodyPr>
            <a:normAutofit/>
          </a:bodyPr>
          <a:lstStyle/>
          <a:p>
            <a:pPr marL="457200" lvl="0" indent="-457200" algn="l">
              <a:buFont typeface="Arial"/>
              <a:buChar char="•"/>
            </a:pPr>
            <a:r>
              <a:rPr lang="en-US" sz="2800" dirty="0" err="1">
                <a:latin typeface="Arial"/>
                <a:cs typeface="Arial"/>
              </a:rPr>
              <a:t>Freire’s</a:t>
            </a:r>
            <a:r>
              <a:rPr lang="en-US" sz="2800" dirty="0">
                <a:latin typeface="Arial"/>
                <a:cs typeface="Arial"/>
              </a:rPr>
              <a:t> definition of the pedagogy of the oppressed: </a:t>
            </a:r>
            <a:r>
              <a:rPr lang="en-US" sz="2800" dirty="0">
                <a:solidFill>
                  <a:srgbClr val="FFFF00"/>
                </a:solidFill>
                <a:latin typeface="Arial"/>
                <a:cs typeface="Arial"/>
              </a:rPr>
              <a:t>“a pedagogy which must be forged </a:t>
            </a:r>
            <a:r>
              <a:rPr lang="en-US" sz="2800" i="1" dirty="0">
                <a:solidFill>
                  <a:srgbClr val="FFFF00"/>
                </a:solidFill>
                <a:latin typeface="Arial"/>
                <a:cs typeface="Arial"/>
              </a:rPr>
              <a:t>with</a:t>
            </a:r>
            <a:r>
              <a:rPr lang="en-US" sz="2800" dirty="0">
                <a:solidFill>
                  <a:srgbClr val="FFFF00"/>
                </a:solidFill>
                <a:latin typeface="Arial"/>
                <a:cs typeface="Arial"/>
              </a:rPr>
              <a:t>, not </a:t>
            </a:r>
            <a:r>
              <a:rPr lang="en-US" sz="2800" i="1" dirty="0">
                <a:solidFill>
                  <a:srgbClr val="FFFF00"/>
                </a:solidFill>
                <a:latin typeface="Arial"/>
                <a:cs typeface="Arial"/>
              </a:rPr>
              <a:t>for,</a:t>
            </a:r>
            <a:r>
              <a:rPr lang="en-US" sz="2800" dirty="0">
                <a:solidFill>
                  <a:srgbClr val="FFFF00"/>
                </a:solidFill>
                <a:latin typeface="Arial"/>
                <a:cs typeface="Arial"/>
              </a:rPr>
              <a:t> the oppressed (whether individual or peoples) in the incessant struggle to regain their humanity.”</a:t>
            </a:r>
            <a:r>
              <a:rPr lang="en-US" sz="2800" dirty="0">
                <a:latin typeface="Arial"/>
                <a:cs typeface="Arial"/>
              </a:rPr>
              <a:t> (33)</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He asks this central question: </a:t>
            </a:r>
            <a:r>
              <a:rPr lang="en-US" sz="2800" dirty="0">
                <a:solidFill>
                  <a:srgbClr val="FFFF00"/>
                </a:solidFill>
                <a:latin typeface="Arial"/>
                <a:cs typeface="Arial"/>
              </a:rPr>
              <a:t>How can the oppressed, as divided, unauthentic beings, participate in developing the pedagogy of their liberation?</a:t>
            </a:r>
            <a:r>
              <a:rPr lang="en-US" sz="2800" dirty="0">
                <a:latin typeface="Arial"/>
                <a:cs typeface="Arial"/>
              </a:rPr>
              <a:t> (33)</a:t>
            </a:r>
          </a:p>
          <a:p>
            <a:pPr marL="457200" indent="-457200" algn="l">
              <a:buFont typeface="Arial"/>
              <a:buChar char="•"/>
            </a:pPr>
            <a:endParaRPr lang="en-US" sz="2800" i="1" dirty="0">
              <a:latin typeface="Arial"/>
              <a:cs typeface="Arial"/>
            </a:endParaRPr>
          </a:p>
          <a:p>
            <a:pPr marL="457200" indent="-457200" algn="l">
              <a:buFont typeface="Arial"/>
              <a:buChar char="•"/>
            </a:pPr>
            <a:endParaRPr lang="en-US" sz="4000" dirty="0">
              <a:latin typeface="Arial"/>
              <a:cs typeface="Arial"/>
            </a:endParaRPr>
          </a:p>
          <a:p>
            <a:pPr marL="457200" indent="-457200" algn="l">
              <a:buFont typeface="Arial"/>
              <a:buChar char="•"/>
            </a:pPr>
            <a:endParaRPr lang="en-US" sz="4000" dirty="0">
              <a:latin typeface="Arial"/>
              <a:cs typeface="Arial"/>
            </a:endParaRPr>
          </a:p>
        </p:txBody>
      </p:sp>
    </p:spTree>
    <p:extLst>
      <p:ext uri="{BB962C8B-B14F-4D97-AF65-F5344CB8AC3E}">
        <p14:creationId xmlns:p14="http://schemas.microsoft.com/office/powerpoint/2010/main" val="3223960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953" y="281343"/>
            <a:ext cx="8769992" cy="6382079"/>
          </a:xfrm>
        </p:spPr>
        <p:txBody>
          <a:bodyPr>
            <a:normAutofit/>
          </a:bodyPr>
          <a:lstStyle/>
          <a:p>
            <a:pPr algn="l"/>
            <a:r>
              <a:rPr lang="en-US" sz="2800" dirty="0">
                <a:latin typeface="Arial"/>
                <a:cs typeface="Arial"/>
              </a:rPr>
              <a:t>Two stages of the pedagogy of the oppressed (40):</a:t>
            </a:r>
          </a:p>
          <a:p>
            <a:pPr marL="971550" lvl="1" indent="-514350" algn="l">
              <a:buFont typeface="+mj-lt"/>
              <a:buAutoNum type="arabicPeriod"/>
            </a:pPr>
            <a:endParaRPr lang="en-US" sz="3000" dirty="0">
              <a:latin typeface="Arial"/>
              <a:cs typeface="Arial"/>
            </a:endParaRPr>
          </a:p>
          <a:p>
            <a:pPr algn="l"/>
            <a:endParaRPr lang="en-US" sz="2800" dirty="0">
              <a:latin typeface="Arial"/>
              <a:cs typeface="Arial"/>
            </a:endParaRPr>
          </a:p>
          <a:p>
            <a:pPr marL="457200" indent="-457200" algn="l">
              <a:buFont typeface="Arial"/>
              <a:buChar char="•"/>
            </a:pPr>
            <a:endParaRPr lang="en-US" sz="4000" dirty="0">
              <a:latin typeface="Arial"/>
              <a:cs typeface="Arial"/>
            </a:endParaRPr>
          </a:p>
          <a:p>
            <a:pPr marL="457200" indent="-457200" algn="l">
              <a:buFont typeface="Arial"/>
              <a:buChar char="•"/>
            </a:pPr>
            <a:endParaRPr lang="en-US" sz="4000" dirty="0">
              <a:latin typeface="Arial"/>
              <a:cs typeface="Arial"/>
            </a:endParaRPr>
          </a:p>
        </p:txBody>
      </p:sp>
    </p:spTree>
    <p:extLst>
      <p:ext uri="{BB962C8B-B14F-4D97-AF65-F5344CB8AC3E}">
        <p14:creationId xmlns:p14="http://schemas.microsoft.com/office/powerpoint/2010/main" val="1003363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953" y="281343"/>
            <a:ext cx="8769992" cy="6382079"/>
          </a:xfrm>
        </p:spPr>
        <p:txBody>
          <a:bodyPr>
            <a:normAutofit/>
          </a:bodyPr>
          <a:lstStyle/>
          <a:p>
            <a:pPr algn="l"/>
            <a:r>
              <a:rPr lang="en-US" sz="2800" dirty="0">
                <a:latin typeface="Arial"/>
                <a:cs typeface="Arial"/>
              </a:rPr>
              <a:t>Two stages of the pedagogy of the oppressed (40):</a:t>
            </a:r>
          </a:p>
          <a:p>
            <a:pPr marL="971550" lvl="1" indent="-514350" algn="l">
              <a:buFont typeface="+mj-lt"/>
              <a:buAutoNum type="arabicPeriod"/>
            </a:pPr>
            <a:endParaRPr lang="en-US" sz="3000" dirty="0">
              <a:latin typeface="Arial"/>
              <a:cs typeface="Arial"/>
            </a:endParaRPr>
          </a:p>
          <a:p>
            <a:pPr marL="971550" lvl="1" indent="-514350" algn="l">
              <a:buFont typeface="+mj-lt"/>
              <a:buAutoNum type="arabicPeriod"/>
            </a:pPr>
            <a:r>
              <a:rPr lang="en-US" dirty="0">
                <a:latin typeface="Arial"/>
                <a:cs typeface="Arial"/>
              </a:rPr>
              <a:t>The oppressed unveil the world of oppression and through the praxis commit themselves to its transformation.</a:t>
            </a:r>
          </a:p>
          <a:p>
            <a:pPr marL="971550" lvl="1" indent="-514350" algn="l">
              <a:buFont typeface="+mj-lt"/>
              <a:buAutoNum type="arabicPeriod"/>
            </a:pPr>
            <a:endParaRPr lang="en-US" dirty="0">
              <a:latin typeface="Arial"/>
              <a:cs typeface="Arial"/>
            </a:endParaRPr>
          </a:p>
          <a:p>
            <a:pPr marL="457200" indent="-457200" algn="l">
              <a:buFont typeface="Arial"/>
              <a:buChar char="•"/>
            </a:pPr>
            <a:endParaRPr lang="en-US" sz="4000" dirty="0">
              <a:latin typeface="Arial"/>
              <a:cs typeface="Arial"/>
            </a:endParaRPr>
          </a:p>
          <a:p>
            <a:pPr marL="457200" indent="-457200" algn="l">
              <a:buFont typeface="Arial"/>
              <a:buChar char="•"/>
            </a:pPr>
            <a:endParaRPr lang="en-US" sz="4000" dirty="0">
              <a:latin typeface="Arial"/>
              <a:cs typeface="Arial"/>
            </a:endParaRPr>
          </a:p>
        </p:txBody>
      </p:sp>
    </p:spTree>
    <p:extLst>
      <p:ext uri="{BB962C8B-B14F-4D97-AF65-F5344CB8AC3E}">
        <p14:creationId xmlns:p14="http://schemas.microsoft.com/office/powerpoint/2010/main" val="427380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953" y="281343"/>
            <a:ext cx="8769992" cy="6382079"/>
          </a:xfrm>
        </p:spPr>
        <p:txBody>
          <a:bodyPr>
            <a:normAutofit/>
          </a:bodyPr>
          <a:lstStyle/>
          <a:p>
            <a:pPr algn="l"/>
            <a:r>
              <a:rPr lang="en-US" sz="2800" dirty="0">
                <a:latin typeface="Arial"/>
                <a:cs typeface="Arial"/>
              </a:rPr>
              <a:t>Two stages of the pedagogy of </a:t>
            </a:r>
            <a:r>
              <a:rPr lang="en-US" sz="2800">
                <a:latin typeface="Arial"/>
                <a:cs typeface="Arial"/>
              </a:rPr>
              <a:t>the oppressed (40):</a:t>
            </a:r>
            <a:endParaRPr lang="en-US" sz="2800" dirty="0">
              <a:latin typeface="Arial"/>
              <a:cs typeface="Arial"/>
            </a:endParaRPr>
          </a:p>
          <a:p>
            <a:pPr marL="971550" lvl="1" indent="-514350" algn="l">
              <a:buFont typeface="+mj-lt"/>
              <a:buAutoNum type="arabicPeriod"/>
            </a:pPr>
            <a:endParaRPr lang="en-US" sz="3000" dirty="0">
              <a:latin typeface="Arial"/>
              <a:cs typeface="Arial"/>
            </a:endParaRPr>
          </a:p>
          <a:p>
            <a:pPr marL="971550" lvl="1" indent="-514350" algn="l">
              <a:buFont typeface="+mj-lt"/>
              <a:buAutoNum type="arabicPeriod"/>
            </a:pPr>
            <a:r>
              <a:rPr lang="en-US" dirty="0">
                <a:latin typeface="Arial"/>
                <a:cs typeface="Arial"/>
              </a:rPr>
              <a:t>The oppressed unveil the world of oppression and through the praxis commit themselves to its transformation.</a:t>
            </a:r>
          </a:p>
          <a:p>
            <a:pPr marL="971550" lvl="1" indent="-514350" algn="l">
              <a:buFont typeface="+mj-lt"/>
              <a:buAutoNum type="arabicPeriod"/>
            </a:pPr>
            <a:endParaRPr lang="en-US" dirty="0">
              <a:latin typeface="Arial"/>
              <a:cs typeface="Arial"/>
            </a:endParaRPr>
          </a:p>
          <a:p>
            <a:pPr marL="971550" lvl="1" indent="-514350" algn="l">
              <a:buFont typeface="+mj-lt"/>
              <a:buAutoNum type="arabicPeriod"/>
            </a:pPr>
            <a:r>
              <a:rPr lang="en-US" dirty="0">
                <a:latin typeface="Arial"/>
                <a:cs typeface="Arial"/>
              </a:rPr>
              <a:t>The reality of oppression has already been transformed, this pedagogy ceases to belong to the oppressed and becomes a pedagogy of all men in the process of permanent liberation.</a:t>
            </a:r>
          </a:p>
          <a:p>
            <a:pPr algn="l"/>
            <a:endParaRPr lang="en-US" sz="2800" dirty="0">
              <a:latin typeface="Arial"/>
              <a:cs typeface="Arial"/>
            </a:endParaRPr>
          </a:p>
          <a:p>
            <a:pPr marL="457200" indent="-457200" algn="l">
              <a:buFont typeface="Arial"/>
              <a:buChar char="•"/>
            </a:pPr>
            <a:endParaRPr lang="en-US" sz="4000" dirty="0">
              <a:latin typeface="Arial"/>
              <a:cs typeface="Arial"/>
            </a:endParaRPr>
          </a:p>
          <a:p>
            <a:pPr marL="457200" indent="-457200" algn="l">
              <a:buFont typeface="Arial"/>
              <a:buChar char="•"/>
            </a:pPr>
            <a:endParaRPr lang="en-US" sz="4000" dirty="0">
              <a:latin typeface="Arial"/>
              <a:cs typeface="Arial"/>
            </a:endParaRPr>
          </a:p>
        </p:txBody>
      </p:sp>
    </p:spTree>
    <p:extLst>
      <p:ext uri="{BB962C8B-B14F-4D97-AF65-F5344CB8AC3E}">
        <p14:creationId xmlns:p14="http://schemas.microsoft.com/office/powerpoint/2010/main" val="2839156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953" y="281343"/>
            <a:ext cx="8769992" cy="6382079"/>
          </a:xfrm>
        </p:spPr>
        <p:txBody>
          <a:bodyPr>
            <a:normAutofit/>
          </a:bodyPr>
          <a:lstStyle/>
          <a:p>
            <a:pPr algn="l"/>
            <a:r>
              <a:rPr lang="en-US" sz="2800" dirty="0">
                <a:latin typeface="Arial"/>
                <a:cs typeface="Arial"/>
              </a:rPr>
              <a:t>The oppressed:</a:t>
            </a:r>
          </a:p>
          <a:p>
            <a:pPr marL="457200" lvl="0" indent="-457200" algn="l">
              <a:buFont typeface="Arial"/>
              <a:buChar char="•"/>
            </a:pPr>
            <a:r>
              <a:rPr lang="en-US" sz="2800" dirty="0">
                <a:latin typeface="Arial"/>
                <a:cs typeface="Arial"/>
              </a:rPr>
              <a:t>“Submerged in reality, the oppressed cannot perceive clearly the ‘order’ which serves the interests of the oppressors whose image they have internalized.” (48)</a:t>
            </a:r>
          </a:p>
          <a:p>
            <a:pPr marL="457200" lvl="0" indent="-457200" algn="l">
              <a:buFont typeface="Arial"/>
              <a:buChar char="•"/>
            </a:pPr>
            <a:endParaRPr lang="en-US" sz="2800" dirty="0">
              <a:latin typeface="Arial"/>
              <a:cs typeface="Arial"/>
            </a:endParaRPr>
          </a:p>
          <a:p>
            <a:pPr marL="457200" lvl="0" indent="-457200" algn="l">
              <a:buFont typeface="Arial"/>
              <a:buChar char="•"/>
            </a:pPr>
            <a:r>
              <a:rPr lang="en-US" sz="2800" dirty="0">
                <a:latin typeface="Arial"/>
                <a:cs typeface="Arial"/>
              </a:rPr>
              <a:t>Strike out horizontally – violence against their own</a:t>
            </a:r>
          </a:p>
          <a:p>
            <a:pPr marL="457200" lvl="0" indent="-457200" algn="l">
              <a:buFont typeface="Arial"/>
              <a:buChar char="•"/>
            </a:pPr>
            <a:endParaRPr lang="en-US" sz="2800" dirty="0">
              <a:latin typeface="Arial"/>
              <a:cs typeface="Arial"/>
            </a:endParaRPr>
          </a:p>
          <a:p>
            <a:pPr marL="457200" lvl="0" indent="-457200" algn="l">
              <a:buFont typeface="Arial"/>
              <a:buChar char="•"/>
            </a:pPr>
            <a:r>
              <a:rPr lang="en-US" sz="2800" dirty="0">
                <a:latin typeface="Arial"/>
                <a:cs typeface="Arial"/>
              </a:rPr>
              <a:t>Attraction to the oppressor: “In their alienation, the oppressed want at any cost to resemble the oppressor, to imitate him, to follow him.” (49)</a:t>
            </a:r>
          </a:p>
          <a:p>
            <a:pPr marL="457200" lvl="0" indent="-457200" algn="l">
              <a:buFont typeface="Arial"/>
              <a:buChar char="•"/>
            </a:pPr>
            <a:endParaRPr lang="en-US" sz="2800" dirty="0">
              <a:latin typeface="Arial"/>
              <a:cs typeface="Arial"/>
            </a:endParaRPr>
          </a:p>
          <a:p>
            <a:pPr marL="457200" lvl="0" indent="-457200" algn="l">
              <a:buFont typeface="Arial"/>
              <a:buChar char="•"/>
            </a:pPr>
            <a:r>
              <a:rPr lang="en-US" sz="2800" dirty="0">
                <a:latin typeface="Arial"/>
                <a:cs typeface="Arial"/>
              </a:rPr>
              <a:t>Self-depreciation</a:t>
            </a:r>
          </a:p>
          <a:p>
            <a:pPr marL="457200" indent="-457200" algn="l">
              <a:buFont typeface="Arial"/>
              <a:buChar char="•"/>
            </a:pPr>
            <a:endParaRPr lang="en-US" sz="2800" dirty="0">
              <a:latin typeface="Arial"/>
              <a:cs typeface="Arial"/>
            </a:endParaRPr>
          </a:p>
          <a:p>
            <a:pPr marL="457200" indent="-457200" algn="l">
              <a:buFont typeface="Arial"/>
              <a:buChar char="•"/>
            </a:pPr>
            <a:endParaRPr lang="en-US" sz="4000" dirty="0">
              <a:latin typeface="Arial"/>
              <a:cs typeface="Arial"/>
            </a:endParaRPr>
          </a:p>
          <a:p>
            <a:pPr marL="457200" indent="-457200" algn="l">
              <a:buFont typeface="Arial"/>
              <a:buChar char="•"/>
            </a:pPr>
            <a:endParaRPr lang="en-US" sz="4000" dirty="0">
              <a:latin typeface="Arial"/>
              <a:cs typeface="Arial"/>
            </a:endParaRPr>
          </a:p>
        </p:txBody>
      </p:sp>
    </p:spTree>
    <p:extLst>
      <p:ext uri="{BB962C8B-B14F-4D97-AF65-F5344CB8AC3E}">
        <p14:creationId xmlns:p14="http://schemas.microsoft.com/office/powerpoint/2010/main" val="1975633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953" y="281343"/>
            <a:ext cx="8769992" cy="6382079"/>
          </a:xfrm>
        </p:spPr>
        <p:txBody>
          <a:bodyPr>
            <a:normAutofit/>
          </a:bodyPr>
          <a:lstStyle/>
          <a:p>
            <a:pPr algn="l"/>
            <a:r>
              <a:rPr lang="en-US" sz="2800" dirty="0">
                <a:latin typeface="Arial"/>
                <a:cs typeface="Arial"/>
              </a:rPr>
              <a:t>The oppressed:</a:t>
            </a:r>
          </a:p>
          <a:p>
            <a:pPr marL="457200" lvl="0" indent="-457200" algn="l">
              <a:buFont typeface="Arial"/>
              <a:buChar char="•"/>
            </a:pPr>
            <a:r>
              <a:rPr lang="en-US" sz="2800" dirty="0">
                <a:latin typeface="Arial"/>
                <a:cs typeface="Arial"/>
              </a:rPr>
              <a:t>“Submerged in reality, </a:t>
            </a:r>
            <a:r>
              <a:rPr lang="en-US" sz="2800" dirty="0">
                <a:solidFill>
                  <a:srgbClr val="FFFF00"/>
                </a:solidFill>
                <a:latin typeface="Arial"/>
                <a:cs typeface="Arial"/>
              </a:rPr>
              <a:t>the oppressed cannot perceive clearly the ‘order’ which serves the interests of the oppressors whose image they have internalized</a:t>
            </a:r>
            <a:r>
              <a:rPr lang="en-US" sz="2800" dirty="0">
                <a:latin typeface="Arial"/>
                <a:cs typeface="Arial"/>
              </a:rPr>
              <a:t>.” (48)</a:t>
            </a:r>
          </a:p>
          <a:p>
            <a:pPr marL="457200" lvl="0" indent="-457200" algn="l">
              <a:buFont typeface="Arial"/>
              <a:buChar char="•"/>
            </a:pPr>
            <a:endParaRPr lang="en-US" sz="2800" dirty="0">
              <a:latin typeface="Arial"/>
              <a:cs typeface="Arial"/>
            </a:endParaRPr>
          </a:p>
          <a:p>
            <a:pPr marL="457200" lvl="0" indent="-457200" algn="l">
              <a:buFont typeface="Arial"/>
              <a:buChar char="•"/>
            </a:pPr>
            <a:r>
              <a:rPr lang="en-US" sz="2800" dirty="0">
                <a:latin typeface="Arial"/>
                <a:cs typeface="Arial"/>
              </a:rPr>
              <a:t>Strike out horizontally – </a:t>
            </a:r>
            <a:r>
              <a:rPr lang="en-US" sz="2800" dirty="0">
                <a:solidFill>
                  <a:srgbClr val="FFFF00"/>
                </a:solidFill>
                <a:latin typeface="Arial"/>
                <a:cs typeface="Arial"/>
              </a:rPr>
              <a:t>violence</a:t>
            </a:r>
            <a:r>
              <a:rPr lang="en-US" sz="2800" dirty="0">
                <a:latin typeface="Arial"/>
                <a:cs typeface="Arial"/>
              </a:rPr>
              <a:t> against their own</a:t>
            </a:r>
          </a:p>
          <a:p>
            <a:pPr marL="457200" lvl="0" indent="-457200" algn="l">
              <a:buFont typeface="Arial"/>
              <a:buChar char="•"/>
            </a:pPr>
            <a:endParaRPr lang="en-US" sz="2800" dirty="0">
              <a:latin typeface="Arial"/>
              <a:cs typeface="Arial"/>
            </a:endParaRPr>
          </a:p>
          <a:p>
            <a:pPr marL="457200" lvl="0" indent="-457200" algn="l">
              <a:buFont typeface="Arial"/>
              <a:buChar char="•"/>
            </a:pPr>
            <a:r>
              <a:rPr lang="en-US" sz="2800" dirty="0">
                <a:solidFill>
                  <a:srgbClr val="FFFF00"/>
                </a:solidFill>
                <a:latin typeface="Arial"/>
                <a:cs typeface="Arial"/>
              </a:rPr>
              <a:t>Attraction to the oppressor</a:t>
            </a:r>
            <a:r>
              <a:rPr lang="en-US" sz="2800" dirty="0">
                <a:latin typeface="Arial"/>
                <a:cs typeface="Arial"/>
              </a:rPr>
              <a:t>: “In their alienation, the oppressed want at any cost to resemble the oppressor, to imitate him, to follow him.” (49)</a:t>
            </a:r>
          </a:p>
          <a:p>
            <a:pPr marL="457200" lvl="0" indent="-457200" algn="l">
              <a:buFont typeface="Arial"/>
              <a:buChar char="•"/>
            </a:pPr>
            <a:endParaRPr lang="en-US" sz="2800" dirty="0">
              <a:latin typeface="Arial"/>
              <a:cs typeface="Arial"/>
            </a:endParaRPr>
          </a:p>
          <a:p>
            <a:pPr marL="457200" lvl="0" indent="-457200" algn="l">
              <a:buFont typeface="Arial"/>
              <a:buChar char="•"/>
            </a:pPr>
            <a:r>
              <a:rPr lang="en-US" sz="2800" dirty="0">
                <a:latin typeface="Arial"/>
                <a:cs typeface="Arial"/>
              </a:rPr>
              <a:t>Self-depreciation</a:t>
            </a:r>
          </a:p>
          <a:p>
            <a:pPr marL="457200" indent="-457200" algn="l">
              <a:buFont typeface="Arial"/>
              <a:buChar char="•"/>
            </a:pPr>
            <a:endParaRPr lang="en-US" sz="2800" dirty="0">
              <a:latin typeface="Arial"/>
              <a:cs typeface="Arial"/>
            </a:endParaRPr>
          </a:p>
          <a:p>
            <a:pPr marL="457200" indent="-457200" algn="l">
              <a:buFont typeface="Arial"/>
              <a:buChar char="•"/>
            </a:pPr>
            <a:endParaRPr lang="en-US" sz="4000" dirty="0">
              <a:latin typeface="Arial"/>
              <a:cs typeface="Arial"/>
            </a:endParaRPr>
          </a:p>
          <a:p>
            <a:pPr marL="457200" indent="-457200" algn="l">
              <a:buFont typeface="Arial"/>
              <a:buChar char="•"/>
            </a:pPr>
            <a:endParaRPr lang="en-US" sz="4000" dirty="0">
              <a:latin typeface="Arial"/>
              <a:cs typeface="Arial"/>
            </a:endParaRPr>
          </a:p>
        </p:txBody>
      </p:sp>
    </p:spTree>
    <p:extLst>
      <p:ext uri="{BB962C8B-B14F-4D97-AF65-F5344CB8AC3E}">
        <p14:creationId xmlns:p14="http://schemas.microsoft.com/office/powerpoint/2010/main" val="673964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65" y="1360054"/>
            <a:ext cx="4682835" cy="5218546"/>
          </a:xfrm>
        </p:spPr>
        <p:txBody>
          <a:bodyPr>
            <a:normAutofit/>
          </a:bodyPr>
          <a:lstStyle/>
          <a:p>
            <a:pPr marL="457200" indent="-457200" algn="l">
              <a:buFont typeface="Arial"/>
              <a:buChar char="•"/>
            </a:pPr>
            <a:r>
              <a:rPr lang="en-US" sz="2800" dirty="0">
                <a:latin typeface="Arial"/>
                <a:cs typeface="Arial"/>
              </a:rPr>
              <a:t>Brazilian educator and philosopher who was a leading advocate of </a:t>
            </a:r>
            <a:r>
              <a:rPr lang="en-US" sz="2800">
                <a:latin typeface="Arial"/>
                <a:cs typeface="Arial"/>
              </a:rPr>
              <a:t>critical pedagogy</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His book </a:t>
            </a:r>
            <a:r>
              <a:rPr lang="en-US" sz="2800" i="1" dirty="0">
                <a:latin typeface="Arial"/>
                <a:cs typeface="Arial"/>
              </a:rPr>
              <a:t>Pedagogy of the Oppressed </a:t>
            </a:r>
            <a:r>
              <a:rPr lang="en-US" sz="2800" dirty="0">
                <a:latin typeface="Arial"/>
                <a:cs typeface="Arial"/>
              </a:rPr>
              <a:t>is considered one of the foundational texts of the critical pedagogy movement</a:t>
            </a:r>
          </a:p>
          <a:p>
            <a:pPr marL="571500" indent="-571500" algn="l">
              <a:buFont typeface="Arial"/>
              <a:buChar char="•"/>
            </a:pPr>
            <a:endParaRPr lang="en-US" sz="4000" b="1" dirty="0">
              <a:latin typeface="Arial"/>
              <a:cs typeface="Arial"/>
            </a:endParaRPr>
          </a:p>
          <a:p>
            <a:endParaRPr lang="en-US" sz="4000" b="1" dirty="0">
              <a:latin typeface="Arial"/>
              <a:cs typeface="Arial"/>
            </a:endParaRPr>
          </a:p>
        </p:txBody>
      </p:sp>
      <p:sp>
        <p:nvSpPr>
          <p:cNvPr id="4" name="TextBox 3"/>
          <p:cNvSpPr txBox="1"/>
          <p:nvPr/>
        </p:nvSpPr>
        <p:spPr>
          <a:xfrm>
            <a:off x="311728" y="263235"/>
            <a:ext cx="6811817" cy="769441"/>
          </a:xfrm>
          <a:prstGeom prst="rect">
            <a:avLst/>
          </a:prstGeom>
          <a:noFill/>
        </p:spPr>
        <p:txBody>
          <a:bodyPr wrap="square" rtlCol="0">
            <a:spAutoFit/>
          </a:bodyPr>
          <a:lstStyle/>
          <a:p>
            <a:r>
              <a:rPr lang="en-US" sz="4400" b="1" dirty="0">
                <a:latin typeface="Arial"/>
                <a:cs typeface="Arial"/>
              </a:rPr>
              <a:t>Paulo </a:t>
            </a:r>
            <a:r>
              <a:rPr lang="en-US" sz="4400" b="1" dirty="0" err="1">
                <a:latin typeface="Arial"/>
                <a:cs typeface="Arial"/>
              </a:rPr>
              <a:t>Freire</a:t>
            </a:r>
            <a:endParaRPr lang="en-US" sz="4400" b="1" dirty="0">
              <a:latin typeface="Arial"/>
              <a:cs typeface="Arial"/>
            </a:endParaRPr>
          </a:p>
        </p:txBody>
      </p:sp>
      <p:pic>
        <p:nvPicPr>
          <p:cNvPr id="5" name="Picture 4" descr="Paulo_Freir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542635"/>
            <a:ext cx="3775710" cy="4767311"/>
          </a:xfrm>
          <a:prstGeom prst="rect">
            <a:avLst/>
          </a:prstGeom>
        </p:spPr>
      </p:pic>
    </p:spTree>
    <p:extLst>
      <p:ext uri="{BB962C8B-B14F-4D97-AF65-F5344CB8AC3E}">
        <p14:creationId xmlns:p14="http://schemas.microsoft.com/office/powerpoint/2010/main" val="18118479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953" y="281343"/>
            <a:ext cx="8769992" cy="6382079"/>
          </a:xfrm>
        </p:spPr>
        <p:txBody>
          <a:bodyPr>
            <a:normAutofit/>
          </a:bodyPr>
          <a:lstStyle/>
          <a:p>
            <a:pPr algn="l"/>
            <a:r>
              <a:rPr lang="en-US" sz="2800" dirty="0">
                <a:latin typeface="Arial"/>
                <a:cs typeface="Arial"/>
              </a:rPr>
              <a:t>The oppressor:</a:t>
            </a:r>
          </a:p>
          <a:p>
            <a:endParaRPr lang="en-US" sz="2800" dirty="0"/>
          </a:p>
          <a:p>
            <a:pPr marL="457200" indent="-457200" algn="l">
              <a:buFont typeface="Arial"/>
              <a:buChar char="•"/>
            </a:pPr>
            <a:endParaRPr lang="en-US" sz="2800" dirty="0">
              <a:latin typeface="Arial"/>
              <a:cs typeface="Arial"/>
            </a:endParaRPr>
          </a:p>
          <a:p>
            <a:pPr marL="457200" indent="-457200" algn="l">
              <a:buFont typeface="Arial"/>
              <a:buChar char="•"/>
            </a:pPr>
            <a:endParaRPr lang="en-US" sz="2800" dirty="0">
              <a:latin typeface="Arial"/>
              <a:cs typeface="Arial"/>
            </a:endParaRPr>
          </a:p>
          <a:p>
            <a:pPr marL="457200" indent="-457200" algn="l">
              <a:buFont typeface="Arial"/>
              <a:buChar char="•"/>
            </a:pPr>
            <a:endParaRPr lang="en-US" sz="4000" dirty="0">
              <a:latin typeface="Arial"/>
              <a:cs typeface="Arial"/>
            </a:endParaRPr>
          </a:p>
          <a:p>
            <a:pPr marL="457200" indent="-457200" algn="l">
              <a:buFont typeface="Arial"/>
              <a:buChar char="•"/>
            </a:pPr>
            <a:endParaRPr lang="en-US" sz="4000" dirty="0">
              <a:latin typeface="Arial"/>
              <a:cs typeface="Arial"/>
            </a:endParaRPr>
          </a:p>
        </p:txBody>
      </p:sp>
    </p:spTree>
    <p:extLst>
      <p:ext uri="{BB962C8B-B14F-4D97-AF65-F5344CB8AC3E}">
        <p14:creationId xmlns:p14="http://schemas.microsoft.com/office/powerpoint/2010/main" val="33565910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953" y="281343"/>
            <a:ext cx="8769992" cy="6382079"/>
          </a:xfrm>
        </p:spPr>
        <p:txBody>
          <a:bodyPr>
            <a:normAutofit/>
          </a:bodyPr>
          <a:lstStyle/>
          <a:p>
            <a:pPr algn="l"/>
            <a:r>
              <a:rPr lang="en-US" sz="2800" dirty="0">
                <a:latin typeface="Arial"/>
                <a:cs typeface="Arial"/>
              </a:rPr>
              <a:t>The oppressor:</a:t>
            </a:r>
          </a:p>
          <a:p>
            <a:endParaRPr lang="en-US" sz="2800" dirty="0"/>
          </a:p>
          <a:p>
            <a:pPr algn="l"/>
            <a:r>
              <a:rPr lang="en-US" sz="2800" dirty="0">
                <a:latin typeface="Arial"/>
                <a:cs typeface="Arial"/>
              </a:rPr>
              <a:t>“The oppressor is solidary with the oppressed only when he stops regarding the oppressed as an abstract category and sees them as persons who have been unjustly dealt with, deprived of their voice, cheated in the sale of their labor—when he stops making pious, sentimental, and individualistic gestures and </a:t>
            </a:r>
            <a:r>
              <a:rPr lang="en-US" sz="2800" i="1" dirty="0">
                <a:latin typeface="Arial"/>
                <a:cs typeface="Arial"/>
              </a:rPr>
              <a:t>risks an act of love</a:t>
            </a:r>
            <a:r>
              <a:rPr lang="en-US" sz="2800" dirty="0">
                <a:latin typeface="Arial"/>
                <a:cs typeface="Arial"/>
              </a:rPr>
              <a:t>.  </a:t>
            </a:r>
          </a:p>
          <a:p>
            <a:pPr marL="457200" indent="-457200" algn="l">
              <a:buFont typeface="Arial"/>
              <a:buChar char="•"/>
            </a:pPr>
            <a:endParaRPr lang="en-US" sz="2800" dirty="0">
              <a:latin typeface="Arial"/>
              <a:cs typeface="Arial"/>
            </a:endParaRPr>
          </a:p>
          <a:p>
            <a:pPr marL="457200" indent="-457200" algn="l">
              <a:buFont typeface="Arial"/>
              <a:buChar char="•"/>
            </a:pPr>
            <a:endParaRPr lang="en-US" sz="4000" dirty="0">
              <a:latin typeface="Arial"/>
              <a:cs typeface="Arial"/>
            </a:endParaRPr>
          </a:p>
          <a:p>
            <a:pPr marL="457200" indent="-457200" algn="l">
              <a:buFont typeface="Arial"/>
              <a:buChar char="•"/>
            </a:pPr>
            <a:endParaRPr lang="en-US" sz="4000" dirty="0">
              <a:latin typeface="Arial"/>
              <a:cs typeface="Arial"/>
            </a:endParaRPr>
          </a:p>
        </p:txBody>
      </p:sp>
    </p:spTree>
    <p:extLst>
      <p:ext uri="{BB962C8B-B14F-4D97-AF65-F5344CB8AC3E}">
        <p14:creationId xmlns:p14="http://schemas.microsoft.com/office/powerpoint/2010/main" val="4076037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953" y="281343"/>
            <a:ext cx="8769992" cy="6382079"/>
          </a:xfrm>
        </p:spPr>
        <p:txBody>
          <a:bodyPr>
            <a:normAutofit/>
          </a:bodyPr>
          <a:lstStyle/>
          <a:p>
            <a:pPr algn="l"/>
            <a:r>
              <a:rPr lang="en-US" sz="2800" dirty="0">
                <a:latin typeface="Arial"/>
                <a:cs typeface="Arial"/>
              </a:rPr>
              <a:t>The oppressor:</a:t>
            </a:r>
          </a:p>
          <a:p>
            <a:endParaRPr lang="en-US" sz="2800" dirty="0"/>
          </a:p>
          <a:p>
            <a:pPr algn="l"/>
            <a:r>
              <a:rPr lang="en-US" sz="2800" dirty="0">
                <a:latin typeface="Arial"/>
                <a:cs typeface="Arial"/>
              </a:rPr>
              <a:t>“The oppressor is solidary with the oppressed only when he stops regarding the oppressed as an abstract category and sees them as persons who have been unjustly dealt with, deprived of their voice, cheated in the sale of their labor—when he stops making pious, sentimental, and individualistic gestures and </a:t>
            </a:r>
            <a:r>
              <a:rPr lang="en-US" sz="2800" i="1" dirty="0">
                <a:latin typeface="Arial"/>
                <a:cs typeface="Arial"/>
              </a:rPr>
              <a:t>risks an act of love</a:t>
            </a:r>
            <a:r>
              <a:rPr lang="en-US" sz="2800" dirty="0">
                <a:latin typeface="Arial"/>
                <a:cs typeface="Arial"/>
              </a:rPr>
              <a:t>.  True solidarity is found only in the plenitude of this act of love, in its existentiality, in its praxis. (34-35) </a:t>
            </a:r>
          </a:p>
          <a:p>
            <a:pPr algn="l"/>
            <a:endParaRPr lang="en-US" sz="2800" i="1" dirty="0">
              <a:latin typeface="Arial"/>
              <a:cs typeface="Arial"/>
            </a:endParaRPr>
          </a:p>
          <a:p>
            <a:pPr marL="457200" indent="-457200" algn="l">
              <a:buFont typeface="Arial"/>
              <a:buChar char="•"/>
            </a:pPr>
            <a:endParaRPr lang="en-US" sz="2800" dirty="0">
              <a:latin typeface="Arial"/>
              <a:cs typeface="Arial"/>
            </a:endParaRPr>
          </a:p>
          <a:p>
            <a:pPr marL="457200" indent="-457200" algn="l">
              <a:buFont typeface="Arial"/>
              <a:buChar char="•"/>
            </a:pPr>
            <a:endParaRPr lang="en-US" sz="2800" dirty="0">
              <a:latin typeface="Arial"/>
              <a:cs typeface="Arial"/>
            </a:endParaRPr>
          </a:p>
          <a:p>
            <a:pPr marL="457200" indent="-457200" algn="l">
              <a:buFont typeface="Arial"/>
              <a:buChar char="•"/>
            </a:pPr>
            <a:endParaRPr lang="en-US" sz="4000" dirty="0">
              <a:latin typeface="Arial"/>
              <a:cs typeface="Arial"/>
            </a:endParaRPr>
          </a:p>
          <a:p>
            <a:pPr marL="457200" indent="-457200" algn="l">
              <a:buFont typeface="Arial"/>
              <a:buChar char="•"/>
            </a:pPr>
            <a:endParaRPr lang="en-US" sz="4000" dirty="0">
              <a:latin typeface="Arial"/>
              <a:cs typeface="Arial"/>
            </a:endParaRPr>
          </a:p>
        </p:txBody>
      </p:sp>
    </p:spTree>
    <p:extLst>
      <p:ext uri="{BB962C8B-B14F-4D97-AF65-F5344CB8AC3E}">
        <p14:creationId xmlns:p14="http://schemas.microsoft.com/office/powerpoint/2010/main" val="40375091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953" y="281343"/>
            <a:ext cx="8769992" cy="6382079"/>
          </a:xfrm>
        </p:spPr>
        <p:txBody>
          <a:bodyPr>
            <a:normAutofit/>
          </a:bodyPr>
          <a:lstStyle/>
          <a:p>
            <a:pPr algn="l"/>
            <a:r>
              <a:rPr lang="en-US" sz="2800" dirty="0">
                <a:latin typeface="Arial"/>
                <a:cs typeface="Arial"/>
              </a:rPr>
              <a:t>The oppressor:</a:t>
            </a:r>
          </a:p>
          <a:p>
            <a:endParaRPr lang="en-US" sz="2800" dirty="0"/>
          </a:p>
          <a:p>
            <a:pPr algn="l"/>
            <a:r>
              <a:rPr lang="en-US" sz="2800" dirty="0">
                <a:latin typeface="Arial"/>
                <a:cs typeface="Arial"/>
              </a:rPr>
              <a:t>“The oppressor is solidary with the oppressed only when he stops regarding the oppressed as an abstract category and sees them as persons who have been unjustly dealt with, deprived of their voice, cheated in the sale of their labor—when he stops making pious, sentimental, and individualistic gestures and </a:t>
            </a:r>
            <a:r>
              <a:rPr lang="en-US" sz="2800" i="1" dirty="0">
                <a:latin typeface="Arial"/>
                <a:cs typeface="Arial"/>
              </a:rPr>
              <a:t>risks an act of love</a:t>
            </a:r>
            <a:r>
              <a:rPr lang="en-US" sz="2800" dirty="0">
                <a:latin typeface="Arial"/>
                <a:cs typeface="Arial"/>
              </a:rPr>
              <a:t>.  True solidarity is found only in the plenitude of this act of love, in its existentiality, in its praxis. (34-35) </a:t>
            </a:r>
          </a:p>
          <a:p>
            <a:pPr algn="l"/>
            <a:endParaRPr lang="en-US" sz="2800" i="1" dirty="0">
              <a:latin typeface="Arial"/>
              <a:cs typeface="Arial"/>
            </a:endParaRPr>
          </a:p>
          <a:p>
            <a:pPr algn="l"/>
            <a:r>
              <a:rPr lang="en-US" sz="2800" i="1" dirty="0">
                <a:solidFill>
                  <a:srgbClr val="FFFF00"/>
                </a:solidFill>
                <a:latin typeface="Arial"/>
                <a:cs typeface="Arial"/>
              </a:rPr>
              <a:t>What does he mean by this?</a:t>
            </a:r>
            <a:endParaRPr lang="en-US" sz="2800" dirty="0">
              <a:solidFill>
                <a:srgbClr val="FFFF00"/>
              </a:solidFill>
              <a:latin typeface="Arial"/>
              <a:cs typeface="Arial"/>
            </a:endParaRPr>
          </a:p>
          <a:p>
            <a:pPr marL="457200" indent="-457200" algn="l">
              <a:buFont typeface="Arial"/>
              <a:buChar char="•"/>
            </a:pPr>
            <a:endParaRPr lang="en-US" sz="2800" dirty="0">
              <a:latin typeface="Arial"/>
              <a:cs typeface="Arial"/>
            </a:endParaRPr>
          </a:p>
          <a:p>
            <a:pPr marL="457200" indent="-457200" algn="l">
              <a:buFont typeface="Arial"/>
              <a:buChar char="•"/>
            </a:pPr>
            <a:endParaRPr lang="en-US" sz="2800" dirty="0">
              <a:latin typeface="Arial"/>
              <a:cs typeface="Arial"/>
            </a:endParaRPr>
          </a:p>
          <a:p>
            <a:pPr marL="457200" indent="-457200" algn="l">
              <a:buFont typeface="Arial"/>
              <a:buChar char="•"/>
            </a:pPr>
            <a:endParaRPr lang="en-US" sz="4000" dirty="0">
              <a:latin typeface="Arial"/>
              <a:cs typeface="Arial"/>
            </a:endParaRPr>
          </a:p>
          <a:p>
            <a:pPr marL="457200" indent="-457200" algn="l">
              <a:buFont typeface="Arial"/>
              <a:buChar char="•"/>
            </a:pPr>
            <a:endParaRPr lang="en-US" sz="4000" dirty="0">
              <a:latin typeface="Arial"/>
              <a:cs typeface="Arial"/>
            </a:endParaRPr>
          </a:p>
        </p:txBody>
      </p:sp>
    </p:spTree>
    <p:extLst>
      <p:ext uri="{BB962C8B-B14F-4D97-AF65-F5344CB8AC3E}">
        <p14:creationId xmlns:p14="http://schemas.microsoft.com/office/powerpoint/2010/main" val="35610958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65" y="1005036"/>
            <a:ext cx="8769992" cy="5644732"/>
          </a:xfrm>
        </p:spPr>
        <p:txBody>
          <a:bodyPr>
            <a:normAutofit lnSpcReduction="10000"/>
          </a:bodyPr>
          <a:lstStyle/>
          <a:p>
            <a:pPr marL="457200" indent="-457200" algn="l">
              <a:buFont typeface="Arial"/>
              <a:buChar char="•"/>
            </a:pPr>
            <a:r>
              <a:rPr lang="en-US" sz="2800" dirty="0"/>
              <a:t> </a:t>
            </a:r>
            <a:r>
              <a:rPr lang="en-US" sz="2800" dirty="0">
                <a:latin typeface="Arial"/>
                <a:cs typeface="Arial"/>
              </a:rPr>
              <a:t>“To be is to have”</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Reflection—true reflection—leads to action (52)</a:t>
            </a:r>
          </a:p>
          <a:p>
            <a:pPr marL="457200" indent="-457200" algn="l">
              <a:buFont typeface="Arial"/>
              <a:buChar char="•"/>
            </a:pPr>
            <a:endParaRPr lang="en-US" sz="2800" dirty="0">
              <a:latin typeface="Arial"/>
              <a:cs typeface="Arial"/>
            </a:endParaRPr>
          </a:p>
          <a:p>
            <a:pPr marL="457200" lvl="0" indent="-457200" algn="l">
              <a:buFont typeface="Arial"/>
              <a:buChar char="•"/>
            </a:pPr>
            <a:r>
              <a:rPr lang="en-US" sz="2800" dirty="0">
                <a:latin typeface="Arial"/>
                <a:cs typeface="Arial"/>
              </a:rPr>
              <a:t>“On the other hand, when the situation calls for action, that action will constitute an authentic praxis only if its consequences becomes the object of critical reflection.” (52-53)</a:t>
            </a:r>
          </a:p>
          <a:p>
            <a:pPr marL="457200" lvl="0" indent="-457200" algn="l">
              <a:buFont typeface="Arial"/>
              <a:buChar char="•"/>
            </a:pPr>
            <a:endParaRPr lang="en-US" sz="2800" dirty="0">
              <a:latin typeface="Arial"/>
              <a:cs typeface="Arial"/>
            </a:endParaRPr>
          </a:p>
          <a:p>
            <a:pPr marL="457200" lvl="0" indent="-457200" algn="l">
              <a:buFont typeface="Arial"/>
              <a:buChar char="•"/>
            </a:pPr>
            <a:r>
              <a:rPr lang="en-US" sz="2800" dirty="0">
                <a:latin typeface="Arial"/>
                <a:cs typeface="Arial"/>
              </a:rPr>
              <a:t>“Political action on the side of the oppressed must be </a:t>
            </a:r>
            <a:r>
              <a:rPr lang="en-US" sz="2800" dirty="0" err="1">
                <a:latin typeface="Arial"/>
                <a:cs typeface="Arial"/>
              </a:rPr>
              <a:t>pedadgogical</a:t>
            </a:r>
            <a:r>
              <a:rPr lang="en-US" sz="2800" dirty="0">
                <a:latin typeface="Arial"/>
                <a:cs typeface="Arial"/>
              </a:rPr>
              <a:t> action in the authentic sense of the word, and, therefore, action </a:t>
            </a:r>
            <a:r>
              <a:rPr lang="en-US" sz="2800" i="1" dirty="0">
                <a:latin typeface="Arial"/>
                <a:cs typeface="Arial"/>
              </a:rPr>
              <a:t>with</a:t>
            </a:r>
            <a:r>
              <a:rPr lang="en-US" sz="2800" dirty="0">
                <a:latin typeface="Arial"/>
                <a:cs typeface="Arial"/>
              </a:rPr>
              <a:t> the oppressed.” (53)</a:t>
            </a:r>
          </a:p>
        </p:txBody>
      </p:sp>
      <p:sp>
        <p:nvSpPr>
          <p:cNvPr id="4" name="TextBox 3"/>
          <p:cNvSpPr txBox="1"/>
          <p:nvPr/>
        </p:nvSpPr>
        <p:spPr>
          <a:xfrm>
            <a:off x="311728" y="140344"/>
            <a:ext cx="8550629" cy="584776"/>
          </a:xfrm>
          <a:prstGeom prst="rect">
            <a:avLst/>
          </a:prstGeom>
          <a:noFill/>
        </p:spPr>
        <p:txBody>
          <a:bodyPr wrap="square" rtlCol="0">
            <a:spAutoFit/>
          </a:bodyPr>
          <a:lstStyle/>
          <a:p>
            <a:r>
              <a:rPr lang="en-US" sz="3200" dirty="0">
                <a:latin typeface="Arial"/>
                <a:cs typeface="Arial"/>
              </a:rPr>
              <a:t>Action and Reflection:</a:t>
            </a:r>
          </a:p>
        </p:txBody>
      </p:sp>
    </p:spTree>
    <p:extLst>
      <p:ext uri="{BB962C8B-B14F-4D97-AF65-F5344CB8AC3E}">
        <p14:creationId xmlns:p14="http://schemas.microsoft.com/office/powerpoint/2010/main" val="35345530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65" y="1005036"/>
            <a:ext cx="8769992" cy="5644732"/>
          </a:xfrm>
        </p:spPr>
        <p:txBody>
          <a:bodyPr>
            <a:normAutofit lnSpcReduction="10000"/>
          </a:bodyPr>
          <a:lstStyle/>
          <a:p>
            <a:pPr marL="457200" indent="-457200" algn="l">
              <a:buFont typeface="Arial"/>
              <a:buChar char="•"/>
            </a:pPr>
            <a:r>
              <a:rPr lang="en-US" sz="2800" dirty="0"/>
              <a:t> </a:t>
            </a:r>
            <a:r>
              <a:rPr lang="en-US" sz="2800" dirty="0">
                <a:latin typeface="Arial"/>
                <a:cs typeface="Arial"/>
              </a:rPr>
              <a:t>“To be is to have”</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Reflection—true reflection—leads to action (52)</a:t>
            </a:r>
          </a:p>
          <a:p>
            <a:pPr marL="457200" indent="-457200" algn="l">
              <a:buFont typeface="Arial"/>
              <a:buChar char="•"/>
            </a:pPr>
            <a:endParaRPr lang="en-US" sz="2800" dirty="0">
              <a:latin typeface="Arial"/>
              <a:cs typeface="Arial"/>
            </a:endParaRPr>
          </a:p>
          <a:p>
            <a:pPr marL="457200" lvl="0" indent="-457200" algn="l">
              <a:buFont typeface="Arial"/>
              <a:buChar char="•"/>
            </a:pPr>
            <a:r>
              <a:rPr lang="en-US" sz="2800" dirty="0">
                <a:latin typeface="Arial"/>
                <a:cs typeface="Arial"/>
              </a:rPr>
              <a:t>“On the other hand, when the situation calls for action, that action will constitute </a:t>
            </a:r>
            <a:r>
              <a:rPr lang="en-US" sz="2800" dirty="0">
                <a:solidFill>
                  <a:srgbClr val="FFFF00"/>
                </a:solidFill>
                <a:latin typeface="Arial"/>
                <a:cs typeface="Arial"/>
              </a:rPr>
              <a:t>an authentic praxis</a:t>
            </a:r>
            <a:r>
              <a:rPr lang="en-US" sz="2800" dirty="0">
                <a:latin typeface="Arial"/>
                <a:cs typeface="Arial"/>
              </a:rPr>
              <a:t> only if its consequences becomes </a:t>
            </a:r>
            <a:r>
              <a:rPr lang="en-US" sz="2800" dirty="0">
                <a:solidFill>
                  <a:srgbClr val="FFFF00"/>
                </a:solidFill>
                <a:latin typeface="Arial"/>
                <a:cs typeface="Arial"/>
              </a:rPr>
              <a:t>the object of critical reflection</a:t>
            </a:r>
            <a:r>
              <a:rPr lang="en-US" sz="2800" dirty="0">
                <a:latin typeface="Arial"/>
                <a:cs typeface="Arial"/>
              </a:rPr>
              <a:t>.” (52-53)</a:t>
            </a:r>
          </a:p>
          <a:p>
            <a:pPr marL="457200" lvl="0" indent="-457200" algn="l">
              <a:buFont typeface="Arial"/>
              <a:buChar char="•"/>
            </a:pPr>
            <a:endParaRPr lang="en-US" sz="2800" dirty="0">
              <a:latin typeface="Arial"/>
              <a:cs typeface="Arial"/>
            </a:endParaRPr>
          </a:p>
          <a:p>
            <a:pPr marL="457200" lvl="0" indent="-457200" algn="l">
              <a:buFont typeface="Arial"/>
              <a:buChar char="•"/>
            </a:pPr>
            <a:r>
              <a:rPr lang="en-US" sz="2800" dirty="0">
                <a:latin typeface="Arial"/>
                <a:cs typeface="Arial"/>
              </a:rPr>
              <a:t>“Political action on the side of the oppressed must be </a:t>
            </a:r>
            <a:r>
              <a:rPr lang="en-US" sz="2800" dirty="0" err="1">
                <a:latin typeface="Arial"/>
                <a:cs typeface="Arial"/>
              </a:rPr>
              <a:t>pedadgogical</a:t>
            </a:r>
            <a:r>
              <a:rPr lang="en-US" sz="2800" dirty="0">
                <a:latin typeface="Arial"/>
                <a:cs typeface="Arial"/>
              </a:rPr>
              <a:t> action in the authentic sense of the word, and, therefore, </a:t>
            </a:r>
            <a:r>
              <a:rPr lang="en-US" sz="2800" dirty="0">
                <a:solidFill>
                  <a:srgbClr val="FFFF00"/>
                </a:solidFill>
                <a:latin typeface="Arial"/>
                <a:cs typeface="Arial"/>
              </a:rPr>
              <a:t>action </a:t>
            </a:r>
            <a:r>
              <a:rPr lang="en-US" sz="2800" i="1" dirty="0">
                <a:solidFill>
                  <a:srgbClr val="FFFF00"/>
                </a:solidFill>
                <a:latin typeface="Arial"/>
                <a:cs typeface="Arial"/>
              </a:rPr>
              <a:t>with</a:t>
            </a:r>
            <a:r>
              <a:rPr lang="en-US" sz="2800" dirty="0">
                <a:solidFill>
                  <a:srgbClr val="FFFF00"/>
                </a:solidFill>
                <a:latin typeface="Arial"/>
                <a:cs typeface="Arial"/>
              </a:rPr>
              <a:t> the oppressed</a:t>
            </a:r>
            <a:r>
              <a:rPr lang="en-US" sz="2800" dirty="0">
                <a:latin typeface="Arial"/>
                <a:cs typeface="Arial"/>
              </a:rPr>
              <a:t>.” (53)</a:t>
            </a:r>
          </a:p>
        </p:txBody>
      </p:sp>
      <p:sp>
        <p:nvSpPr>
          <p:cNvPr id="4" name="TextBox 3"/>
          <p:cNvSpPr txBox="1"/>
          <p:nvPr/>
        </p:nvSpPr>
        <p:spPr>
          <a:xfrm>
            <a:off x="311728" y="140344"/>
            <a:ext cx="8550629" cy="584776"/>
          </a:xfrm>
          <a:prstGeom prst="rect">
            <a:avLst/>
          </a:prstGeom>
          <a:noFill/>
        </p:spPr>
        <p:txBody>
          <a:bodyPr wrap="square" rtlCol="0">
            <a:spAutoFit/>
          </a:bodyPr>
          <a:lstStyle/>
          <a:p>
            <a:r>
              <a:rPr lang="en-US" sz="3200" dirty="0">
                <a:latin typeface="Arial"/>
                <a:cs typeface="Arial"/>
              </a:rPr>
              <a:t>Action and Reflection:</a:t>
            </a:r>
          </a:p>
        </p:txBody>
      </p:sp>
    </p:spTree>
    <p:extLst>
      <p:ext uri="{BB962C8B-B14F-4D97-AF65-F5344CB8AC3E}">
        <p14:creationId xmlns:p14="http://schemas.microsoft.com/office/powerpoint/2010/main" val="26427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65" y="263235"/>
            <a:ext cx="4682835" cy="5218546"/>
          </a:xfrm>
        </p:spPr>
        <p:txBody>
          <a:bodyPr>
            <a:normAutofit/>
          </a:bodyPr>
          <a:lstStyle/>
          <a:p>
            <a:pPr marL="457200" indent="-457200" algn="l">
              <a:buFont typeface="Arial"/>
              <a:buChar char="•"/>
            </a:pPr>
            <a:r>
              <a:rPr lang="en-US" sz="2800" dirty="0">
                <a:latin typeface="Arial"/>
                <a:cs typeface="Arial"/>
              </a:rPr>
              <a:t>Trained as a lawyer, </a:t>
            </a:r>
            <a:r>
              <a:rPr lang="en-US" sz="2800" dirty="0" err="1">
                <a:latin typeface="Arial"/>
                <a:cs typeface="Arial"/>
              </a:rPr>
              <a:t>Freire</a:t>
            </a:r>
            <a:r>
              <a:rPr lang="en-US" sz="2800" dirty="0">
                <a:latin typeface="Arial"/>
                <a:cs typeface="Arial"/>
              </a:rPr>
              <a:t> also studied philosophy at the University of Recife. Although admitted to the legal bar, he never practiced law. He instead</a:t>
            </a:r>
          </a:p>
          <a:p>
            <a:pPr marL="457200" indent="-457200" algn="l">
              <a:buFont typeface="Arial"/>
              <a:buChar char="•"/>
            </a:pPr>
            <a:endParaRPr lang="en-US" sz="2800" dirty="0">
              <a:latin typeface="Arial"/>
              <a:cs typeface="Arial"/>
            </a:endParaRPr>
          </a:p>
          <a:p>
            <a:pPr marL="571500" indent="-571500" algn="l">
              <a:buFont typeface="Arial"/>
              <a:buChar char="•"/>
            </a:pPr>
            <a:endParaRPr lang="en-US" sz="4000" b="1" dirty="0">
              <a:latin typeface="Arial"/>
              <a:cs typeface="Arial"/>
            </a:endParaRPr>
          </a:p>
          <a:p>
            <a:endParaRPr lang="en-US" sz="4000" b="1" dirty="0">
              <a:latin typeface="Arial"/>
              <a:cs typeface="Arial"/>
            </a:endParaRPr>
          </a:p>
        </p:txBody>
      </p:sp>
      <p:pic>
        <p:nvPicPr>
          <p:cNvPr id="2" name="Picture 1" descr="paulo_freire_educador0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5200" y="263235"/>
            <a:ext cx="4114800" cy="2743200"/>
          </a:xfrm>
          <a:prstGeom prst="rect">
            <a:avLst/>
          </a:prstGeom>
        </p:spPr>
      </p:pic>
      <p:sp>
        <p:nvSpPr>
          <p:cNvPr id="6" name="Subtitle 2"/>
          <p:cNvSpPr txBox="1">
            <a:spLocks/>
          </p:cNvSpPr>
          <p:nvPr/>
        </p:nvSpPr>
        <p:spPr>
          <a:xfrm>
            <a:off x="92365" y="3209635"/>
            <a:ext cx="8797635" cy="5218546"/>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1" algn="l"/>
            <a:r>
              <a:rPr lang="en-US" dirty="0">
                <a:latin typeface="Arial"/>
                <a:cs typeface="Arial"/>
              </a:rPr>
              <a:t>worked as a teacher in secondary schools teaching Portuguese.   </a:t>
            </a:r>
          </a:p>
          <a:p>
            <a:pPr lvl="1" algn="l"/>
            <a:endParaRPr lang="en-US" dirty="0">
              <a:latin typeface="Arial"/>
              <a:cs typeface="Arial"/>
            </a:endParaRPr>
          </a:p>
          <a:p>
            <a:pPr marL="457200" indent="-457200" algn="l">
              <a:buFont typeface="Arial"/>
              <a:buChar char="•"/>
            </a:pPr>
            <a:r>
              <a:rPr lang="en-US" sz="2800" dirty="0">
                <a:latin typeface="Arial"/>
                <a:cs typeface="Arial"/>
              </a:rPr>
              <a:t>In 1946, </a:t>
            </a:r>
            <a:r>
              <a:rPr lang="en-US" sz="2800" dirty="0" err="1">
                <a:latin typeface="Arial"/>
                <a:cs typeface="Arial"/>
              </a:rPr>
              <a:t>Freire</a:t>
            </a:r>
            <a:r>
              <a:rPr lang="en-US" sz="2800" dirty="0">
                <a:latin typeface="Arial"/>
                <a:cs typeface="Arial"/>
              </a:rPr>
              <a:t> was appointed Director of the Department of Education and Culture of the Social Service in the state of </a:t>
            </a:r>
            <a:r>
              <a:rPr lang="en-US" sz="2800" dirty="0" err="1">
                <a:latin typeface="Arial"/>
                <a:cs typeface="Arial"/>
              </a:rPr>
              <a:t>Pernambuco</a:t>
            </a:r>
            <a:r>
              <a:rPr lang="en-US" sz="2800" dirty="0">
                <a:latin typeface="Arial"/>
                <a:cs typeface="Arial"/>
              </a:rPr>
              <a:t>. Working primarily among the illiterate poor, </a:t>
            </a:r>
            <a:r>
              <a:rPr lang="en-US" sz="2800" dirty="0" err="1">
                <a:latin typeface="Arial"/>
                <a:cs typeface="Arial"/>
              </a:rPr>
              <a:t>Freire</a:t>
            </a:r>
            <a:r>
              <a:rPr lang="en-US" sz="2800" dirty="0">
                <a:latin typeface="Arial"/>
                <a:cs typeface="Arial"/>
              </a:rPr>
              <a:t> began to</a:t>
            </a:r>
          </a:p>
          <a:p>
            <a:pPr marL="571500" indent="-571500" algn="l">
              <a:buFont typeface="Arial"/>
              <a:buChar char="•"/>
            </a:pPr>
            <a:endParaRPr lang="en-US" sz="4000" b="1" dirty="0">
              <a:latin typeface="Arial"/>
              <a:cs typeface="Arial"/>
            </a:endParaRPr>
          </a:p>
          <a:p>
            <a:endParaRPr lang="en-US" sz="4000" b="1" dirty="0">
              <a:latin typeface="Arial"/>
              <a:cs typeface="Arial"/>
            </a:endParaRPr>
          </a:p>
        </p:txBody>
      </p:sp>
    </p:spTree>
    <p:extLst>
      <p:ext uri="{BB962C8B-B14F-4D97-AF65-F5344CB8AC3E}">
        <p14:creationId xmlns:p14="http://schemas.microsoft.com/office/powerpoint/2010/main" val="3983867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92365" y="199734"/>
            <a:ext cx="8797635" cy="6429665"/>
          </a:xfrm>
          <a:prstGeom prst="rect">
            <a:avLst/>
          </a:prstGeom>
        </p:spPr>
        <p:txBody>
          <a:bodyPr vert="horz" lIns="91440" tIns="45720" rIns="91440" bIns="45720" rtlCol="0">
            <a:normAutofit fontScale="9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1" algn="l"/>
            <a:r>
              <a:rPr lang="en-US" sz="3000" dirty="0">
                <a:latin typeface="Arial"/>
                <a:cs typeface="Arial"/>
              </a:rPr>
              <a:t>embrace a non-orthodox form of what could be considered liberation theology. </a:t>
            </a:r>
          </a:p>
          <a:p>
            <a:pPr lvl="1" algn="l"/>
            <a:endParaRPr lang="en-US" sz="3000" dirty="0">
              <a:latin typeface="Arial"/>
              <a:cs typeface="Arial"/>
            </a:endParaRPr>
          </a:p>
          <a:p>
            <a:pPr marL="457200" indent="-457200" algn="l">
              <a:buFont typeface="Arial"/>
              <a:buChar char="•"/>
            </a:pPr>
            <a:r>
              <a:rPr lang="en-US" sz="3000" dirty="0">
                <a:latin typeface="Arial"/>
                <a:cs typeface="Arial"/>
              </a:rPr>
              <a:t>In 1962 he had the first opportunity for significant application of his theories, when 300 sugarcane workers were taught to read and write in just 45 days. In response to this experiment, the Brazilian government approved the creation of thousands of cultural circles across the country.</a:t>
            </a:r>
          </a:p>
          <a:p>
            <a:pPr marL="571500" indent="-571500" algn="l">
              <a:buFont typeface="Arial"/>
              <a:buChar char="•"/>
            </a:pPr>
            <a:endParaRPr lang="en-US" sz="3000" b="1" dirty="0">
              <a:latin typeface="Arial"/>
              <a:cs typeface="Arial"/>
            </a:endParaRPr>
          </a:p>
          <a:p>
            <a:pPr marL="457200" indent="-457200" algn="l">
              <a:buFont typeface="Arial"/>
              <a:buChar char="•"/>
            </a:pPr>
            <a:r>
              <a:rPr lang="en-US" sz="3000" dirty="0">
                <a:latin typeface="Arial"/>
                <a:cs typeface="Arial"/>
              </a:rPr>
              <a:t>In 1964, a military coup put an end to that effort. </a:t>
            </a:r>
            <a:r>
              <a:rPr lang="en-US" sz="3000" dirty="0" err="1">
                <a:latin typeface="Arial"/>
                <a:cs typeface="Arial"/>
              </a:rPr>
              <a:t>Freire</a:t>
            </a:r>
            <a:r>
              <a:rPr lang="en-US" sz="3000" dirty="0">
                <a:latin typeface="Arial"/>
                <a:cs typeface="Arial"/>
              </a:rPr>
              <a:t> was imprisoned as a traitor for 70 days.  After living and working in exile in Chile, U.S., Switzerland, he returned to Brazil in 1980, and was appointed Secretary of Education for São Paulo in 1988.   </a:t>
            </a:r>
          </a:p>
          <a:p>
            <a:r>
              <a:rPr lang="en-US" sz="2800" dirty="0"/>
              <a:t> </a:t>
            </a:r>
          </a:p>
          <a:p>
            <a:endParaRPr lang="en-US" sz="4000" b="1" dirty="0">
              <a:latin typeface="Arial"/>
              <a:cs typeface="Arial"/>
            </a:endParaRPr>
          </a:p>
        </p:txBody>
      </p:sp>
    </p:spTree>
    <p:extLst>
      <p:ext uri="{BB962C8B-B14F-4D97-AF65-F5344CB8AC3E}">
        <p14:creationId xmlns:p14="http://schemas.microsoft.com/office/powerpoint/2010/main" val="276758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65" y="1360054"/>
            <a:ext cx="8769992" cy="5218546"/>
          </a:xfrm>
        </p:spPr>
        <p:txBody>
          <a:bodyPr>
            <a:normAutofit/>
          </a:bodyPr>
          <a:lstStyle/>
          <a:p>
            <a:pPr marL="457200" indent="-457200" algn="l">
              <a:buFont typeface="Arial"/>
              <a:buChar char="•"/>
            </a:pPr>
            <a:r>
              <a:rPr lang="en-US" sz="2800" dirty="0">
                <a:latin typeface="Arial"/>
                <a:cs typeface="Arial"/>
              </a:rPr>
              <a:t>Critical pedagogy is a philosophy of education and social movement that combines education with critical theory.</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First described by </a:t>
            </a:r>
            <a:r>
              <a:rPr lang="en-US" sz="2800" dirty="0" err="1">
                <a:latin typeface="Arial"/>
                <a:cs typeface="Arial"/>
              </a:rPr>
              <a:t>Freire</a:t>
            </a:r>
            <a:r>
              <a:rPr lang="en-US" sz="2800" dirty="0">
                <a:latin typeface="Arial"/>
                <a:cs typeface="Arial"/>
              </a:rPr>
              <a:t>, it has since been developed by Henry Giroux and others as a praxis-oriented "educational movement, guided by passion and principle, to help students develop consciousness of freedom, recognize authoritarian tendencies, and connect knowledge to power and the ability to take constructive action.”</a:t>
            </a:r>
            <a:endParaRPr lang="en-US" sz="2800" b="1" dirty="0">
              <a:latin typeface="Arial"/>
              <a:cs typeface="Arial"/>
            </a:endParaRPr>
          </a:p>
          <a:p>
            <a:endParaRPr lang="en-US" sz="4000" b="1" dirty="0">
              <a:latin typeface="Arial"/>
              <a:cs typeface="Arial"/>
            </a:endParaRPr>
          </a:p>
        </p:txBody>
      </p:sp>
      <p:sp>
        <p:nvSpPr>
          <p:cNvPr id="4" name="TextBox 3"/>
          <p:cNvSpPr txBox="1"/>
          <p:nvPr/>
        </p:nvSpPr>
        <p:spPr>
          <a:xfrm>
            <a:off x="311728" y="263235"/>
            <a:ext cx="6811817" cy="769441"/>
          </a:xfrm>
          <a:prstGeom prst="rect">
            <a:avLst/>
          </a:prstGeom>
          <a:noFill/>
        </p:spPr>
        <p:txBody>
          <a:bodyPr wrap="square" rtlCol="0">
            <a:spAutoFit/>
          </a:bodyPr>
          <a:lstStyle/>
          <a:p>
            <a:r>
              <a:rPr lang="en-US" sz="4400" b="1" dirty="0">
                <a:latin typeface="Arial"/>
                <a:cs typeface="Arial"/>
              </a:rPr>
              <a:t>Critical Pedagogy</a:t>
            </a:r>
          </a:p>
        </p:txBody>
      </p:sp>
    </p:spTree>
    <p:extLst>
      <p:ext uri="{BB962C8B-B14F-4D97-AF65-F5344CB8AC3E}">
        <p14:creationId xmlns:p14="http://schemas.microsoft.com/office/powerpoint/2010/main" val="3567179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7953" y="281343"/>
            <a:ext cx="8769992" cy="6382079"/>
          </a:xfrm>
        </p:spPr>
        <p:txBody>
          <a:bodyPr>
            <a:normAutofit/>
          </a:bodyPr>
          <a:lstStyle/>
          <a:p>
            <a:pPr marL="457200" indent="-457200" algn="l">
              <a:buFont typeface="Arial"/>
              <a:buChar char="•"/>
            </a:pPr>
            <a:r>
              <a:rPr lang="en-US" sz="2800" dirty="0">
                <a:latin typeface="Arial"/>
                <a:cs typeface="Arial"/>
              </a:rPr>
              <a:t>Critical pedagogy includes relationships between teaching and learning. Its proponents claim that it is a continuous process of what they call "unlearning", "learning", and "relearning", "reflection", "evaluation", and the effect that these actions have on the students, in particular students whom they believe have been disenfranchised by "traditional schooling." </a:t>
            </a:r>
          </a:p>
          <a:p>
            <a:pPr marL="457200" indent="-457200" algn="l">
              <a:buFont typeface="Arial"/>
              <a:buChar char="•"/>
            </a:pPr>
            <a:endParaRPr lang="en-US" sz="2800" b="1" dirty="0">
              <a:latin typeface="Arial"/>
              <a:cs typeface="Arial"/>
            </a:endParaRPr>
          </a:p>
          <a:p>
            <a:pPr marL="457200" indent="-457200" algn="l">
              <a:buFont typeface="Arial"/>
              <a:buChar char="•"/>
            </a:pPr>
            <a:r>
              <a:rPr lang="en-US" sz="2800" dirty="0">
                <a:latin typeface="Arial"/>
                <a:cs typeface="Arial"/>
              </a:rPr>
              <a:t>Postmodern, anti-racist, feminist, postcolonial and queer theories have influenced contemporary interpretations of </a:t>
            </a:r>
            <a:r>
              <a:rPr lang="en-US" sz="2800" dirty="0" err="1">
                <a:latin typeface="Arial"/>
                <a:cs typeface="Arial"/>
              </a:rPr>
              <a:t>Freire’s</a:t>
            </a:r>
            <a:r>
              <a:rPr lang="en-US" sz="2800" dirty="0">
                <a:latin typeface="Arial"/>
                <a:cs typeface="Arial"/>
              </a:rPr>
              <a:t> ideas, shifting its focus from social class to issues including gender, race, and other identities.</a:t>
            </a:r>
            <a:endParaRPr lang="en-US" sz="4000" dirty="0">
              <a:latin typeface="Arial"/>
              <a:cs typeface="Arial"/>
            </a:endParaRPr>
          </a:p>
        </p:txBody>
      </p:sp>
    </p:spTree>
    <p:extLst>
      <p:ext uri="{BB962C8B-B14F-4D97-AF65-F5344CB8AC3E}">
        <p14:creationId xmlns:p14="http://schemas.microsoft.com/office/powerpoint/2010/main" val="3027014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2770" y="772907"/>
            <a:ext cx="7783582" cy="5125861"/>
          </a:xfrm>
        </p:spPr>
        <p:txBody>
          <a:bodyPr>
            <a:normAutofit/>
          </a:bodyPr>
          <a:lstStyle/>
          <a:p>
            <a:pPr algn="l"/>
            <a:r>
              <a:rPr lang="en-US" sz="2800" dirty="0">
                <a:latin typeface="Arial"/>
                <a:cs typeface="Arial"/>
              </a:rPr>
              <a:t>"Habits of thought, reading, writing, and speaking which go beneath surface meaning, first impressions, dominant myths, official pronouncements, traditional clichés, received wisdom, and mere opinions, to understand the deep meaning, root causes, social context, ideology, and personal consequences of any action, event, object, process, organization, experience, text, subject matter, policy, mass media, or discourse." </a:t>
            </a:r>
          </a:p>
          <a:p>
            <a:pPr algn="l"/>
            <a:r>
              <a:rPr lang="en-US" sz="2800" dirty="0">
                <a:latin typeface="Arial"/>
                <a:cs typeface="Arial"/>
              </a:rPr>
              <a:t>(From </a:t>
            </a:r>
            <a:r>
              <a:rPr lang="en-US" sz="2800" i="1" dirty="0">
                <a:latin typeface="Arial"/>
                <a:cs typeface="Arial"/>
              </a:rPr>
              <a:t>Empowering Education</a:t>
            </a:r>
            <a:r>
              <a:rPr lang="en-US" sz="2800" dirty="0">
                <a:latin typeface="Arial"/>
                <a:cs typeface="Arial"/>
              </a:rPr>
              <a:t> by Ira </a:t>
            </a:r>
            <a:r>
              <a:rPr lang="en-US" sz="2800" dirty="0" err="1">
                <a:latin typeface="Arial"/>
                <a:cs typeface="Arial"/>
              </a:rPr>
              <a:t>Shor</a:t>
            </a:r>
            <a:r>
              <a:rPr lang="en-US" sz="2800" dirty="0">
                <a:latin typeface="Arial"/>
                <a:cs typeface="Arial"/>
              </a:rPr>
              <a:t>)</a:t>
            </a:r>
          </a:p>
        </p:txBody>
      </p:sp>
    </p:spTree>
    <p:extLst>
      <p:ext uri="{BB962C8B-B14F-4D97-AF65-F5344CB8AC3E}">
        <p14:creationId xmlns:p14="http://schemas.microsoft.com/office/powerpoint/2010/main" val="2808070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65" y="1360054"/>
            <a:ext cx="8769992" cy="5218546"/>
          </a:xfrm>
        </p:spPr>
        <p:txBody>
          <a:bodyPr>
            <a:normAutofit/>
          </a:bodyPr>
          <a:lstStyle/>
          <a:p>
            <a:pPr marL="457200" indent="-457200" algn="l">
              <a:buFont typeface="Arial"/>
              <a:buChar char="•"/>
            </a:pPr>
            <a:r>
              <a:rPr lang="en-US" sz="3000" dirty="0">
                <a:latin typeface="Arial"/>
                <a:cs typeface="Arial"/>
              </a:rPr>
              <a:t>It was first published in Portuguese (</a:t>
            </a:r>
            <a:r>
              <a:rPr lang="en-US" sz="2800" i="1" dirty="0" err="1">
                <a:latin typeface="Arial"/>
                <a:cs typeface="Arial"/>
              </a:rPr>
              <a:t>Pedagogia</a:t>
            </a:r>
            <a:r>
              <a:rPr lang="en-US" sz="2800" i="1" dirty="0">
                <a:latin typeface="Arial"/>
                <a:cs typeface="Arial"/>
              </a:rPr>
              <a:t> do </a:t>
            </a:r>
            <a:r>
              <a:rPr lang="en-US" sz="2800" i="1" dirty="0" err="1">
                <a:latin typeface="Arial"/>
                <a:cs typeface="Arial"/>
              </a:rPr>
              <a:t>Oprimido</a:t>
            </a:r>
            <a:r>
              <a:rPr lang="en-US" sz="2800" i="1" dirty="0">
                <a:latin typeface="Arial"/>
                <a:cs typeface="Arial"/>
              </a:rPr>
              <a:t>)</a:t>
            </a:r>
            <a:r>
              <a:rPr lang="en-US" sz="3000" dirty="0">
                <a:latin typeface="Arial"/>
                <a:cs typeface="Arial"/>
              </a:rPr>
              <a:t> in 1968, and was translated by Myra Ramos into English and published in 1970;</a:t>
            </a:r>
          </a:p>
          <a:p>
            <a:r>
              <a:rPr lang="en-US" sz="2800" dirty="0"/>
              <a:t> </a:t>
            </a:r>
          </a:p>
          <a:p>
            <a:pPr marL="457200" indent="-457200" algn="l">
              <a:buFont typeface="Arial"/>
              <a:buChar char="•"/>
            </a:pPr>
            <a:r>
              <a:rPr lang="en-US" sz="2800" dirty="0">
                <a:latin typeface="Arial"/>
                <a:cs typeface="Arial"/>
              </a:rPr>
              <a:t>Considered one of the foundational texts in critical pedagogy;</a:t>
            </a:r>
          </a:p>
          <a:p>
            <a:pPr marL="457200" indent="-457200" algn="l">
              <a:buFont typeface="Arial"/>
              <a:buChar char="•"/>
            </a:pPr>
            <a:endParaRPr lang="en-US" sz="2800" dirty="0">
              <a:latin typeface="Arial"/>
              <a:cs typeface="Arial"/>
            </a:endParaRPr>
          </a:p>
          <a:p>
            <a:pPr marL="457200" indent="-457200" algn="l">
              <a:buFont typeface="Arial"/>
              <a:buChar char="•"/>
            </a:pPr>
            <a:r>
              <a:rPr lang="en-US" sz="2800" dirty="0">
                <a:latin typeface="Arial"/>
                <a:cs typeface="Arial"/>
              </a:rPr>
              <a:t>By 2000, it has sold over 750,000 copies worldwide</a:t>
            </a:r>
            <a:endParaRPr lang="en-US" sz="2800" b="1" dirty="0">
              <a:latin typeface="Arial"/>
              <a:cs typeface="Arial"/>
            </a:endParaRPr>
          </a:p>
          <a:p>
            <a:endParaRPr lang="en-US" sz="4000" b="1" dirty="0">
              <a:latin typeface="Arial"/>
              <a:cs typeface="Arial"/>
            </a:endParaRPr>
          </a:p>
        </p:txBody>
      </p:sp>
      <p:sp>
        <p:nvSpPr>
          <p:cNvPr id="4" name="TextBox 3"/>
          <p:cNvSpPr txBox="1"/>
          <p:nvPr/>
        </p:nvSpPr>
        <p:spPr>
          <a:xfrm>
            <a:off x="311728" y="263235"/>
            <a:ext cx="8550629" cy="707886"/>
          </a:xfrm>
          <a:prstGeom prst="rect">
            <a:avLst/>
          </a:prstGeom>
          <a:noFill/>
        </p:spPr>
        <p:txBody>
          <a:bodyPr wrap="square" rtlCol="0">
            <a:spAutoFit/>
          </a:bodyPr>
          <a:lstStyle/>
          <a:p>
            <a:r>
              <a:rPr lang="en-US" sz="4000" b="1" dirty="0">
                <a:latin typeface="Arial"/>
                <a:cs typeface="Arial"/>
              </a:rPr>
              <a:t>Pedagogy of the Oppressed</a:t>
            </a:r>
          </a:p>
        </p:txBody>
      </p:sp>
    </p:spTree>
    <p:extLst>
      <p:ext uri="{BB962C8B-B14F-4D97-AF65-F5344CB8AC3E}">
        <p14:creationId xmlns:p14="http://schemas.microsoft.com/office/powerpoint/2010/main" val="2434427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2587</TotalTime>
  <Words>2036</Words>
  <Application>Microsoft Macintosh PowerPoint</Application>
  <PresentationFormat>On-screen Show (4:3)</PresentationFormat>
  <Paragraphs>170</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ASIAN AMERICAN MEDIA IN COMMUNITIES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Pitzer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OFF-SCREEN</dc:title>
  <dc:creator>localuser</dc:creator>
  <cp:lastModifiedBy>Ming-Yuen Ma</cp:lastModifiedBy>
  <cp:revision>154</cp:revision>
  <dcterms:created xsi:type="dcterms:W3CDTF">2010-12-29T21:54:42Z</dcterms:created>
  <dcterms:modified xsi:type="dcterms:W3CDTF">2020-01-20T22:56:02Z</dcterms:modified>
</cp:coreProperties>
</file>