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390" r:id="rId4"/>
    <p:sldId id="391" r:id="rId5"/>
    <p:sldId id="346" r:id="rId6"/>
    <p:sldId id="393" r:id="rId7"/>
    <p:sldId id="394" r:id="rId8"/>
    <p:sldId id="392" r:id="rId9"/>
    <p:sldId id="395" r:id="rId10"/>
    <p:sldId id="411" r:id="rId11"/>
    <p:sldId id="408" r:id="rId12"/>
    <p:sldId id="409" r:id="rId13"/>
    <p:sldId id="410" r:id="rId14"/>
    <p:sldId id="397" r:id="rId15"/>
    <p:sldId id="398" r:id="rId16"/>
    <p:sldId id="399" r:id="rId17"/>
    <p:sldId id="400" r:id="rId18"/>
    <p:sldId id="401" r:id="rId19"/>
    <p:sldId id="402" r:id="rId20"/>
    <p:sldId id="403" r:id="rId21"/>
    <p:sldId id="404" r:id="rId22"/>
    <p:sldId id="405" r:id="rId23"/>
    <p:sldId id="406" r:id="rId24"/>
    <p:sldId id="40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94663"/>
  </p:normalViewPr>
  <p:slideViewPr>
    <p:cSldViewPr snapToGrid="0" snapToObjects="1">
      <p:cViewPr varScale="1">
        <p:scale>
          <a:sx n="117" d="100"/>
          <a:sy n="117" d="100"/>
        </p:scale>
        <p:origin x="13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2/17/20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2/17/20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247"/>
            <a:ext cx="7772400" cy="1470025"/>
          </a:xfrm>
        </p:spPr>
        <p:txBody>
          <a:bodyPr/>
          <a:lstStyle/>
          <a:p>
            <a:r>
              <a:rPr lang="en-US" b="1" dirty="0">
                <a:latin typeface="Arial"/>
                <a:cs typeface="Arial"/>
              </a:rPr>
              <a:t>ASIAN AMERICAN MEDIA</a:t>
            </a:r>
            <a:br>
              <a:rPr lang="en-US" b="1" dirty="0">
                <a:latin typeface="Arial"/>
                <a:cs typeface="Arial"/>
              </a:rPr>
            </a:br>
            <a:r>
              <a:rPr lang="en-US" b="1" dirty="0">
                <a:latin typeface="Arial"/>
                <a:cs typeface="Arial"/>
              </a:rPr>
              <a:t>IN COMMUNITIES</a:t>
            </a:r>
          </a:p>
        </p:txBody>
      </p:sp>
      <p:sp>
        <p:nvSpPr>
          <p:cNvPr id="3" name="Subtitle 2"/>
          <p:cNvSpPr>
            <a:spLocks noGrp="1"/>
          </p:cNvSpPr>
          <p:nvPr>
            <p:ph type="subTitle" idx="1"/>
          </p:nvPr>
        </p:nvSpPr>
        <p:spPr>
          <a:xfrm>
            <a:off x="394550" y="3926952"/>
            <a:ext cx="8359523" cy="2607412"/>
          </a:xfrm>
        </p:spPr>
        <p:txBody>
          <a:bodyPr>
            <a:normAutofit/>
          </a:bodyPr>
          <a:lstStyle/>
          <a:p>
            <a:r>
              <a:rPr lang="en-US" sz="4000" b="1">
                <a:latin typeface="Arial"/>
                <a:cs typeface="Arial"/>
              </a:rPr>
              <a:t>Week 3-4: </a:t>
            </a:r>
            <a:r>
              <a:rPr lang="en-US" sz="4000" b="1" dirty="0">
                <a:latin typeface="Arial"/>
                <a:cs typeface="Arial"/>
              </a:rPr>
              <a:t>Making Asian American Film &amp; Video – VC &amp; ACV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421605"/>
            <a:ext cx="8370762" cy="5449108"/>
          </a:xfrm>
        </p:spPr>
        <p:txBody>
          <a:bodyPr>
            <a:normAutofit/>
          </a:bodyPr>
          <a:lstStyle/>
          <a:p>
            <a:pPr marL="514350" indent="-514350" algn="l">
              <a:buFont typeface="+mj-lt"/>
              <a:buAutoNum type="arabicPeriod"/>
            </a:pPr>
            <a:r>
              <a:rPr lang="en-US" sz="2800" b="1" dirty="0">
                <a:latin typeface="Arial"/>
                <a:cs typeface="Arial"/>
              </a:rPr>
              <a:t>Class divide into two groups;</a:t>
            </a:r>
          </a:p>
        </p:txBody>
      </p:sp>
      <p:sp>
        <p:nvSpPr>
          <p:cNvPr id="4" name="TextBox 3"/>
          <p:cNvSpPr txBox="1"/>
          <p:nvPr/>
        </p:nvSpPr>
        <p:spPr>
          <a:xfrm>
            <a:off x="311728" y="383756"/>
            <a:ext cx="8550629" cy="584776"/>
          </a:xfrm>
          <a:prstGeom prst="rect">
            <a:avLst/>
          </a:prstGeom>
          <a:noFill/>
        </p:spPr>
        <p:txBody>
          <a:bodyPr wrap="square" rtlCol="0">
            <a:spAutoFit/>
          </a:bodyPr>
          <a:lstStyle/>
          <a:p>
            <a:r>
              <a:rPr lang="en-US" sz="3200" b="1" dirty="0">
                <a:latin typeface="Arial"/>
                <a:cs typeface="Arial"/>
              </a:rPr>
              <a:t>ACV &amp; VC: Comparative Discussion</a:t>
            </a:r>
          </a:p>
        </p:txBody>
      </p:sp>
    </p:spTree>
    <p:extLst>
      <p:ext uri="{BB962C8B-B14F-4D97-AF65-F5344CB8AC3E}">
        <p14:creationId xmlns:p14="http://schemas.microsoft.com/office/powerpoint/2010/main" val="4064894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421605"/>
            <a:ext cx="8370762" cy="5449108"/>
          </a:xfrm>
        </p:spPr>
        <p:txBody>
          <a:bodyPr>
            <a:normAutofit/>
          </a:bodyPr>
          <a:lstStyle/>
          <a:p>
            <a:pPr marL="514350" indent="-514350" algn="l">
              <a:buFont typeface="+mj-lt"/>
              <a:buAutoNum type="arabicPeriod"/>
            </a:pPr>
            <a:r>
              <a:rPr lang="en-US" sz="2800" b="1" dirty="0">
                <a:latin typeface="Arial"/>
                <a:cs typeface="Arial"/>
              </a:rPr>
              <a:t>Class divide into two groups;</a:t>
            </a:r>
          </a:p>
          <a:p>
            <a:pPr marL="514350" indent="-514350" algn="l">
              <a:buFont typeface="+mj-lt"/>
              <a:buAutoNum type="arabicPeriod"/>
            </a:pPr>
            <a:r>
              <a:rPr lang="en-US" sz="2800" b="1" dirty="0">
                <a:latin typeface="Arial"/>
                <a:cs typeface="Arial"/>
              </a:rPr>
              <a:t>Explore the web sites of VC and ACV as a group (you will need at least one laptop per group);</a:t>
            </a:r>
          </a:p>
        </p:txBody>
      </p:sp>
      <p:sp>
        <p:nvSpPr>
          <p:cNvPr id="4" name="TextBox 3"/>
          <p:cNvSpPr txBox="1"/>
          <p:nvPr/>
        </p:nvSpPr>
        <p:spPr>
          <a:xfrm>
            <a:off x="311728" y="383756"/>
            <a:ext cx="8550629" cy="584776"/>
          </a:xfrm>
          <a:prstGeom prst="rect">
            <a:avLst/>
          </a:prstGeom>
          <a:noFill/>
        </p:spPr>
        <p:txBody>
          <a:bodyPr wrap="square" rtlCol="0">
            <a:spAutoFit/>
          </a:bodyPr>
          <a:lstStyle/>
          <a:p>
            <a:r>
              <a:rPr lang="en-US" sz="3200" b="1" dirty="0">
                <a:latin typeface="Arial"/>
                <a:cs typeface="Arial"/>
              </a:rPr>
              <a:t>ACV &amp; VC: Comparative Discussion</a:t>
            </a:r>
          </a:p>
        </p:txBody>
      </p:sp>
    </p:spTree>
    <p:extLst>
      <p:ext uri="{BB962C8B-B14F-4D97-AF65-F5344CB8AC3E}">
        <p14:creationId xmlns:p14="http://schemas.microsoft.com/office/powerpoint/2010/main" val="3012070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421605"/>
            <a:ext cx="8370762" cy="5449108"/>
          </a:xfrm>
        </p:spPr>
        <p:txBody>
          <a:bodyPr>
            <a:normAutofit/>
          </a:bodyPr>
          <a:lstStyle/>
          <a:p>
            <a:pPr marL="514350" indent="-514350" algn="l">
              <a:buFont typeface="+mj-lt"/>
              <a:buAutoNum type="arabicPeriod"/>
            </a:pPr>
            <a:r>
              <a:rPr lang="en-US" sz="2800" b="1" dirty="0">
                <a:latin typeface="Arial"/>
                <a:cs typeface="Arial"/>
              </a:rPr>
              <a:t>Class divide into two groups;</a:t>
            </a:r>
          </a:p>
          <a:p>
            <a:pPr marL="514350" indent="-514350" algn="l">
              <a:buFont typeface="+mj-lt"/>
              <a:buAutoNum type="arabicPeriod"/>
            </a:pPr>
            <a:r>
              <a:rPr lang="en-US" sz="2800" b="1" dirty="0">
                <a:latin typeface="Arial"/>
                <a:cs typeface="Arial"/>
              </a:rPr>
              <a:t>Explore the web sites of VC and ACV as a group (you will need at least one laptop per group);</a:t>
            </a:r>
          </a:p>
          <a:p>
            <a:pPr marL="514350" indent="-514350" algn="l">
              <a:buFont typeface="+mj-lt"/>
              <a:buAutoNum type="arabicPeriod"/>
            </a:pPr>
            <a:r>
              <a:rPr lang="en-US" sz="2800" b="1" dirty="0">
                <a:latin typeface="Arial"/>
                <a:cs typeface="Arial"/>
              </a:rPr>
              <a:t>Based on your understanding of these organization through studying their web sites, find 3 connections (e.g. mission statement, specific program, web page) that your group can make to what Okada says about them in the reading;</a:t>
            </a:r>
          </a:p>
        </p:txBody>
      </p:sp>
      <p:sp>
        <p:nvSpPr>
          <p:cNvPr id="4" name="TextBox 3"/>
          <p:cNvSpPr txBox="1"/>
          <p:nvPr/>
        </p:nvSpPr>
        <p:spPr>
          <a:xfrm>
            <a:off x="311728" y="383756"/>
            <a:ext cx="8550629" cy="584776"/>
          </a:xfrm>
          <a:prstGeom prst="rect">
            <a:avLst/>
          </a:prstGeom>
          <a:noFill/>
        </p:spPr>
        <p:txBody>
          <a:bodyPr wrap="square" rtlCol="0">
            <a:spAutoFit/>
          </a:bodyPr>
          <a:lstStyle/>
          <a:p>
            <a:r>
              <a:rPr lang="en-US" sz="3200" b="1" dirty="0">
                <a:latin typeface="Arial"/>
                <a:cs typeface="Arial"/>
              </a:rPr>
              <a:t>ACV &amp; VC: Comparative Discussion</a:t>
            </a:r>
          </a:p>
        </p:txBody>
      </p:sp>
    </p:spTree>
    <p:extLst>
      <p:ext uri="{BB962C8B-B14F-4D97-AF65-F5344CB8AC3E}">
        <p14:creationId xmlns:p14="http://schemas.microsoft.com/office/powerpoint/2010/main" val="391805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421605"/>
            <a:ext cx="8370762" cy="5449108"/>
          </a:xfrm>
        </p:spPr>
        <p:txBody>
          <a:bodyPr>
            <a:normAutofit/>
          </a:bodyPr>
          <a:lstStyle/>
          <a:p>
            <a:pPr marL="514350" indent="-514350" algn="l">
              <a:buFont typeface="+mj-lt"/>
              <a:buAutoNum type="arabicPeriod" startAt="4"/>
            </a:pPr>
            <a:r>
              <a:rPr lang="en-US" sz="2800" b="1" dirty="0">
                <a:latin typeface="Arial"/>
                <a:cs typeface="Arial"/>
              </a:rPr>
              <a:t>Present as a group: a) the mission and history of the organization, b) the connections you have found to the Okada reading</a:t>
            </a:r>
          </a:p>
        </p:txBody>
      </p:sp>
      <p:sp>
        <p:nvSpPr>
          <p:cNvPr id="4" name="TextBox 3"/>
          <p:cNvSpPr txBox="1"/>
          <p:nvPr/>
        </p:nvSpPr>
        <p:spPr>
          <a:xfrm>
            <a:off x="311728" y="383756"/>
            <a:ext cx="8550629" cy="584776"/>
          </a:xfrm>
          <a:prstGeom prst="rect">
            <a:avLst/>
          </a:prstGeom>
          <a:noFill/>
        </p:spPr>
        <p:txBody>
          <a:bodyPr wrap="square" rtlCol="0">
            <a:spAutoFit/>
          </a:bodyPr>
          <a:lstStyle/>
          <a:p>
            <a:r>
              <a:rPr lang="en-US" sz="3200" b="1" dirty="0">
                <a:latin typeface="Arial"/>
                <a:cs typeface="Arial"/>
              </a:rPr>
              <a:t>ACV &amp; VC: Comparative Discussion</a:t>
            </a:r>
          </a:p>
        </p:txBody>
      </p:sp>
    </p:spTree>
    <p:extLst>
      <p:ext uri="{BB962C8B-B14F-4D97-AF65-F5344CB8AC3E}">
        <p14:creationId xmlns:p14="http://schemas.microsoft.com/office/powerpoint/2010/main" val="3054349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endParaRPr lang="en-US" dirty="0">
              <a:latin typeface="Arial"/>
              <a:cs typeface="Arial"/>
            </a:endParaRP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3071814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r>
              <a:rPr lang="en-US" dirty="0">
                <a:latin typeface="Arial"/>
                <a:cs typeface="Arial"/>
              </a:rPr>
              <a:t>Minority consortia</a:t>
            </a: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2627348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r>
              <a:rPr lang="en-US" dirty="0">
                <a:latin typeface="Arial"/>
                <a:cs typeface="Arial"/>
              </a:rPr>
              <a:t>Minority consortia</a:t>
            </a:r>
          </a:p>
          <a:p>
            <a:pPr marL="514350" indent="-514350" algn="l">
              <a:buFont typeface="Arial"/>
              <a:buChar char="•"/>
            </a:pPr>
            <a:r>
              <a:rPr lang="en-US" dirty="0">
                <a:latin typeface="Arial"/>
                <a:cs typeface="Arial"/>
              </a:rPr>
              <a:t>Politics of injury</a:t>
            </a: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2041721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r>
              <a:rPr lang="en-US" dirty="0">
                <a:latin typeface="Arial"/>
                <a:cs typeface="Arial"/>
              </a:rPr>
              <a:t>Minority consortia</a:t>
            </a:r>
          </a:p>
          <a:p>
            <a:pPr marL="514350" indent="-514350" algn="l">
              <a:buFont typeface="Arial"/>
              <a:buChar char="•"/>
            </a:pPr>
            <a:r>
              <a:rPr lang="en-US" dirty="0">
                <a:latin typeface="Arial"/>
                <a:cs typeface="Arial"/>
              </a:rPr>
              <a:t>Politics of injury</a:t>
            </a:r>
          </a:p>
          <a:p>
            <a:pPr marL="514350" indent="-514350" algn="l">
              <a:buFont typeface="Arial"/>
              <a:buChar char="•"/>
            </a:pPr>
            <a:r>
              <a:rPr lang="en-US" dirty="0">
                <a:latin typeface="Arial"/>
                <a:cs typeface="Arial"/>
              </a:rPr>
              <a:t>Cinema of ethnic identity</a:t>
            </a: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3123616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r>
              <a:rPr lang="en-US" dirty="0">
                <a:latin typeface="Arial"/>
                <a:cs typeface="Arial"/>
              </a:rPr>
              <a:t>Minority consortia</a:t>
            </a:r>
          </a:p>
          <a:p>
            <a:pPr marL="514350" indent="-514350" algn="l">
              <a:buFont typeface="Arial"/>
              <a:buChar char="•"/>
            </a:pPr>
            <a:r>
              <a:rPr lang="en-US" dirty="0">
                <a:latin typeface="Arial"/>
                <a:cs typeface="Arial"/>
              </a:rPr>
              <a:t>Politics of injury</a:t>
            </a:r>
          </a:p>
          <a:p>
            <a:pPr marL="514350" indent="-514350" algn="l">
              <a:buFont typeface="Arial"/>
              <a:buChar char="•"/>
            </a:pPr>
            <a:r>
              <a:rPr lang="en-US" dirty="0">
                <a:latin typeface="Arial"/>
                <a:cs typeface="Arial"/>
              </a:rPr>
              <a:t>Cinema of ethnic identity</a:t>
            </a:r>
          </a:p>
          <a:p>
            <a:pPr marL="514350" indent="-514350" algn="l">
              <a:buFont typeface="Arial"/>
              <a:buChar char="•"/>
            </a:pPr>
            <a:r>
              <a:rPr lang="en-US" dirty="0">
                <a:latin typeface="Arial"/>
                <a:cs typeface="Arial"/>
              </a:rPr>
              <a:t>Institutional authorship</a:t>
            </a: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1774449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r>
              <a:rPr lang="en-US" dirty="0">
                <a:latin typeface="Arial"/>
                <a:cs typeface="Arial"/>
              </a:rPr>
              <a:t>Minority consortia</a:t>
            </a:r>
          </a:p>
          <a:p>
            <a:pPr marL="514350" indent="-514350" algn="l">
              <a:buFont typeface="Arial"/>
              <a:buChar char="•"/>
            </a:pPr>
            <a:r>
              <a:rPr lang="en-US" dirty="0">
                <a:latin typeface="Arial"/>
                <a:cs typeface="Arial"/>
              </a:rPr>
              <a:t>Politics of injury</a:t>
            </a:r>
          </a:p>
          <a:p>
            <a:pPr marL="514350" indent="-514350" algn="l">
              <a:buFont typeface="Arial"/>
              <a:buChar char="•"/>
            </a:pPr>
            <a:r>
              <a:rPr lang="en-US" dirty="0">
                <a:latin typeface="Arial"/>
                <a:cs typeface="Arial"/>
              </a:rPr>
              <a:t>Cinema of ethnic identity</a:t>
            </a:r>
          </a:p>
          <a:p>
            <a:pPr marL="514350" indent="-514350" algn="l">
              <a:buFont typeface="Arial"/>
              <a:buChar char="•"/>
            </a:pPr>
            <a:r>
              <a:rPr lang="en-US" dirty="0">
                <a:latin typeface="Arial"/>
                <a:cs typeface="Arial"/>
              </a:rPr>
              <a:t>Institutional authorship</a:t>
            </a:r>
          </a:p>
          <a:p>
            <a:pPr marL="514350" indent="-514350" algn="l">
              <a:buFont typeface="Arial"/>
              <a:buChar char="•"/>
            </a:pPr>
            <a:r>
              <a:rPr lang="en-US" dirty="0">
                <a:latin typeface="Arial"/>
                <a:cs typeface="Arial"/>
              </a:rPr>
              <a:t>Formal invention</a:t>
            </a: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196462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a:bodyPr>
          <a:lstStyle/>
          <a:p>
            <a:pPr algn="l"/>
            <a:r>
              <a:rPr lang="en-US" sz="4000" b="1" dirty="0">
                <a:latin typeface="Arial"/>
                <a:cs typeface="Arial"/>
              </a:rPr>
              <a:t>Topics:</a:t>
            </a:r>
          </a:p>
          <a:p>
            <a:pPr algn="l"/>
            <a:endParaRPr lang="en-US" sz="4000" b="1" dirty="0">
              <a:latin typeface="Arial"/>
              <a:cs typeface="Arial"/>
            </a:endParaRPr>
          </a:p>
          <a:p>
            <a:pPr marL="571500" indent="-571500" algn="l">
              <a:buFont typeface="Arial"/>
              <a:buChar char="•"/>
            </a:pPr>
            <a:r>
              <a:rPr lang="en-US" dirty="0">
                <a:latin typeface="Arial"/>
                <a:cs typeface="Arial"/>
              </a:rPr>
              <a:t>The institution of Asian American film and video</a:t>
            </a:r>
          </a:p>
          <a:p>
            <a:pPr marL="571500" indent="-571500" algn="l">
              <a:buFont typeface="Arial"/>
              <a:buChar char="•"/>
            </a:pPr>
            <a:r>
              <a:rPr lang="en-US" dirty="0">
                <a:latin typeface="Arial"/>
                <a:cs typeface="Arial"/>
              </a:rPr>
              <a:t>CPB &amp; minority consortia</a:t>
            </a:r>
          </a:p>
          <a:p>
            <a:pPr marL="571500" indent="-571500" algn="l">
              <a:buFont typeface="Arial"/>
              <a:buChar char="•"/>
            </a:pPr>
            <a:r>
              <a:rPr lang="en-US" dirty="0">
                <a:latin typeface="Arial"/>
                <a:cs typeface="Arial"/>
              </a:rPr>
              <a:t>Visual Communications and Asian </a:t>
            </a:r>
            <a:r>
              <a:rPr lang="en-US" dirty="0" err="1">
                <a:latin typeface="Arial"/>
                <a:cs typeface="Arial"/>
              </a:rPr>
              <a:t>CineVision</a:t>
            </a:r>
            <a:endParaRPr lang="en-US" dirty="0">
              <a:latin typeface="Arial"/>
              <a:cs typeface="Arial"/>
            </a:endParaRPr>
          </a:p>
          <a:p>
            <a:pPr marL="571500" indent="-571500" algn="l">
              <a:buFont typeface="Arial"/>
              <a:buChar char="•"/>
            </a:pPr>
            <a:r>
              <a:rPr lang="en-US" dirty="0">
                <a:latin typeface="Arial"/>
                <a:cs typeface="Arial"/>
              </a:rPr>
              <a:t>Institutional authorship</a:t>
            </a:r>
          </a:p>
          <a:p>
            <a:pPr marL="571500" indent="-571500" algn="l">
              <a:buFont typeface="Arial"/>
              <a:buChar char="•"/>
            </a:pPr>
            <a:r>
              <a:rPr lang="en-US" dirty="0">
                <a:latin typeface="Arial"/>
                <a:cs typeface="Arial"/>
              </a:rPr>
              <a:t>Asian American video art</a:t>
            </a:r>
          </a:p>
        </p:txBody>
      </p:sp>
    </p:spTree>
    <p:extLst>
      <p:ext uri="{BB962C8B-B14F-4D97-AF65-F5344CB8AC3E}">
        <p14:creationId xmlns:p14="http://schemas.microsoft.com/office/powerpoint/2010/main" val="22484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2471473"/>
            <a:ext cx="8370762" cy="4014441"/>
          </a:xfrm>
        </p:spPr>
        <p:txBody>
          <a:bodyPr>
            <a:normAutofit/>
          </a:bodyPr>
          <a:lstStyle/>
          <a:p>
            <a:pPr marL="514350" indent="-514350" algn="l">
              <a:buFont typeface="Arial"/>
              <a:buChar char="•"/>
            </a:pPr>
            <a:r>
              <a:rPr lang="en-US" dirty="0">
                <a:latin typeface="Arial"/>
                <a:cs typeface="Arial"/>
              </a:rPr>
              <a:t>Minority consortia</a:t>
            </a:r>
          </a:p>
          <a:p>
            <a:pPr marL="514350" indent="-514350" algn="l">
              <a:buFont typeface="Arial"/>
              <a:buChar char="•"/>
            </a:pPr>
            <a:r>
              <a:rPr lang="en-US" dirty="0">
                <a:latin typeface="Arial"/>
                <a:cs typeface="Arial"/>
              </a:rPr>
              <a:t>Politics of injury</a:t>
            </a:r>
          </a:p>
          <a:p>
            <a:pPr marL="514350" indent="-514350" algn="l">
              <a:buFont typeface="Arial"/>
              <a:buChar char="•"/>
            </a:pPr>
            <a:r>
              <a:rPr lang="en-US" dirty="0">
                <a:latin typeface="Arial"/>
                <a:cs typeface="Arial"/>
              </a:rPr>
              <a:t>Cinema of ethnic identity</a:t>
            </a:r>
          </a:p>
          <a:p>
            <a:pPr marL="514350" indent="-514350" algn="l">
              <a:buFont typeface="Arial"/>
              <a:buChar char="•"/>
            </a:pPr>
            <a:r>
              <a:rPr lang="en-US" dirty="0">
                <a:latin typeface="Arial"/>
                <a:cs typeface="Arial"/>
              </a:rPr>
              <a:t>Institutional authorship</a:t>
            </a:r>
          </a:p>
          <a:p>
            <a:pPr marL="514350" indent="-514350" algn="l">
              <a:buFont typeface="Arial"/>
              <a:buChar char="•"/>
            </a:pPr>
            <a:r>
              <a:rPr lang="en-US" dirty="0">
                <a:latin typeface="Arial"/>
                <a:cs typeface="Arial"/>
              </a:rPr>
              <a:t>Formal invention</a:t>
            </a:r>
          </a:p>
          <a:p>
            <a:pPr marL="514350" indent="-514350" algn="l">
              <a:buFont typeface="Arial"/>
              <a:buChar char="•"/>
            </a:pPr>
            <a:r>
              <a:rPr lang="en-US" dirty="0">
                <a:latin typeface="Arial"/>
                <a:cs typeface="Arial"/>
              </a:rPr>
              <a:t>Social justice content  and message</a:t>
            </a:r>
          </a:p>
        </p:txBody>
      </p:sp>
      <p:sp>
        <p:nvSpPr>
          <p:cNvPr id="4" name="TextBox 3"/>
          <p:cNvSpPr txBox="1"/>
          <p:nvPr/>
        </p:nvSpPr>
        <p:spPr>
          <a:xfrm>
            <a:off x="311728" y="922365"/>
            <a:ext cx="8550629" cy="1077218"/>
          </a:xfrm>
          <a:prstGeom prst="rect">
            <a:avLst/>
          </a:prstGeom>
          <a:noFill/>
        </p:spPr>
        <p:txBody>
          <a:bodyPr wrap="square" rtlCol="0">
            <a:spAutoFit/>
          </a:bodyPr>
          <a:lstStyle/>
          <a:p>
            <a:r>
              <a:rPr lang="en-US" sz="3200" b="1" dirty="0">
                <a:latin typeface="Arial"/>
                <a:cs typeface="Arial"/>
              </a:rPr>
              <a:t>Discuss these terms: (if they have not already been covered in the presentations)</a:t>
            </a:r>
          </a:p>
        </p:txBody>
      </p:sp>
    </p:spTree>
    <p:extLst>
      <p:ext uri="{BB962C8B-B14F-4D97-AF65-F5344CB8AC3E}">
        <p14:creationId xmlns:p14="http://schemas.microsoft.com/office/powerpoint/2010/main" val="3274922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8906" y="738877"/>
            <a:ext cx="8029377" cy="5449108"/>
          </a:xfrm>
        </p:spPr>
        <p:txBody>
          <a:bodyPr>
            <a:normAutofit/>
          </a:bodyPr>
          <a:lstStyle/>
          <a:p>
            <a:pPr algn="l"/>
            <a:r>
              <a:rPr lang="en-US" dirty="0">
                <a:latin typeface="Arial"/>
                <a:cs typeface="Arial"/>
              </a:rPr>
              <a:t>Do you agree with Okada’s assessment of this period in the history of Asian American independent media?</a:t>
            </a:r>
          </a:p>
          <a:p>
            <a:pPr algn="l"/>
            <a:endParaRPr lang="en-US" dirty="0">
              <a:latin typeface="Arial"/>
              <a:cs typeface="Arial"/>
            </a:endParaRPr>
          </a:p>
          <a:p>
            <a:pPr algn="l"/>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145288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8906" y="738877"/>
            <a:ext cx="8029377" cy="5449108"/>
          </a:xfrm>
        </p:spPr>
        <p:txBody>
          <a:bodyPr>
            <a:normAutofit/>
          </a:bodyPr>
          <a:lstStyle/>
          <a:p>
            <a:pPr algn="l"/>
            <a:r>
              <a:rPr lang="en-US" dirty="0">
                <a:latin typeface="Arial"/>
                <a:cs typeface="Arial"/>
              </a:rPr>
              <a:t>Do you agree with Okada’s assessment of this period in the history of Asian American independent media?</a:t>
            </a:r>
          </a:p>
          <a:p>
            <a:pPr algn="l"/>
            <a:endParaRPr lang="en-US" dirty="0">
              <a:latin typeface="Arial"/>
              <a:cs typeface="Arial"/>
            </a:endParaRPr>
          </a:p>
          <a:p>
            <a:pPr algn="l"/>
            <a:r>
              <a:rPr lang="en-US" dirty="0">
                <a:latin typeface="Arial"/>
                <a:cs typeface="Arial"/>
              </a:rPr>
              <a:t>Whether you do or not, (or have a complex view that is a combination of both) we will watch two independent Asian American media works from this period, and contextualize them within (and without) her analysis.</a:t>
            </a:r>
          </a:p>
          <a:p>
            <a:pPr algn="l"/>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4060908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69900" y="4919341"/>
            <a:ext cx="8229599" cy="1754327"/>
          </a:xfrm>
          <a:prstGeom prst="rect">
            <a:avLst/>
          </a:prstGeom>
          <a:noFill/>
        </p:spPr>
        <p:txBody>
          <a:bodyPr wrap="square" rtlCol="0">
            <a:spAutoFit/>
          </a:bodyPr>
          <a:lstStyle/>
          <a:p>
            <a:r>
              <a:rPr lang="en-US" sz="3600" b="1" dirty="0">
                <a:latin typeface="Arial"/>
                <a:cs typeface="Arial"/>
              </a:rPr>
              <a:t>Manzanar </a:t>
            </a:r>
            <a:r>
              <a:rPr lang="en-US" sz="3600" dirty="0">
                <a:latin typeface="Arial"/>
                <a:cs typeface="Arial"/>
              </a:rPr>
              <a:t>(1970) </a:t>
            </a:r>
          </a:p>
          <a:p>
            <a:r>
              <a:rPr lang="en-US" sz="3600" dirty="0">
                <a:latin typeface="Arial"/>
                <a:cs typeface="Arial"/>
              </a:rPr>
              <a:t>Dir. Robert Nakamura</a:t>
            </a:r>
          </a:p>
          <a:p>
            <a:endParaRPr lang="en-US" sz="3600" dirty="0">
              <a:latin typeface="Arial"/>
              <a:cs typeface="Arial"/>
            </a:endParaRPr>
          </a:p>
        </p:txBody>
      </p:sp>
      <p:pic>
        <p:nvPicPr>
          <p:cNvPr id="2" name="Picture 1" descr="EC-Manzan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904" y="393700"/>
            <a:ext cx="5361595" cy="4216400"/>
          </a:xfrm>
          <a:prstGeom prst="rect">
            <a:avLst/>
          </a:prstGeom>
        </p:spPr>
      </p:pic>
    </p:spTree>
    <p:extLst>
      <p:ext uri="{BB962C8B-B14F-4D97-AF65-F5344CB8AC3E}">
        <p14:creationId xmlns:p14="http://schemas.microsoft.com/office/powerpoint/2010/main" val="525262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69900" y="4919341"/>
            <a:ext cx="8229599" cy="1754327"/>
          </a:xfrm>
          <a:prstGeom prst="rect">
            <a:avLst/>
          </a:prstGeom>
          <a:noFill/>
        </p:spPr>
        <p:txBody>
          <a:bodyPr wrap="square" rtlCol="0">
            <a:spAutoFit/>
          </a:bodyPr>
          <a:lstStyle/>
          <a:p>
            <a:r>
              <a:rPr lang="en-US" sz="3600" b="1" dirty="0">
                <a:latin typeface="Arial"/>
                <a:cs typeface="Arial"/>
              </a:rPr>
              <a:t>Vault </a:t>
            </a:r>
            <a:r>
              <a:rPr lang="en-US" sz="3600" dirty="0">
                <a:latin typeface="Arial"/>
                <a:cs typeface="Arial"/>
              </a:rPr>
              <a:t>(1984) </a:t>
            </a:r>
          </a:p>
          <a:p>
            <a:r>
              <a:rPr lang="en-US" sz="3600" dirty="0">
                <a:latin typeface="Arial"/>
                <a:cs typeface="Arial"/>
              </a:rPr>
              <a:t>Dir. Bruce and Norman </a:t>
            </a:r>
            <a:r>
              <a:rPr lang="en-US" sz="3600">
                <a:latin typeface="Arial"/>
                <a:cs typeface="Arial"/>
              </a:rPr>
              <a:t>Yonemoto</a:t>
            </a:r>
            <a:endParaRPr lang="en-US" sz="3600" dirty="0">
              <a:latin typeface="Arial"/>
              <a:cs typeface="Arial"/>
            </a:endParaRPr>
          </a:p>
          <a:p>
            <a:endParaRPr lang="en-US" sz="3600" dirty="0">
              <a:latin typeface="Arial"/>
              <a:cs typeface="Arial"/>
            </a:endParaRPr>
          </a:p>
        </p:txBody>
      </p:sp>
      <p:pic>
        <p:nvPicPr>
          <p:cNvPr id="3" name="Picture 2" descr="v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519" y="409637"/>
            <a:ext cx="5410980" cy="4069057"/>
          </a:xfrm>
          <a:prstGeom prst="rect">
            <a:avLst/>
          </a:prstGeom>
        </p:spPr>
      </p:pic>
    </p:spTree>
    <p:extLst>
      <p:ext uri="{BB962C8B-B14F-4D97-AF65-F5344CB8AC3E}">
        <p14:creationId xmlns:p14="http://schemas.microsoft.com/office/powerpoint/2010/main" val="333598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360054"/>
            <a:ext cx="4682835" cy="5218546"/>
          </a:xfrm>
        </p:spPr>
        <p:txBody>
          <a:bodyPr>
            <a:normAutofit/>
          </a:bodyPr>
          <a:lstStyle/>
          <a:p>
            <a:pPr marL="457200" indent="-457200" algn="l">
              <a:buFont typeface="Arial"/>
              <a:buChar char="•"/>
            </a:pPr>
            <a:r>
              <a:rPr lang="en-US" sz="2800" dirty="0">
                <a:latin typeface="Arial"/>
                <a:cs typeface="Arial"/>
              </a:rPr>
              <a:t>Associate Professor of English and Film Studies at SUNY </a:t>
            </a:r>
            <a:r>
              <a:rPr lang="en-US" sz="2800" dirty="0" err="1">
                <a:latin typeface="Arial"/>
                <a:cs typeface="Arial"/>
              </a:rPr>
              <a:t>Geneseo</a:t>
            </a:r>
            <a:endParaRPr lang="en-US" sz="2800" dirty="0">
              <a:latin typeface="Arial"/>
              <a:cs typeface="Arial"/>
            </a:endParaRPr>
          </a:p>
          <a:p>
            <a:pPr marL="457200" indent="-457200" algn="l">
              <a:buFont typeface="Arial"/>
              <a:buChar char="•"/>
            </a:pPr>
            <a:endParaRPr lang="en-US" sz="2800" dirty="0">
              <a:latin typeface="Arial"/>
              <a:cs typeface="Arial"/>
            </a:endParaRPr>
          </a:p>
          <a:p>
            <a:pPr marL="571500" indent="-571500" algn="l">
              <a:buFont typeface="Arial"/>
              <a:buChar char="•"/>
            </a:pPr>
            <a:r>
              <a:rPr lang="en-US" sz="2800" dirty="0">
                <a:latin typeface="Arial"/>
                <a:cs typeface="Arial"/>
              </a:rPr>
              <a:t>PhD from UCLA, Making Asian American Film and Video is her first book.</a:t>
            </a:r>
          </a:p>
          <a:p>
            <a:pPr marL="571500" indent="-571500" algn="l">
              <a:buFont typeface="Arial"/>
              <a:buChar char="•"/>
            </a:pPr>
            <a:endParaRPr lang="en-US" sz="2800" dirty="0">
              <a:latin typeface="Arial"/>
              <a:cs typeface="Arial"/>
            </a:endParaRPr>
          </a:p>
          <a:p>
            <a:pPr marL="571500" indent="-571500" algn="l">
              <a:buFont typeface="Arial"/>
              <a:buChar char="•"/>
            </a:pPr>
            <a:r>
              <a:rPr lang="en-US" sz="2800" dirty="0">
                <a:latin typeface="Arial"/>
                <a:cs typeface="Arial"/>
              </a:rPr>
              <a:t>Taught at Pitzer and the Claremont Colleges</a:t>
            </a:r>
          </a:p>
          <a:p>
            <a:endParaRPr lang="en-US" sz="4000" b="1" dirty="0">
              <a:latin typeface="Arial"/>
              <a:cs typeface="Arial"/>
            </a:endParaRPr>
          </a:p>
        </p:txBody>
      </p:sp>
      <p:sp>
        <p:nvSpPr>
          <p:cNvPr id="4" name="TextBox 3"/>
          <p:cNvSpPr txBox="1"/>
          <p:nvPr/>
        </p:nvSpPr>
        <p:spPr>
          <a:xfrm>
            <a:off x="311728" y="263235"/>
            <a:ext cx="6811817" cy="769441"/>
          </a:xfrm>
          <a:prstGeom prst="rect">
            <a:avLst/>
          </a:prstGeom>
          <a:noFill/>
        </p:spPr>
        <p:txBody>
          <a:bodyPr wrap="square" rtlCol="0">
            <a:spAutoFit/>
          </a:bodyPr>
          <a:lstStyle/>
          <a:p>
            <a:r>
              <a:rPr lang="en-US" sz="4400" b="1" dirty="0">
                <a:latin typeface="Arial"/>
                <a:cs typeface="Arial"/>
              </a:rPr>
              <a:t>Jun Okada</a:t>
            </a:r>
          </a:p>
        </p:txBody>
      </p:sp>
      <p:pic>
        <p:nvPicPr>
          <p:cNvPr id="2" name="Picture 1" descr="JunOka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3675" y="493226"/>
            <a:ext cx="3405025" cy="4550641"/>
          </a:xfrm>
          <a:prstGeom prst="rect">
            <a:avLst/>
          </a:prstGeom>
        </p:spPr>
      </p:pic>
    </p:spTree>
    <p:extLst>
      <p:ext uri="{BB962C8B-B14F-4D97-AF65-F5344CB8AC3E}">
        <p14:creationId xmlns:p14="http://schemas.microsoft.com/office/powerpoint/2010/main" val="255001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1728" y="4262683"/>
            <a:ext cx="8520130" cy="2595317"/>
          </a:xfrm>
        </p:spPr>
        <p:txBody>
          <a:bodyPr>
            <a:normAutofit/>
          </a:bodyPr>
          <a:lstStyle/>
          <a:p>
            <a:pPr marL="457200" indent="-457200" algn="l">
              <a:buFont typeface="Arial"/>
              <a:buChar char="•"/>
            </a:pPr>
            <a:r>
              <a:rPr lang="en-US" sz="2800" dirty="0">
                <a:latin typeface="Arial"/>
                <a:cs typeface="Arial"/>
              </a:rPr>
              <a:t>Film genre, film movements, </a:t>
            </a:r>
          </a:p>
          <a:p>
            <a:pPr lvl="1" algn="l"/>
            <a:r>
              <a:rPr lang="en-US" dirty="0">
                <a:latin typeface="Arial"/>
                <a:cs typeface="Arial"/>
              </a:rPr>
              <a:t>Ethnic identity, identity politics</a:t>
            </a:r>
          </a:p>
          <a:p>
            <a:pPr lvl="1" algn="l"/>
            <a:endParaRPr lang="en-US" dirty="0">
              <a:latin typeface="Arial"/>
              <a:cs typeface="Arial"/>
            </a:endParaRPr>
          </a:p>
          <a:p>
            <a:pPr marL="457200" indent="-457200" algn="l">
              <a:buFont typeface="Arial"/>
              <a:buChar char="•"/>
            </a:pPr>
            <a:r>
              <a:rPr lang="en-US" sz="2800" dirty="0">
                <a:latin typeface="Arial"/>
                <a:cs typeface="Arial"/>
              </a:rPr>
              <a:t>Institutional parameters, funding, programming, artistic freedom </a:t>
            </a:r>
          </a:p>
          <a:p>
            <a:pPr marL="457200" indent="-457200" algn="l">
              <a:buFont typeface="Arial"/>
              <a:buChar char="•"/>
            </a:pPr>
            <a:endParaRPr lang="en-US" sz="2800" dirty="0">
              <a:latin typeface="Arial"/>
              <a:cs typeface="Arial"/>
            </a:endParaRPr>
          </a:p>
          <a:p>
            <a:endParaRPr lang="en-US" sz="4000" b="1" dirty="0">
              <a:latin typeface="Arial"/>
              <a:cs typeface="Arial"/>
            </a:endParaRPr>
          </a:p>
        </p:txBody>
      </p:sp>
      <p:sp>
        <p:nvSpPr>
          <p:cNvPr id="4" name="TextBox 3"/>
          <p:cNvSpPr txBox="1"/>
          <p:nvPr/>
        </p:nvSpPr>
        <p:spPr>
          <a:xfrm>
            <a:off x="311728" y="235926"/>
            <a:ext cx="5450853" cy="4216539"/>
          </a:xfrm>
          <a:prstGeom prst="rect">
            <a:avLst/>
          </a:prstGeom>
          <a:noFill/>
        </p:spPr>
        <p:txBody>
          <a:bodyPr wrap="square" rtlCol="0">
            <a:spAutoFit/>
          </a:bodyPr>
          <a:lstStyle/>
          <a:p>
            <a:r>
              <a:rPr lang="en-US" sz="3200" b="1" dirty="0">
                <a:latin typeface="Arial"/>
                <a:cs typeface="Arial"/>
              </a:rPr>
              <a:t>Making Asian American Film &amp; Video: History, Institutions, Movements</a:t>
            </a:r>
          </a:p>
          <a:p>
            <a:endParaRPr lang="en-US" sz="3200" b="1" dirty="0">
              <a:latin typeface="Arial"/>
              <a:cs typeface="Arial"/>
            </a:endParaRPr>
          </a:p>
          <a:p>
            <a:pPr marL="457200" indent="-457200">
              <a:buFont typeface="Arial"/>
              <a:buChar char="•"/>
            </a:pPr>
            <a:r>
              <a:rPr lang="en-US" sz="2800" dirty="0">
                <a:latin typeface="Arial"/>
                <a:cs typeface="Arial"/>
              </a:rPr>
              <a:t>A study of the institution of Asian American film and video – films, film festivals, discourse</a:t>
            </a:r>
          </a:p>
          <a:p>
            <a:pPr marL="457200" indent="-457200">
              <a:buFont typeface="Arial"/>
              <a:buChar char="•"/>
            </a:pPr>
            <a:endParaRPr lang="en-US" sz="2800" dirty="0">
              <a:latin typeface="Arial"/>
              <a:cs typeface="Arial"/>
            </a:endParaRPr>
          </a:p>
        </p:txBody>
      </p:sp>
      <p:pic>
        <p:nvPicPr>
          <p:cNvPr id="5" name="Picture 4" descr="MAAFV-Book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8158" y="263235"/>
            <a:ext cx="2933700" cy="4394200"/>
          </a:xfrm>
          <a:prstGeom prst="rect">
            <a:avLst/>
          </a:prstGeom>
        </p:spPr>
      </p:pic>
    </p:spTree>
    <p:extLst>
      <p:ext uri="{BB962C8B-B14F-4D97-AF65-F5344CB8AC3E}">
        <p14:creationId xmlns:p14="http://schemas.microsoft.com/office/powerpoint/2010/main" val="391985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1815882"/>
          </a:xfrm>
          <a:prstGeom prst="rect">
            <a:avLst/>
          </a:prstGeom>
          <a:noFill/>
        </p:spPr>
        <p:txBody>
          <a:bodyPr wrap="square" rtlCol="0">
            <a:spAutoFit/>
          </a:bodyPr>
          <a:lstStyle/>
          <a:p>
            <a:r>
              <a:rPr lang="en-US" sz="2800" dirty="0">
                <a:latin typeface="Arial"/>
                <a:cs typeface="Arial"/>
              </a:rPr>
              <a:t>“Without public media and its stance on diversity, the institution of Asian American film and video—films, film festivals, discourse—would not exist.  </a:t>
            </a:r>
          </a:p>
          <a:p>
            <a:endParaRPr lang="en-US" sz="2800" dirty="0">
              <a:latin typeface="Arial"/>
              <a:cs typeface="Arial"/>
            </a:endParaRPr>
          </a:p>
        </p:txBody>
      </p:sp>
    </p:spTree>
    <p:extLst>
      <p:ext uri="{BB962C8B-B14F-4D97-AF65-F5344CB8AC3E}">
        <p14:creationId xmlns:p14="http://schemas.microsoft.com/office/powerpoint/2010/main" val="192074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3970318"/>
          </a:xfrm>
          <a:prstGeom prst="rect">
            <a:avLst/>
          </a:prstGeom>
          <a:noFill/>
        </p:spPr>
        <p:txBody>
          <a:bodyPr wrap="square" rtlCol="0">
            <a:spAutoFit/>
          </a:bodyPr>
          <a:lstStyle/>
          <a:p>
            <a:r>
              <a:rPr lang="en-US" sz="2800" dirty="0">
                <a:latin typeface="Arial"/>
                <a:cs typeface="Arial"/>
              </a:rPr>
              <a:t>“Without public media and its stance on diversity, the institution of Asian American film and video—films, film festivals, discourse—would not exist.  The analysis of Asian American film and video as a byproduct of a much larger phenomenon—the rise of public interest media—illuminates our understanding of minority media production and its problematic yet necessary historical relationship to the state.  </a:t>
            </a:r>
          </a:p>
        </p:txBody>
      </p:sp>
    </p:spTree>
    <p:extLst>
      <p:ext uri="{BB962C8B-B14F-4D97-AF65-F5344CB8AC3E}">
        <p14:creationId xmlns:p14="http://schemas.microsoft.com/office/powerpoint/2010/main" val="68487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6124754"/>
          </a:xfrm>
          <a:prstGeom prst="rect">
            <a:avLst/>
          </a:prstGeom>
          <a:noFill/>
        </p:spPr>
        <p:txBody>
          <a:bodyPr wrap="square" rtlCol="0">
            <a:spAutoFit/>
          </a:bodyPr>
          <a:lstStyle/>
          <a:p>
            <a:r>
              <a:rPr lang="en-US" sz="2800" dirty="0">
                <a:latin typeface="Arial"/>
                <a:cs typeface="Arial"/>
              </a:rPr>
              <a:t>“Without public media and its stance on diversity, the institution of Asian American film and video—films, film festivals, discourse—would not exist.  The analysis of Asian American film and video as a byproduct of a much larger phenomenon—the rise of public interest media—illuminates our understanding of minority media production and its problematic yet necessary historical relationship to the state.  This book explores precisely how public media and its intricate discourse of diversity enabled Asian American film and video while, at the same time, problematizing its purpose and transforming its goals.” (p. 2)</a:t>
            </a:r>
          </a:p>
          <a:p>
            <a:endParaRPr lang="en-US" sz="2800" dirty="0">
              <a:latin typeface="Arial"/>
              <a:cs typeface="Arial"/>
            </a:endParaRPr>
          </a:p>
        </p:txBody>
      </p:sp>
    </p:spTree>
    <p:extLst>
      <p:ext uri="{BB962C8B-B14F-4D97-AF65-F5344CB8AC3E}">
        <p14:creationId xmlns:p14="http://schemas.microsoft.com/office/powerpoint/2010/main" val="235306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6124754"/>
          </a:xfrm>
          <a:prstGeom prst="rect">
            <a:avLst/>
          </a:prstGeom>
          <a:noFill/>
        </p:spPr>
        <p:txBody>
          <a:bodyPr wrap="square" rtlCol="0">
            <a:spAutoFit/>
          </a:bodyPr>
          <a:lstStyle/>
          <a:p>
            <a:r>
              <a:rPr lang="en-US" sz="2800" dirty="0">
                <a:latin typeface="Arial"/>
                <a:cs typeface="Arial"/>
              </a:rPr>
              <a:t>“Without public media and its stance on diversity, the institution of Asian American film and video—films, film festivals, discourse—would not exist.  The analysis of Asian American film and video as a byproduct of a much larger phenomenon—the rise of public interest media—illuminates our understanding of minority media production and its problematic yet necessary historical relationship to the state.  </a:t>
            </a:r>
            <a:r>
              <a:rPr lang="en-US" sz="2800" dirty="0">
                <a:solidFill>
                  <a:srgbClr val="FF0000"/>
                </a:solidFill>
                <a:latin typeface="Arial"/>
                <a:cs typeface="Arial"/>
              </a:rPr>
              <a:t>This book explores precisely how public media and its intricate discourse of diversity enabled Asian American film and video while, at the same time, problematizing its purpose and transforming its goals.</a:t>
            </a:r>
            <a:r>
              <a:rPr lang="en-US" sz="2800" dirty="0">
                <a:latin typeface="Arial"/>
                <a:cs typeface="Arial"/>
              </a:rPr>
              <a:t>” (p. 2)</a:t>
            </a:r>
          </a:p>
          <a:p>
            <a:endParaRPr lang="en-US" sz="2800" dirty="0">
              <a:latin typeface="Arial"/>
              <a:cs typeface="Arial"/>
            </a:endParaRPr>
          </a:p>
        </p:txBody>
      </p:sp>
    </p:spTree>
    <p:extLst>
      <p:ext uri="{BB962C8B-B14F-4D97-AF65-F5344CB8AC3E}">
        <p14:creationId xmlns:p14="http://schemas.microsoft.com/office/powerpoint/2010/main" val="3606473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421605"/>
            <a:ext cx="8370762" cy="5449108"/>
          </a:xfrm>
        </p:spPr>
        <p:txBody>
          <a:bodyPr>
            <a:normAutofit/>
          </a:bodyPr>
          <a:lstStyle/>
          <a:p>
            <a:pPr marL="514350" indent="-514350" algn="l">
              <a:buFont typeface="+mj-lt"/>
              <a:buAutoNum type="arabicPeriod"/>
            </a:pPr>
            <a:endParaRPr lang="en-US" sz="2800" b="1" dirty="0">
              <a:latin typeface="Arial"/>
              <a:cs typeface="Arial"/>
            </a:endParaRPr>
          </a:p>
        </p:txBody>
      </p:sp>
      <p:sp>
        <p:nvSpPr>
          <p:cNvPr id="4" name="TextBox 3"/>
          <p:cNvSpPr txBox="1"/>
          <p:nvPr/>
        </p:nvSpPr>
        <p:spPr>
          <a:xfrm>
            <a:off x="311728" y="383756"/>
            <a:ext cx="8550629" cy="584776"/>
          </a:xfrm>
          <a:prstGeom prst="rect">
            <a:avLst/>
          </a:prstGeom>
          <a:noFill/>
        </p:spPr>
        <p:txBody>
          <a:bodyPr wrap="square" rtlCol="0">
            <a:spAutoFit/>
          </a:bodyPr>
          <a:lstStyle/>
          <a:p>
            <a:r>
              <a:rPr lang="en-US" sz="3200" b="1" dirty="0">
                <a:latin typeface="Arial"/>
                <a:cs typeface="Arial"/>
              </a:rPr>
              <a:t>ACV &amp; VC: Comparative Discussion</a:t>
            </a:r>
          </a:p>
        </p:txBody>
      </p:sp>
    </p:spTree>
    <p:extLst>
      <p:ext uri="{BB962C8B-B14F-4D97-AF65-F5344CB8AC3E}">
        <p14:creationId xmlns:p14="http://schemas.microsoft.com/office/powerpoint/2010/main" val="4030161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1745</TotalTime>
  <Words>882</Words>
  <Application>Microsoft Macintosh PowerPoint</Application>
  <PresentationFormat>On-screen Show (4:3)</PresentationFormat>
  <Paragraphs>75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ASIAN AMERICAN MEDIA IN COMMUNITIES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149</cp:revision>
  <dcterms:created xsi:type="dcterms:W3CDTF">2010-12-29T21:54:42Z</dcterms:created>
  <dcterms:modified xsi:type="dcterms:W3CDTF">2020-02-17T22:39:40Z</dcterms:modified>
</cp:coreProperties>
</file>