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5" r:id="rId3"/>
    <p:sldId id="390" r:id="rId4"/>
    <p:sldId id="391" r:id="rId5"/>
    <p:sldId id="411" r:id="rId6"/>
    <p:sldId id="415" r:id="rId7"/>
    <p:sldId id="416" r:id="rId8"/>
    <p:sldId id="417" r:id="rId9"/>
    <p:sldId id="418" r:id="rId10"/>
    <p:sldId id="419" r:id="rId11"/>
    <p:sldId id="420" r:id="rId12"/>
    <p:sldId id="421" r:id="rId13"/>
    <p:sldId id="422" r:id="rId14"/>
    <p:sldId id="412" r:id="rId15"/>
    <p:sldId id="423" r:id="rId16"/>
    <p:sldId id="424" r:id="rId17"/>
    <p:sldId id="425" r:id="rId18"/>
    <p:sldId id="426" r:id="rId19"/>
    <p:sldId id="427" r:id="rId20"/>
    <p:sldId id="428" r:id="rId21"/>
    <p:sldId id="429" r:id="rId22"/>
    <p:sldId id="392" r:id="rId23"/>
    <p:sldId id="430" r:id="rId24"/>
    <p:sldId id="413" r:id="rId25"/>
    <p:sldId id="431" r:id="rId26"/>
    <p:sldId id="432" r:id="rId27"/>
    <p:sldId id="433" r:id="rId28"/>
    <p:sldId id="414" r:id="rId29"/>
    <p:sldId id="434" r:id="rId30"/>
    <p:sldId id="435" r:id="rId31"/>
    <p:sldId id="436" r:id="rId32"/>
    <p:sldId id="442" r:id="rId33"/>
    <p:sldId id="443" r:id="rId34"/>
    <p:sldId id="444" r:id="rId35"/>
    <p:sldId id="445"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p:restoredTop sz="94692"/>
  </p:normalViewPr>
  <p:slideViewPr>
    <p:cSldViewPr snapToGrid="0" snapToObjects="1">
      <p:cViewPr varScale="1">
        <p:scale>
          <a:sx n="106" d="100"/>
          <a:sy n="106" d="100"/>
        </p:scale>
        <p:origin x="168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602E06-6383-CD41-A89C-C18DB2948F67}" type="datetimeFigureOut">
              <a:rPr lang="en-US" smtClean="0"/>
              <a:pPr/>
              <a:t>3/8/20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3/8/20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3/8/20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3/8/20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02E06-6383-CD41-A89C-C18DB2948F67}" type="datetimeFigureOut">
              <a:rPr lang="en-US" smtClean="0"/>
              <a:pPr/>
              <a:t>3/8/20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602E06-6383-CD41-A89C-C18DB2948F67}" type="datetimeFigureOut">
              <a:rPr lang="en-US" smtClean="0"/>
              <a:pPr/>
              <a:t>3/8/20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602E06-6383-CD41-A89C-C18DB2948F67}" type="datetimeFigureOut">
              <a:rPr lang="en-US" smtClean="0"/>
              <a:pPr/>
              <a:t>3/8/20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602E06-6383-CD41-A89C-C18DB2948F67}" type="datetimeFigureOut">
              <a:rPr lang="en-US" smtClean="0"/>
              <a:pPr/>
              <a:t>3/8/20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2E06-6383-CD41-A89C-C18DB2948F67}" type="datetimeFigureOut">
              <a:rPr lang="en-US" smtClean="0"/>
              <a:pPr/>
              <a:t>3/8/20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3/8/20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3/8/20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02E06-6383-CD41-A89C-C18DB2948F67}" type="datetimeFigureOut">
              <a:rPr lang="en-US" smtClean="0"/>
              <a:pPr/>
              <a:t>3/8/20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AD372-DC91-424A-9BC0-BEF46D0A27C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21247"/>
            <a:ext cx="7772400" cy="1470025"/>
          </a:xfrm>
        </p:spPr>
        <p:txBody>
          <a:bodyPr/>
          <a:lstStyle/>
          <a:p>
            <a:r>
              <a:rPr lang="en-US" b="1" dirty="0">
                <a:latin typeface="Arial"/>
                <a:cs typeface="Arial"/>
              </a:rPr>
              <a:t>ASIAN AMERICAN MEDIA</a:t>
            </a:r>
            <a:br>
              <a:rPr lang="en-US" b="1" dirty="0">
                <a:latin typeface="Arial"/>
                <a:cs typeface="Arial"/>
              </a:rPr>
            </a:br>
            <a:r>
              <a:rPr lang="en-US" b="1" dirty="0">
                <a:latin typeface="Arial"/>
                <a:cs typeface="Arial"/>
              </a:rPr>
              <a:t>IN COMMUNITIES</a:t>
            </a:r>
          </a:p>
        </p:txBody>
      </p:sp>
      <p:sp>
        <p:nvSpPr>
          <p:cNvPr id="3" name="Subtitle 2"/>
          <p:cNvSpPr>
            <a:spLocks noGrp="1"/>
          </p:cNvSpPr>
          <p:nvPr>
            <p:ph type="subTitle" idx="1"/>
          </p:nvPr>
        </p:nvSpPr>
        <p:spPr>
          <a:xfrm>
            <a:off x="394550" y="3926952"/>
            <a:ext cx="8359523" cy="2607412"/>
          </a:xfrm>
        </p:spPr>
        <p:txBody>
          <a:bodyPr>
            <a:normAutofit/>
          </a:bodyPr>
          <a:lstStyle/>
          <a:p>
            <a:r>
              <a:rPr lang="en-US" sz="4000" b="1" dirty="0">
                <a:latin typeface="Arial"/>
                <a:cs typeface="Arial"/>
              </a:rPr>
              <a:t>Week 8-10: Asian American </a:t>
            </a:r>
            <a:r>
              <a:rPr lang="en-US" sz="4000" b="1">
                <a:latin typeface="Arial"/>
                <a:cs typeface="Arial"/>
              </a:rPr>
              <a:t>Media Activism</a:t>
            </a:r>
            <a:endParaRPr lang="en-US" sz="4000" b="1"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1661" y="1708043"/>
            <a:ext cx="8370762" cy="5449108"/>
          </a:xfrm>
        </p:spPr>
        <p:txBody>
          <a:bodyPr>
            <a:normAutofit/>
          </a:bodyPr>
          <a:lstStyle/>
          <a:p>
            <a:pPr marL="514350" indent="-514350" algn="l">
              <a:buFont typeface="+mj-lt"/>
              <a:buAutoNum type="arabicPeriod"/>
            </a:pPr>
            <a:r>
              <a:rPr lang="en-US" sz="2800" dirty="0">
                <a:latin typeface="Arial"/>
                <a:cs typeface="Arial"/>
              </a:rPr>
              <a:t>Citizenship</a:t>
            </a:r>
          </a:p>
          <a:p>
            <a:pPr marL="2800350" lvl="5" indent="-514350" algn="l">
              <a:buFont typeface="Arial" panose="020B0604020202020204" pitchFamily="34" charset="0"/>
              <a:buChar char="•"/>
            </a:pPr>
            <a:r>
              <a:rPr lang="en-US" sz="2800" dirty="0">
                <a:latin typeface="Arial"/>
                <a:cs typeface="Arial"/>
              </a:rPr>
              <a:t>Legal</a:t>
            </a:r>
          </a:p>
          <a:p>
            <a:pPr marL="2800350" lvl="5" indent="-514350" algn="l">
              <a:buFont typeface="Arial" panose="020B0604020202020204" pitchFamily="34" charset="0"/>
              <a:buChar char="•"/>
            </a:pPr>
            <a:r>
              <a:rPr lang="en-US" sz="2800" dirty="0">
                <a:latin typeface="Arial"/>
                <a:cs typeface="Arial"/>
              </a:rPr>
              <a:t>National</a:t>
            </a:r>
          </a:p>
          <a:p>
            <a:pPr marL="2800350" lvl="5" indent="-514350" algn="l">
              <a:buFont typeface="Arial" panose="020B0604020202020204" pitchFamily="34" charset="0"/>
              <a:buChar char="•"/>
            </a:pPr>
            <a:r>
              <a:rPr lang="en-US" sz="2800" dirty="0">
                <a:latin typeface="Arial"/>
                <a:cs typeface="Arial"/>
              </a:rPr>
              <a:t>Rights and protections</a:t>
            </a:r>
          </a:p>
          <a:p>
            <a:pPr marL="2800350" lvl="5" indent="-514350" algn="l">
              <a:buFont typeface="Arial" panose="020B0604020202020204" pitchFamily="34" charset="0"/>
              <a:buChar char="•"/>
            </a:pPr>
            <a:r>
              <a:rPr lang="en-US" sz="2800" dirty="0">
                <a:latin typeface="Arial"/>
                <a:cs typeface="Arial"/>
              </a:rPr>
              <a:t>Citizenship and race</a:t>
            </a:r>
          </a:p>
        </p:txBody>
      </p:sp>
      <p:sp>
        <p:nvSpPr>
          <p:cNvPr id="4" name="TextBox 3"/>
          <p:cNvSpPr txBox="1"/>
          <p:nvPr/>
        </p:nvSpPr>
        <p:spPr>
          <a:xfrm>
            <a:off x="311728" y="383756"/>
            <a:ext cx="8550629" cy="1077218"/>
          </a:xfrm>
          <a:prstGeom prst="rect">
            <a:avLst/>
          </a:prstGeom>
          <a:noFill/>
        </p:spPr>
        <p:txBody>
          <a:bodyPr wrap="square" rtlCol="0">
            <a:spAutoFit/>
          </a:bodyPr>
          <a:lstStyle/>
          <a:p>
            <a:r>
              <a:rPr lang="en-US" sz="3200" b="1" dirty="0">
                <a:latin typeface="Arial"/>
                <a:cs typeface="Arial"/>
              </a:rPr>
              <a:t>How does Lopez define cultural citizenship?</a:t>
            </a:r>
          </a:p>
        </p:txBody>
      </p:sp>
    </p:spTree>
    <p:extLst>
      <p:ext uri="{BB962C8B-B14F-4D97-AF65-F5344CB8AC3E}">
        <p14:creationId xmlns:p14="http://schemas.microsoft.com/office/powerpoint/2010/main" val="2536786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1661" y="1708043"/>
            <a:ext cx="8370762" cy="5449108"/>
          </a:xfrm>
        </p:spPr>
        <p:txBody>
          <a:bodyPr>
            <a:normAutofit/>
          </a:bodyPr>
          <a:lstStyle/>
          <a:p>
            <a:pPr marL="514350" indent="-514350" algn="l">
              <a:buFont typeface="+mj-lt"/>
              <a:buAutoNum type="arabicPeriod"/>
            </a:pPr>
            <a:r>
              <a:rPr lang="en-US" sz="2800" dirty="0">
                <a:latin typeface="Arial"/>
                <a:cs typeface="Arial"/>
              </a:rPr>
              <a:t>Citizenship</a:t>
            </a:r>
          </a:p>
          <a:p>
            <a:pPr marL="2800350" lvl="5" indent="-514350" algn="l">
              <a:buFont typeface="Arial" panose="020B0604020202020204" pitchFamily="34" charset="0"/>
              <a:buChar char="•"/>
            </a:pPr>
            <a:r>
              <a:rPr lang="en-US" sz="2800" dirty="0">
                <a:latin typeface="Arial"/>
                <a:cs typeface="Arial"/>
              </a:rPr>
              <a:t>Legal</a:t>
            </a:r>
          </a:p>
          <a:p>
            <a:pPr marL="2800350" lvl="5" indent="-514350" algn="l">
              <a:buFont typeface="Arial" panose="020B0604020202020204" pitchFamily="34" charset="0"/>
              <a:buChar char="•"/>
            </a:pPr>
            <a:r>
              <a:rPr lang="en-US" sz="2800" dirty="0">
                <a:latin typeface="Arial"/>
                <a:cs typeface="Arial"/>
              </a:rPr>
              <a:t>National</a:t>
            </a:r>
          </a:p>
          <a:p>
            <a:pPr marL="2800350" lvl="5" indent="-514350" algn="l">
              <a:buFont typeface="Arial" panose="020B0604020202020204" pitchFamily="34" charset="0"/>
              <a:buChar char="•"/>
            </a:pPr>
            <a:r>
              <a:rPr lang="en-US" sz="2800" dirty="0">
                <a:latin typeface="Arial"/>
                <a:cs typeface="Arial"/>
              </a:rPr>
              <a:t>Rights and protections</a:t>
            </a:r>
          </a:p>
          <a:p>
            <a:pPr marL="2800350" lvl="5" indent="-514350" algn="l">
              <a:buFont typeface="Arial" panose="020B0604020202020204" pitchFamily="34" charset="0"/>
              <a:buChar char="•"/>
            </a:pPr>
            <a:r>
              <a:rPr lang="en-US" sz="2800" dirty="0">
                <a:latin typeface="Arial"/>
                <a:cs typeface="Arial"/>
              </a:rPr>
              <a:t>Citizenship and race</a:t>
            </a:r>
          </a:p>
          <a:p>
            <a:pPr marL="2800350" lvl="5" indent="-514350" algn="l">
              <a:buFont typeface="Arial" panose="020B0604020202020204" pitchFamily="34" charset="0"/>
              <a:buChar char="•"/>
            </a:pPr>
            <a:r>
              <a:rPr lang="en-US" sz="2800" dirty="0">
                <a:latin typeface="Arial"/>
                <a:cs typeface="Arial"/>
              </a:rPr>
              <a:t>“Citizenship has always been cultural” (Toby Miller quoted on p. 12)</a:t>
            </a:r>
          </a:p>
        </p:txBody>
      </p:sp>
      <p:sp>
        <p:nvSpPr>
          <p:cNvPr id="4" name="TextBox 3"/>
          <p:cNvSpPr txBox="1"/>
          <p:nvPr/>
        </p:nvSpPr>
        <p:spPr>
          <a:xfrm>
            <a:off x="311728" y="383756"/>
            <a:ext cx="8550629" cy="1077218"/>
          </a:xfrm>
          <a:prstGeom prst="rect">
            <a:avLst/>
          </a:prstGeom>
          <a:noFill/>
        </p:spPr>
        <p:txBody>
          <a:bodyPr wrap="square" rtlCol="0">
            <a:spAutoFit/>
          </a:bodyPr>
          <a:lstStyle/>
          <a:p>
            <a:r>
              <a:rPr lang="en-US" sz="3200" b="1" dirty="0">
                <a:latin typeface="Arial"/>
                <a:cs typeface="Arial"/>
              </a:rPr>
              <a:t>How does Lopez define cultural citizenship?</a:t>
            </a:r>
          </a:p>
        </p:txBody>
      </p:sp>
    </p:spTree>
    <p:extLst>
      <p:ext uri="{BB962C8B-B14F-4D97-AF65-F5344CB8AC3E}">
        <p14:creationId xmlns:p14="http://schemas.microsoft.com/office/powerpoint/2010/main" val="3039830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1661" y="1708043"/>
            <a:ext cx="8370762" cy="5449108"/>
          </a:xfrm>
        </p:spPr>
        <p:txBody>
          <a:bodyPr>
            <a:normAutofit/>
          </a:bodyPr>
          <a:lstStyle/>
          <a:p>
            <a:pPr marL="514350" indent="-514350" algn="l">
              <a:buFont typeface="+mj-lt"/>
              <a:buAutoNum type="arabicPeriod"/>
            </a:pPr>
            <a:r>
              <a:rPr lang="en-US" sz="2800" dirty="0">
                <a:latin typeface="Arial"/>
                <a:cs typeface="Arial"/>
              </a:rPr>
              <a:t>Citizenship</a:t>
            </a:r>
          </a:p>
          <a:p>
            <a:pPr marL="2800350" lvl="5" indent="-514350" algn="l">
              <a:buFont typeface="Arial" panose="020B0604020202020204" pitchFamily="34" charset="0"/>
              <a:buChar char="•"/>
            </a:pPr>
            <a:r>
              <a:rPr lang="en-US" sz="2800" dirty="0">
                <a:latin typeface="Arial"/>
                <a:cs typeface="Arial"/>
              </a:rPr>
              <a:t>Legal</a:t>
            </a:r>
          </a:p>
          <a:p>
            <a:pPr marL="2800350" lvl="5" indent="-514350" algn="l">
              <a:buFont typeface="Arial" panose="020B0604020202020204" pitchFamily="34" charset="0"/>
              <a:buChar char="•"/>
            </a:pPr>
            <a:r>
              <a:rPr lang="en-US" sz="2800" dirty="0">
                <a:latin typeface="Arial"/>
                <a:cs typeface="Arial"/>
              </a:rPr>
              <a:t>National</a:t>
            </a:r>
          </a:p>
          <a:p>
            <a:pPr marL="2800350" lvl="5" indent="-514350" algn="l">
              <a:buFont typeface="Arial" panose="020B0604020202020204" pitchFamily="34" charset="0"/>
              <a:buChar char="•"/>
            </a:pPr>
            <a:r>
              <a:rPr lang="en-US" sz="2800" dirty="0">
                <a:latin typeface="Arial"/>
                <a:cs typeface="Arial"/>
              </a:rPr>
              <a:t>Rights and protections</a:t>
            </a:r>
          </a:p>
          <a:p>
            <a:pPr marL="2800350" lvl="5" indent="-514350" algn="l">
              <a:buFont typeface="Arial" panose="020B0604020202020204" pitchFamily="34" charset="0"/>
              <a:buChar char="•"/>
            </a:pPr>
            <a:r>
              <a:rPr lang="en-US" sz="2800" dirty="0">
                <a:latin typeface="Arial"/>
                <a:cs typeface="Arial"/>
              </a:rPr>
              <a:t>Citizenship and race</a:t>
            </a:r>
          </a:p>
          <a:p>
            <a:pPr marL="2800350" lvl="5" indent="-514350" algn="l">
              <a:buFont typeface="Arial" panose="020B0604020202020204" pitchFamily="34" charset="0"/>
              <a:buChar char="•"/>
            </a:pPr>
            <a:r>
              <a:rPr lang="en-US" sz="2800" dirty="0">
                <a:latin typeface="Arial"/>
                <a:cs typeface="Arial"/>
              </a:rPr>
              <a:t>“Citizenship has always been cultural” (Toby Miller quoted on p. 12)</a:t>
            </a:r>
          </a:p>
          <a:p>
            <a:pPr marL="742950" indent="-742950" algn="l">
              <a:buFont typeface="+mj-lt"/>
              <a:buAutoNum type="arabicPeriod"/>
            </a:pPr>
            <a:r>
              <a:rPr lang="en-US" sz="2800" dirty="0">
                <a:latin typeface="Arial"/>
                <a:cs typeface="Arial"/>
              </a:rPr>
              <a:t>The process and performance of citizenship (p. 13)</a:t>
            </a:r>
            <a:endParaRPr lang="en-US" sz="2800" dirty="0">
              <a:solidFill>
                <a:srgbClr val="FFFF00"/>
              </a:solidFill>
              <a:latin typeface="Arial"/>
              <a:cs typeface="Arial"/>
            </a:endParaRPr>
          </a:p>
        </p:txBody>
      </p:sp>
      <p:sp>
        <p:nvSpPr>
          <p:cNvPr id="4" name="TextBox 3"/>
          <p:cNvSpPr txBox="1"/>
          <p:nvPr/>
        </p:nvSpPr>
        <p:spPr>
          <a:xfrm>
            <a:off x="311728" y="383756"/>
            <a:ext cx="8550629" cy="1077218"/>
          </a:xfrm>
          <a:prstGeom prst="rect">
            <a:avLst/>
          </a:prstGeom>
          <a:noFill/>
        </p:spPr>
        <p:txBody>
          <a:bodyPr wrap="square" rtlCol="0">
            <a:spAutoFit/>
          </a:bodyPr>
          <a:lstStyle/>
          <a:p>
            <a:r>
              <a:rPr lang="en-US" sz="3200" b="1" dirty="0">
                <a:latin typeface="Arial"/>
                <a:cs typeface="Arial"/>
              </a:rPr>
              <a:t>How does Lopez define cultural citizenship?</a:t>
            </a:r>
          </a:p>
        </p:txBody>
      </p:sp>
    </p:spTree>
    <p:extLst>
      <p:ext uri="{BB962C8B-B14F-4D97-AF65-F5344CB8AC3E}">
        <p14:creationId xmlns:p14="http://schemas.microsoft.com/office/powerpoint/2010/main" val="3125097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1661" y="1708043"/>
            <a:ext cx="8370762" cy="5449108"/>
          </a:xfrm>
        </p:spPr>
        <p:txBody>
          <a:bodyPr>
            <a:normAutofit/>
          </a:bodyPr>
          <a:lstStyle/>
          <a:p>
            <a:pPr marL="514350" indent="-514350" algn="l">
              <a:buFont typeface="+mj-lt"/>
              <a:buAutoNum type="arabicPeriod"/>
            </a:pPr>
            <a:r>
              <a:rPr lang="en-US" sz="2800" dirty="0">
                <a:latin typeface="Arial"/>
                <a:cs typeface="Arial"/>
              </a:rPr>
              <a:t>Citizenship</a:t>
            </a:r>
          </a:p>
          <a:p>
            <a:pPr marL="2800350" lvl="5" indent="-514350" algn="l">
              <a:buFont typeface="Arial" panose="020B0604020202020204" pitchFamily="34" charset="0"/>
              <a:buChar char="•"/>
            </a:pPr>
            <a:r>
              <a:rPr lang="en-US" sz="2800" dirty="0">
                <a:latin typeface="Arial"/>
                <a:cs typeface="Arial"/>
              </a:rPr>
              <a:t>Legal</a:t>
            </a:r>
          </a:p>
          <a:p>
            <a:pPr marL="2800350" lvl="5" indent="-514350" algn="l">
              <a:buFont typeface="Arial" panose="020B0604020202020204" pitchFamily="34" charset="0"/>
              <a:buChar char="•"/>
            </a:pPr>
            <a:r>
              <a:rPr lang="en-US" sz="2800" dirty="0">
                <a:latin typeface="Arial"/>
                <a:cs typeface="Arial"/>
              </a:rPr>
              <a:t>National</a:t>
            </a:r>
          </a:p>
          <a:p>
            <a:pPr marL="2800350" lvl="5" indent="-514350" algn="l">
              <a:buFont typeface="Arial" panose="020B0604020202020204" pitchFamily="34" charset="0"/>
              <a:buChar char="•"/>
            </a:pPr>
            <a:r>
              <a:rPr lang="en-US" sz="2800" dirty="0">
                <a:latin typeface="Arial"/>
                <a:cs typeface="Arial"/>
              </a:rPr>
              <a:t>Rights and protections</a:t>
            </a:r>
          </a:p>
          <a:p>
            <a:pPr marL="2800350" lvl="5" indent="-514350" algn="l">
              <a:buFont typeface="Arial" panose="020B0604020202020204" pitchFamily="34" charset="0"/>
              <a:buChar char="•"/>
            </a:pPr>
            <a:r>
              <a:rPr lang="en-US" sz="2800" dirty="0">
                <a:latin typeface="Arial"/>
                <a:cs typeface="Arial"/>
              </a:rPr>
              <a:t>Citizenship and race</a:t>
            </a:r>
          </a:p>
          <a:p>
            <a:pPr marL="2800350" lvl="5" indent="-514350" algn="l">
              <a:buFont typeface="Arial" panose="020B0604020202020204" pitchFamily="34" charset="0"/>
              <a:buChar char="•"/>
            </a:pPr>
            <a:r>
              <a:rPr lang="en-US" sz="2800" dirty="0">
                <a:latin typeface="Arial"/>
                <a:cs typeface="Arial"/>
              </a:rPr>
              <a:t>“Citizenship has always been cultural” (Toby Miller quoted on p. 12)</a:t>
            </a:r>
          </a:p>
          <a:p>
            <a:pPr marL="742950" indent="-742950" algn="l">
              <a:buFont typeface="+mj-lt"/>
              <a:buAutoNum type="arabicPeriod"/>
            </a:pPr>
            <a:r>
              <a:rPr lang="en-US" sz="2800" dirty="0">
                <a:latin typeface="Arial"/>
                <a:cs typeface="Arial"/>
              </a:rPr>
              <a:t>The process and performance of citizenship (p. 13) – </a:t>
            </a:r>
            <a:r>
              <a:rPr lang="en-US" sz="2800" dirty="0">
                <a:solidFill>
                  <a:srgbClr val="FFFF00"/>
                </a:solidFill>
                <a:latin typeface="Arial"/>
                <a:cs typeface="Arial"/>
              </a:rPr>
              <a:t>what does Lopez mean by this?</a:t>
            </a:r>
          </a:p>
        </p:txBody>
      </p:sp>
      <p:sp>
        <p:nvSpPr>
          <p:cNvPr id="4" name="TextBox 3"/>
          <p:cNvSpPr txBox="1"/>
          <p:nvPr/>
        </p:nvSpPr>
        <p:spPr>
          <a:xfrm>
            <a:off x="311728" y="383756"/>
            <a:ext cx="8550629" cy="1077218"/>
          </a:xfrm>
          <a:prstGeom prst="rect">
            <a:avLst/>
          </a:prstGeom>
          <a:noFill/>
        </p:spPr>
        <p:txBody>
          <a:bodyPr wrap="square" rtlCol="0">
            <a:spAutoFit/>
          </a:bodyPr>
          <a:lstStyle/>
          <a:p>
            <a:r>
              <a:rPr lang="en-US" sz="3200" b="1" dirty="0">
                <a:latin typeface="Arial"/>
                <a:cs typeface="Arial"/>
              </a:rPr>
              <a:t>How does Lopez define cultural citizenship?</a:t>
            </a:r>
          </a:p>
        </p:txBody>
      </p:sp>
    </p:spTree>
    <p:extLst>
      <p:ext uri="{BB962C8B-B14F-4D97-AF65-F5344CB8AC3E}">
        <p14:creationId xmlns:p14="http://schemas.microsoft.com/office/powerpoint/2010/main" val="2330001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1661" y="1708043"/>
            <a:ext cx="8370762" cy="5449108"/>
          </a:xfrm>
        </p:spPr>
        <p:txBody>
          <a:bodyPr>
            <a:normAutofit/>
          </a:bodyPr>
          <a:lstStyle/>
          <a:p>
            <a:pPr marL="514350" indent="-514350" algn="l">
              <a:buFont typeface="+mj-lt"/>
              <a:buAutoNum type="arabicPeriod" startAt="3"/>
            </a:pPr>
            <a:r>
              <a:rPr lang="en-US" sz="2800" dirty="0">
                <a:latin typeface="Arial"/>
                <a:cs typeface="Arial"/>
              </a:rPr>
              <a:t>Asian American citizenship</a:t>
            </a:r>
          </a:p>
          <a:p>
            <a:pPr marL="2343150" lvl="4" indent="-514350" algn="l">
              <a:buFont typeface="Arial" panose="020B0604020202020204" pitchFamily="34" charset="0"/>
              <a:buChar char="•"/>
            </a:pPr>
            <a:endParaRPr lang="en-US" sz="2800" dirty="0">
              <a:solidFill>
                <a:schemeClr val="tx1"/>
              </a:solidFill>
              <a:latin typeface="Arial"/>
              <a:cs typeface="Arial"/>
            </a:endParaRPr>
          </a:p>
        </p:txBody>
      </p:sp>
      <p:sp>
        <p:nvSpPr>
          <p:cNvPr id="4" name="TextBox 3"/>
          <p:cNvSpPr txBox="1"/>
          <p:nvPr/>
        </p:nvSpPr>
        <p:spPr>
          <a:xfrm>
            <a:off x="311728" y="383756"/>
            <a:ext cx="8550629" cy="1077218"/>
          </a:xfrm>
          <a:prstGeom prst="rect">
            <a:avLst/>
          </a:prstGeom>
          <a:noFill/>
        </p:spPr>
        <p:txBody>
          <a:bodyPr wrap="square" rtlCol="0">
            <a:spAutoFit/>
          </a:bodyPr>
          <a:lstStyle/>
          <a:p>
            <a:r>
              <a:rPr lang="en-US" sz="3200" b="1" dirty="0">
                <a:latin typeface="Arial"/>
                <a:cs typeface="Arial"/>
              </a:rPr>
              <a:t>How does Lopez define cultural citizenship?</a:t>
            </a:r>
          </a:p>
        </p:txBody>
      </p:sp>
    </p:spTree>
    <p:extLst>
      <p:ext uri="{BB962C8B-B14F-4D97-AF65-F5344CB8AC3E}">
        <p14:creationId xmlns:p14="http://schemas.microsoft.com/office/powerpoint/2010/main" val="3747204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1661" y="1708043"/>
            <a:ext cx="8370762" cy="5449108"/>
          </a:xfrm>
        </p:spPr>
        <p:txBody>
          <a:bodyPr>
            <a:normAutofit/>
          </a:bodyPr>
          <a:lstStyle/>
          <a:p>
            <a:pPr marL="514350" indent="-514350" algn="l">
              <a:buFont typeface="+mj-lt"/>
              <a:buAutoNum type="arabicPeriod" startAt="3"/>
            </a:pPr>
            <a:r>
              <a:rPr lang="en-US" sz="2800" dirty="0">
                <a:latin typeface="Arial"/>
                <a:cs typeface="Arial"/>
              </a:rPr>
              <a:t>Asian American citizenship</a:t>
            </a:r>
          </a:p>
          <a:p>
            <a:pPr marL="2343150" lvl="4" indent="-514350" algn="l">
              <a:buFont typeface="Arial" panose="020B0604020202020204" pitchFamily="34" charset="0"/>
              <a:buChar char="•"/>
            </a:pPr>
            <a:r>
              <a:rPr lang="en-US" sz="2800" dirty="0">
                <a:solidFill>
                  <a:schemeClr val="tx1"/>
                </a:solidFill>
                <a:latin typeface="Arial"/>
                <a:cs typeface="Arial"/>
              </a:rPr>
              <a:t>Contradictory</a:t>
            </a:r>
          </a:p>
          <a:p>
            <a:pPr marL="2343150" lvl="4" indent="-514350" algn="l">
              <a:buFont typeface="Arial" panose="020B0604020202020204" pitchFamily="34" charset="0"/>
              <a:buChar char="•"/>
            </a:pPr>
            <a:endParaRPr lang="en-US" sz="2800" dirty="0">
              <a:solidFill>
                <a:schemeClr val="tx1"/>
              </a:solidFill>
              <a:latin typeface="Arial"/>
              <a:cs typeface="Arial"/>
            </a:endParaRPr>
          </a:p>
        </p:txBody>
      </p:sp>
      <p:sp>
        <p:nvSpPr>
          <p:cNvPr id="4" name="TextBox 3"/>
          <p:cNvSpPr txBox="1"/>
          <p:nvPr/>
        </p:nvSpPr>
        <p:spPr>
          <a:xfrm>
            <a:off x="311728" y="383756"/>
            <a:ext cx="8550629" cy="1077218"/>
          </a:xfrm>
          <a:prstGeom prst="rect">
            <a:avLst/>
          </a:prstGeom>
          <a:noFill/>
        </p:spPr>
        <p:txBody>
          <a:bodyPr wrap="square" rtlCol="0">
            <a:spAutoFit/>
          </a:bodyPr>
          <a:lstStyle/>
          <a:p>
            <a:r>
              <a:rPr lang="en-US" sz="3200" b="1" dirty="0">
                <a:latin typeface="Arial"/>
                <a:cs typeface="Arial"/>
              </a:rPr>
              <a:t>How does Lopez define cultural citizenship?</a:t>
            </a:r>
          </a:p>
        </p:txBody>
      </p:sp>
    </p:spTree>
    <p:extLst>
      <p:ext uri="{BB962C8B-B14F-4D97-AF65-F5344CB8AC3E}">
        <p14:creationId xmlns:p14="http://schemas.microsoft.com/office/powerpoint/2010/main" val="4102766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1661" y="1708043"/>
            <a:ext cx="8370762" cy="5449108"/>
          </a:xfrm>
        </p:spPr>
        <p:txBody>
          <a:bodyPr>
            <a:normAutofit/>
          </a:bodyPr>
          <a:lstStyle/>
          <a:p>
            <a:pPr marL="514350" indent="-514350" algn="l">
              <a:buFont typeface="+mj-lt"/>
              <a:buAutoNum type="arabicPeriod" startAt="3"/>
            </a:pPr>
            <a:r>
              <a:rPr lang="en-US" sz="2800" dirty="0">
                <a:latin typeface="Arial"/>
                <a:cs typeface="Arial"/>
              </a:rPr>
              <a:t>Asian American citizenship</a:t>
            </a:r>
          </a:p>
          <a:p>
            <a:pPr marL="2343150" lvl="4" indent="-514350" algn="l">
              <a:buFont typeface="Arial" panose="020B0604020202020204" pitchFamily="34" charset="0"/>
              <a:buChar char="•"/>
            </a:pPr>
            <a:r>
              <a:rPr lang="en-US" sz="2800" dirty="0">
                <a:solidFill>
                  <a:schemeClr val="tx1"/>
                </a:solidFill>
                <a:latin typeface="Arial"/>
                <a:cs typeface="Arial"/>
              </a:rPr>
              <a:t>Contradictory</a:t>
            </a:r>
          </a:p>
          <a:p>
            <a:pPr marL="2343150" lvl="4" indent="-514350" algn="l">
              <a:buFont typeface="Arial" panose="020B0604020202020204" pitchFamily="34" charset="0"/>
              <a:buChar char="•"/>
            </a:pPr>
            <a:r>
              <a:rPr lang="en-US" sz="2800" dirty="0">
                <a:solidFill>
                  <a:schemeClr val="tx1"/>
                </a:solidFill>
                <a:latin typeface="Arial"/>
                <a:cs typeface="Arial"/>
              </a:rPr>
              <a:t>“Alien citizenship” (p. 16)</a:t>
            </a:r>
          </a:p>
          <a:p>
            <a:pPr marL="2343150" lvl="4" indent="-514350" algn="l">
              <a:buFont typeface="Arial" panose="020B0604020202020204" pitchFamily="34" charset="0"/>
              <a:buChar char="•"/>
            </a:pPr>
            <a:endParaRPr lang="en-US" sz="2800" dirty="0">
              <a:solidFill>
                <a:schemeClr val="tx1"/>
              </a:solidFill>
              <a:latin typeface="Arial"/>
              <a:cs typeface="Arial"/>
            </a:endParaRPr>
          </a:p>
        </p:txBody>
      </p:sp>
      <p:sp>
        <p:nvSpPr>
          <p:cNvPr id="4" name="TextBox 3"/>
          <p:cNvSpPr txBox="1"/>
          <p:nvPr/>
        </p:nvSpPr>
        <p:spPr>
          <a:xfrm>
            <a:off x="311728" y="383756"/>
            <a:ext cx="8550629" cy="1077218"/>
          </a:xfrm>
          <a:prstGeom prst="rect">
            <a:avLst/>
          </a:prstGeom>
          <a:noFill/>
        </p:spPr>
        <p:txBody>
          <a:bodyPr wrap="square" rtlCol="0">
            <a:spAutoFit/>
          </a:bodyPr>
          <a:lstStyle/>
          <a:p>
            <a:r>
              <a:rPr lang="en-US" sz="3200" b="1" dirty="0">
                <a:latin typeface="Arial"/>
                <a:cs typeface="Arial"/>
              </a:rPr>
              <a:t>How does Lopez define cultural citizenship?</a:t>
            </a:r>
          </a:p>
        </p:txBody>
      </p:sp>
    </p:spTree>
    <p:extLst>
      <p:ext uri="{BB962C8B-B14F-4D97-AF65-F5344CB8AC3E}">
        <p14:creationId xmlns:p14="http://schemas.microsoft.com/office/powerpoint/2010/main" val="3598927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1661" y="1708043"/>
            <a:ext cx="8370762" cy="5449108"/>
          </a:xfrm>
        </p:spPr>
        <p:txBody>
          <a:bodyPr>
            <a:normAutofit/>
          </a:bodyPr>
          <a:lstStyle/>
          <a:p>
            <a:pPr marL="514350" indent="-514350" algn="l">
              <a:buFont typeface="+mj-lt"/>
              <a:buAutoNum type="arabicPeriod" startAt="3"/>
            </a:pPr>
            <a:r>
              <a:rPr lang="en-US" sz="2800" dirty="0">
                <a:latin typeface="Arial"/>
                <a:cs typeface="Arial"/>
              </a:rPr>
              <a:t>Asian American citizenship</a:t>
            </a:r>
          </a:p>
          <a:p>
            <a:pPr marL="2343150" lvl="4" indent="-514350" algn="l">
              <a:buFont typeface="Arial" panose="020B0604020202020204" pitchFamily="34" charset="0"/>
              <a:buChar char="•"/>
            </a:pPr>
            <a:r>
              <a:rPr lang="en-US" sz="2800" dirty="0">
                <a:solidFill>
                  <a:schemeClr val="tx1"/>
                </a:solidFill>
                <a:latin typeface="Arial"/>
                <a:cs typeface="Arial"/>
              </a:rPr>
              <a:t>Contradictory</a:t>
            </a:r>
          </a:p>
          <a:p>
            <a:pPr marL="2343150" lvl="4" indent="-514350" algn="l">
              <a:buFont typeface="Arial" panose="020B0604020202020204" pitchFamily="34" charset="0"/>
              <a:buChar char="•"/>
            </a:pPr>
            <a:r>
              <a:rPr lang="en-US" sz="2800" dirty="0">
                <a:solidFill>
                  <a:schemeClr val="tx1"/>
                </a:solidFill>
                <a:latin typeface="Arial"/>
                <a:cs typeface="Arial"/>
              </a:rPr>
              <a:t>“Alien citizenship” (p. 16)</a:t>
            </a:r>
          </a:p>
          <a:p>
            <a:pPr marL="2343150" lvl="4" indent="-514350" algn="l">
              <a:buFont typeface="Arial" panose="020B0604020202020204" pitchFamily="34" charset="0"/>
              <a:buChar char="•"/>
            </a:pPr>
            <a:r>
              <a:rPr lang="en-US" sz="2800" dirty="0">
                <a:solidFill>
                  <a:schemeClr val="tx1"/>
                </a:solidFill>
                <a:latin typeface="Arial"/>
                <a:cs typeface="Arial"/>
              </a:rPr>
              <a:t>Yellow peril</a:t>
            </a:r>
          </a:p>
        </p:txBody>
      </p:sp>
      <p:sp>
        <p:nvSpPr>
          <p:cNvPr id="4" name="TextBox 3"/>
          <p:cNvSpPr txBox="1"/>
          <p:nvPr/>
        </p:nvSpPr>
        <p:spPr>
          <a:xfrm>
            <a:off x="311728" y="383756"/>
            <a:ext cx="8550629" cy="1077218"/>
          </a:xfrm>
          <a:prstGeom prst="rect">
            <a:avLst/>
          </a:prstGeom>
          <a:noFill/>
        </p:spPr>
        <p:txBody>
          <a:bodyPr wrap="square" rtlCol="0">
            <a:spAutoFit/>
          </a:bodyPr>
          <a:lstStyle/>
          <a:p>
            <a:r>
              <a:rPr lang="en-US" sz="3200" b="1" dirty="0">
                <a:latin typeface="Arial"/>
                <a:cs typeface="Arial"/>
              </a:rPr>
              <a:t>How does Lopez define cultural citizenship?</a:t>
            </a:r>
          </a:p>
        </p:txBody>
      </p:sp>
    </p:spTree>
    <p:extLst>
      <p:ext uri="{BB962C8B-B14F-4D97-AF65-F5344CB8AC3E}">
        <p14:creationId xmlns:p14="http://schemas.microsoft.com/office/powerpoint/2010/main" val="3022705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1661" y="1708043"/>
            <a:ext cx="8370762" cy="5449108"/>
          </a:xfrm>
        </p:spPr>
        <p:txBody>
          <a:bodyPr>
            <a:normAutofit/>
          </a:bodyPr>
          <a:lstStyle/>
          <a:p>
            <a:pPr marL="514350" indent="-514350" algn="l">
              <a:buFont typeface="+mj-lt"/>
              <a:buAutoNum type="arabicPeriod" startAt="3"/>
            </a:pPr>
            <a:r>
              <a:rPr lang="en-US" sz="2800" dirty="0">
                <a:latin typeface="Arial"/>
                <a:cs typeface="Arial"/>
              </a:rPr>
              <a:t>Asian American citizenship</a:t>
            </a:r>
          </a:p>
          <a:p>
            <a:pPr marL="2343150" lvl="4" indent="-514350" algn="l">
              <a:buFont typeface="Arial" panose="020B0604020202020204" pitchFamily="34" charset="0"/>
              <a:buChar char="•"/>
            </a:pPr>
            <a:r>
              <a:rPr lang="en-US" sz="2800" dirty="0">
                <a:solidFill>
                  <a:schemeClr val="tx1"/>
                </a:solidFill>
                <a:latin typeface="Arial"/>
                <a:cs typeface="Arial"/>
              </a:rPr>
              <a:t>Contradictory</a:t>
            </a:r>
          </a:p>
          <a:p>
            <a:pPr marL="2343150" lvl="4" indent="-514350" algn="l">
              <a:buFont typeface="Arial" panose="020B0604020202020204" pitchFamily="34" charset="0"/>
              <a:buChar char="•"/>
            </a:pPr>
            <a:r>
              <a:rPr lang="en-US" sz="2800" dirty="0">
                <a:solidFill>
                  <a:schemeClr val="tx1"/>
                </a:solidFill>
                <a:latin typeface="Arial"/>
                <a:cs typeface="Arial"/>
              </a:rPr>
              <a:t>“Alien citizenship” (p. 16)</a:t>
            </a:r>
          </a:p>
          <a:p>
            <a:pPr marL="2343150" lvl="4" indent="-514350" algn="l">
              <a:buFont typeface="Arial" panose="020B0604020202020204" pitchFamily="34" charset="0"/>
              <a:buChar char="•"/>
            </a:pPr>
            <a:r>
              <a:rPr lang="en-US" sz="2800" dirty="0">
                <a:solidFill>
                  <a:schemeClr val="tx1"/>
                </a:solidFill>
                <a:latin typeface="Arial"/>
                <a:cs typeface="Arial"/>
              </a:rPr>
              <a:t>Yellow peril</a:t>
            </a:r>
          </a:p>
          <a:p>
            <a:pPr marL="2343150" lvl="4" indent="-514350" algn="l">
              <a:buFont typeface="Arial" panose="020B0604020202020204" pitchFamily="34" charset="0"/>
              <a:buChar char="•"/>
            </a:pPr>
            <a:r>
              <a:rPr lang="en-US" sz="2800" dirty="0">
                <a:solidFill>
                  <a:schemeClr val="tx1"/>
                </a:solidFill>
                <a:latin typeface="Arial"/>
                <a:cs typeface="Arial"/>
              </a:rPr>
              <a:t>Exclusion acts and naturalization laws</a:t>
            </a:r>
          </a:p>
        </p:txBody>
      </p:sp>
      <p:sp>
        <p:nvSpPr>
          <p:cNvPr id="4" name="TextBox 3"/>
          <p:cNvSpPr txBox="1"/>
          <p:nvPr/>
        </p:nvSpPr>
        <p:spPr>
          <a:xfrm>
            <a:off x="311728" y="383756"/>
            <a:ext cx="8550629" cy="1077218"/>
          </a:xfrm>
          <a:prstGeom prst="rect">
            <a:avLst/>
          </a:prstGeom>
          <a:noFill/>
        </p:spPr>
        <p:txBody>
          <a:bodyPr wrap="square" rtlCol="0">
            <a:spAutoFit/>
          </a:bodyPr>
          <a:lstStyle/>
          <a:p>
            <a:r>
              <a:rPr lang="en-US" sz="3200" b="1" dirty="0">
                <a:latin typeface="Arial"/>
                <a:cs typeface="Arial"/>
              </a:rPr>
              <a:t>How does Lopez define cultural citizenship?</a:t>
            </a:r>
          </a:p>
        </p:txBody>
      </p:sp>
    </p:spTree>
    <p:extLst>
      <p:ext uri="{BB962C8B-B14F-4D97-AF65-F5344CB8AC3E}">
        <p14:creationId xmlns:p14="http://schemas.microsoft.com/office/powerpoint/2010/main" val="4120884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1661" y="1708043"/>
            <a:ext cx="8370762" cy="5449108"/>
          </a:xfrm>
        </p:spPr>
        <p:txBody>
          <a:bodyPr>
            <a:normAutofit/>
          </a:bodyPr>
          <a:lstStyle/>
          <a:p>
            <a:pPr marL="514350" indent="-514350" algn="l">
              <a:buFont typeface="+mj-lt"/>
              <a:buAutoNum type="arabicPeriod" startAt="3"/>
            </a:pPr>
            <a:r>
              <a:rPr lang="en-US" sz="2800" dirty="0">
                <a:latin typeface="Arial"/>
                <a:cs typeface="Arial"/>
              </a:rPr>
              <a:t>Asian American citizenship</a:t>
            </a:r>
          </a:p>
          <a:p>
            <a:pPr marL="2343150" lvl="4" indent="-514350" algn="l">
              <a:buFont typeface="Arial" panose="020B0604020202020204" pitchFamily="34" charset="0"/>
              <a:buChar char="•"/>
            </a:pPr>
            <a:r>
              <a:rPr lang="en-US" sz="2800" dirty="0">
                <a:solidFill>
                  <a:schemeClr val="tx1"/>
                </a:solidFill>
                <a:latin typeface="Arial"/>
                <a:cs typeface="Arial"/>
              </a:rPr>
              <a:t>Contradictory</a:t>
            </a:r>
          </a:p>
          <a:p>
            <a:pPr marL="2343150" lvl="4" indent="-514350" algn="l">
              <a:buFont typeface="Arial" panose="020B0604020202020204" pitchFamily="34" charset="0"/>
              <a:buChar char="•"/>
            </a:pPr>
            <a:r>
              <a:rPr lang="en-US" sz="2800" dirty="0">
                <a:solidFill>
                  <a:schemeClr val="tx1"/>
                </a:solidFill>
                <a:latin typeface="Arial"/>
                <a:cs typeface="Arial"/>
              </a:rPr>
              <a:t>“Alien citizenship” (p. 16)</a:t>
            </a:r>
          </a:p>
          <a:p>
            <a:pPr marL="2343150" lvl="4" indent="-514350" algn="l">
              <a:buFont typeface="Arial" panose="020B0604020202020204" pitchFamily="34" charset="0"/>
              <a:buChar char="•"/>
            </a:pPr>
            <a:r>
              <a:rPr lang="en-US" sz="2800" dirty="0">
                <a:solidFill>
                  <a:schemeClr val="tx1"/>
                </a:solidFill>
                <a:latin typeface="Arial"/>
                <a:cs typeface="Arial"/>
              </a:rPr>
              <a:t>Yellow peril</a:t>
            </a:r>
          </a:p>
          <a:p>
            <a:pPr marL="2343150" lvl="4" indent="-514350" algn="l">
              <a:buFont typeface="Arial" panose="020B0604020202020204" pitchFamily="34" charset="0"/>
              <a:buChar char="•"/>
            </a:pPr>
            <a:r>
              <a:rPr lang="en-US" sz="2800" dirty="0">
                <a:solidFill>
                  <a:schemeClr val="tx1"/>
                </a:solidFill>
                <a:latin typeface="Arial"/>
                <a:cs typeface="Arial"/>
              </a:rPr>
              <a:t>Exclusion acts and naturalization laws</a:t>
            </a:r>
          </a:p>
          <a:p>
            <a:pPr marL="2343150" lvl="4" indent="-514350" algn="l">
              <a:buFont typeface="Arial" panose="020B0604020202020204" pitchFamily="34" charset="0"/>
              <a:buChar char="•"/>
            </a:pPr>
            <a:r>
              <a:rPr lang="en-US" sz="2800" dirty="0">
                <a:solidFill>
                  <a:schemeClr val="tx1"/>
                </a:solidFill>
                <a:latin typeface="Arial"/>
                <a:cs typeface="Arial"/>
              </a:rPr>
              <a:t>Both rejected and embraced</a:t>
            </a:r>
          </a:p>
        </p:txBody>
      </p:sp>
      <p:sp>
        <p:nvSpPr>
          <p:cNvPr id="4" name="TextBox 3"/>
          <p:cNvSpPr txBox="1"/>
          <p:nvPr/>
        </p:nvSpPr>
        <p:spPr>
          <a:xfrm>
            <a:off x="311728" y="383756"/>
            <a:ext cx="8550629" cy="1077218"/>
          </a:xfrm>
          <a:prstGeom prst="rect">
            <a:avLst/>
          </a:prstGeom>
          <a:noFill/>
        </p:spPr>
        <p:txBody>
          <a:bodyPr wrap="square" rtlCol="0">
            <a:spAutoFit/>
          </a:bodyPr>
          <a:lstStyle/>
          <a:p>
            <a:r>
              <a:rPr lang="en-US" sz="3200" b="1" dirty="0">
                <a:latin typeface="Arial"/>
                <a:cs typeface="Arial"/>
              </a:rPr>
              <a:t>How does Lopez define cultural citizenship?</a:t>
            </a:r>
          </a:p>
        </p:txBody>
      </p:sp>
    </p:spTree>
    <p:extLst>
      <p:ext uri="{BB962C8B-B14F-4D97-AF65-F5344CB8AC3E}">
        <p14:creationId xmlns:p14="http://schemas.microsoft.com/office/powerpoint/2010/main" val="1056886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4716" y="609306"/>
            <a:ext cx="7416116" cy="5918019"/>
          </a:xfrm>
        </p:spPr>
        <p:txBody>
          <a:bodyPr>
            <a:normAutofit/>
          </a:bodyPr>
          <a:lstStyle/>
          <a:p>
            <a:pPr algn="l"/>
            <a:r>
              <a:rPr lang="en-US" sz="4000" b="1" dirty="0">
                <a:latin typeface="Arial"/>
                <a:cs typeface="Arial"/>
              </a:rPr>
              <a:t>Topics:</a:t>
            </a:r>
          </a:p>
          <a:p>
            <a:pPr algn="l"/>
            <a:endParaRPr lang="en-US" sz="4000" b="1" dirty="0">
              <a:latin typeface="Arial"/>
              <a:cs typeface="Arial"/>
            </a:endParaRPr>
          </a:p>
          <a:p>
            <a:pPr marL="571500" indent="-571500" algn="l">
              <a:buFont typeface="Arial"/>
              <a:buChar char="•"/>
            </a:pPr>
            <a:r>
              <a:rPr lang="en-US" dirty="0">
                <a:latin typeface="Arial"/>
                <a:cs typeface="Arial"/>
              </a:rPr>
              <a:t>Media activism</a:t>
            </a:r>
          </a:p>
          <a:p>
            <a:pPr marL="571500" indent="-571500" algn="l">
              <a:buFont typeface="Arial"/>
              <a:buChar char="•"/>
            </a:pPr>
            <a:r>
              <a:rPr lang="en-US" dirty="0">
                <a:latin typeface="Arial"/>
                <a:cs typeface="Arial"/>
              </a:rPr>
              <a:t>Cultural citizenship</a:t>
            </a:r>
          </a:p>
          <a:p>
            <a:pPr marL="571500" indent="-571500" algn="l">
              <a:buFont typeface="Arial"/>
              <a:buChar char="•"/>
            </a:pPr>
            <a:r>
              <a:rPr lang="en-US" dirty="0">
                <a:latin typeface="Arial"/>
                <a:cs typeface="Arial"/>
              </a:rPr>
              <a:t>Film and TV, advertising, online media</a:t>
            </a:r>
          </a:p>
          <a:p>
            <a:pPr marL="571500" indent="-571500" algn="l">
              <a:buFont typeface="Arial"/>
              <a:buChar char="•"/>
            </a:pPr>
            <a:r>
              <a:rPr lang="en-US" dirty="0">
                <a:latin typeface="Arial"/>
                <a:cs typeface="Arial"/>
              </a:rPr>
              <a:t>Audience and spectatorship</a:t>
            </a:r>
          </a:p>
          <a:p>
            <a:pPr marL="571500" indent="-571500" algn="l">
              <a:buFont typeface="Arial"/>
              <a:buChar char="•"/>
            </a:pPr>
            <a:r>
              <a:rPr lang="en-US" dirty="0">
                <a:latin typeface="Arial"/>
                <a:cs typeface="Arial"/>
              </a:rPr>
              <a:t>New media</a:t>
            </a:r>
          </a:p>
          <a:p>
            <a:pPr marL="571500" indent="-571500" algn="l">
              <a:buFont typeface="Arial"/>
              <a:buChar char="•"/>
            </a:pPr>
            <a:endParaRPr lang="en-US" dirty="0">
              <a:latin typeface="Arial"/>
              <a:cs typeface="Arial"/>
            </a:endParaRPr>
          </a:p>
        </p:txBody>
      </p:sp>
    </p:spTree>
    <p:extLst>
      <p:ext uri="{BB962C8B-B14F-4D97-AF65-F5344CB8AC3E}">
        <p14:creationId xmlns:p14="http://schemas.microsoft.com/office/powerpoint/2010/main" val="2248418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1661" y="1708043"/>
            <a:ext cx="8370762" cy="5449108"/>
          </a:xfrm>
        </p:spPr>
        <p:txBody>
          <a:bodyPr>
            <a:normAutofit/>
          </a:bodyPr>
          <a:lstStyle/>
          <a:p>
            <a:pPr marL="514350" indent="-514350" algn="l">
              <a:buFont typeface="+mj-lt"/>
              <a:buAutoNum type="arabicPeriod" startAt="3"/>
            </a:pPr>
            <a:r>
              <a:rPr lang="en-US" sz="2800" dirty="0">
                <a:latin typeface="Arial"/>
                <a:cs typeface="Arial"/>
              </a:rPr>
              <a:t>Asian American citizenship</a:t>
            </a:r>
          </a:p>
          <a:p>
            <a:pPr marL="2343150" lvl="4" indent="-514350" algn="l">
              <a:buFont typeface="Arial" panose="020B0604020202020204" pitchFamily="34" charset="0"/>
              <a:buChar char="•"/>
            </a:pPr>
            <a:r>
              <a:rPr lang="en-US" sz="2800" dirty="0">
                <a:solidFill>
                  <a:schemeClr val="tx1"/>
                </a:solidFill>
                <a:latin typeface="Arial"/>
                <a:cs typeface="Arial"/>
              </a:rPr>
              <a:t>Contradictory</a:t>
            </a:r>
          </a:p>
          <a:p>
            <a:pPr marL="2343150" lvl="4" indent="-514350" algn="l">
              <a:buFont typeface="Arial" panose="020B0604020202020204" pitchFamily="34" charset="0"/>
              <a:buChar char="•"/>
            </a:pPr>
            <a:r>
              <a:rPr lang="en-US" sz="2800" dirty="0">
                <a:solidFill>
                  <a:schemeClr val="tx1"/>
                </a:solidFill>
                <a:latin typeface="Arial"/>
                <a:cs typeface="Arial"/>
              </a:rPr>
              <a:t>“Alien citizenship” (p. 16)</a:t>
            </a:r>
          </a:p>
          <a:p>
            <a:pPr marL="2343150" lvl="4" indent="-514350" algn="l">
              <a:buFont typeface="Arial" panose="020B0604020202020204" pitchFamily="34" charset="0"/>
              <a:buChar char="•"/>
            </a:pPr>
            <a:r>
              <a:rPr lang="en-US" sz="2800" dirty="0">
                <a:solidFill>
                  <a:schemeClr val="tx1"/>
                </a:solidFill>
                <a:latin typeface="Arial"/>
                <a:cs typeface="Arial"/>
              </a:rPr>
              <a:t>Yellow peril</a:t>
            </a:r>
          </a:p>
          <a:p>
            <a:pPr marL="2343150" lvl="4" indent="-514350" algn="l">
              <a:buFont typeface="Arial" panose="020B0604020202020204" pitchFamily="34" charset="0"/>
              <a:buChar char="•"/>
            </a:pPr>
            <a:r>
              <a:rPr lang="en-US" sz="2800" dirty="0">
                <a:solidFill>
                  <a:schemeClr val="tx1"/>
                </a:solidFill>
                <a:latin typeface="Arial"/>
                <a:cs typeface="Arial"/>
              </a:rPr>
              <a:t>Exclusion acts and naturalization laws</a:t>
            </a:r>
          </a:p>
          <a:p>
            <a:pPr marL="2343150" lvl="4" indent="-514350" algn="l">
              <a:buFont typeface="Arial" panose="020B0604020202020204" pitchFamily="34" charset="0"/>
              <a:buChar char="•"/>
            </a:pPr>
            <a:r>
              <a:rPr lang="en-US" sz="2800" dirty="0">
                <a:solidFill>
                  <a:schemeClr val="tx1"/>
                </a:solidFill>
                <a:latin typeface="Arial"/>
                <a:cs typeface="Arial"/>
              </a:rPr>
              <a:t>Both rejected and embraced</a:t>
            </a:r>
          </a:p>
          <a:p>
            <a:pPr marL="2800350" lvl="5" indent="-514350" algn="l">
              <a:buFont typeface="Arial" panose="020B0604020202020204" pitchFamily="34" charset="0"/>
              <a:buChar char="•"/>
            </a:pPr>
            <a:r>
              <a:rPr lang="en-US" sz="2800" dirty="0">
                <a:solidFill>
                  <a:schemeClr val="tx1"/>
                </a:solidFill>
                <a:latin typeface="Arial"/>
                <a:cs typeface="Arial"/>
              </a:rPr>
              <a:t>Model minority</a:t>
            </a:r>
          </a:p>
        </p:txBody>
      </p:sp>
      <p:sp>
        <p:nvSpPr>
          <p:cNvPr id="4" name="TextBox 3"/>
          <p:cNvSpPr txBox="1"/>
          <p:nvPr/>
        </p:nvSpPr>
        <p:spPr>
          <a:xfrm>
            <a:off x="311728" y="383756"/>
            <a:ext cx="8550629" cy="1077218"/>
          </a:xfrm>
          <a:prstGeom prst="rect">
            <a:avLst/>
          </a:prstGeom>
          <a:noFill/>
        </p:spPr>
        <p:txBody>
          <a:bodyPr wrap="square" rtlCol="0">
            <a:spAutoFit/>
          </a:bodyPr>
          <a:lstStyle/>
          <a:p>
            <a:r>
              <a:rPr lang="en-US" sz="3200" b="1" dirty="0">
                <a:latin typeface="Arial"/>
                <a:cs typeface="Arial"/>
              </a:rPr>
              <a:t>How does Lopez define cultural citizenship?</a:t>
            </a:r>
          </a:p>
        </p:txBody>
      </p:sp>
    </p:spTree>
    <p:extLst>
      <p:ext uri="{BB962C8B-B14F-4D97-AF65-F5344CB8AC3E}">
        <p14:creationId xmlns:p14="http://schemas.microsoft.com/office/powerpoint/2010/main" val="3884030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1661" y="1708043"/>
            <a:ext cx="8370762" cy="5449108"/>
          </a:xfrm>
        </p:spPr>
        <p:txBody>
          <a:bodyPr>
            <a:normAutofit/>
          </a:bodyPr>
          <a:lstStyle/>
          <a:p>
            <a:pPr marL="514350" indent="-514350" algn="l">
              <a:buFont typeface="+mj-lt"/>
              <a:buAutoNum type="arabicPeriod" startAt="3"/>
            </a:pPr>
            <a:r>
              <a:rPr lang="en-US" sz="2800" dirty="0">
                <a:latin typeface="Arial"/>
                <a:cs typeface="Arial"/>
              </a:rPr>
              <a:t>Asian American citizenship</a:t>
            </a:r>
          </a:p>
          <a:p>
            <a:pPr marL="2343150" lvl="4" indent="-514350" algn="l">
              <a:buFont typeface="Arial" panose="020B0604020202020204" pitchFamily="34" charset="0"/>
              <a:buChar char="•"/>
            </a:pPr>
            <a:r>
              <a:rPr lang="en-US" sz="2800" dirty="0">
                <a:solidFill>
                  <a:schemeClr val="tx1"/>
                </a:solidFill>
                <a:latin typeface="Arial"/>
                <a:cs typeface="Arial"/>
              </a:rPr>
              <a:t>Contradictory</a:t>
            </a:r>
          </a:p>
          <a:p>
            <a:pPr marL="2343150" lvl="4" indent="-514350" algn="l">
              <a:buFont typeface="Arial" panose="020B0604020202020204" pitchFamily="34" charset="0"/>
              <a:buChar char="•"/>
            </a:pPr>
            <a:r>
              <a:rPr lang="en-US" sz="2800" dirty="0">
                <a:solidFill>
                  <a:schemeClr val="tx1"/>
                </a:solidFill>
                <a:latin typeface="Arial"/>
                <a:cs typeface="Arial"/>
              </a:rPr>
              <a:t>“Alien citizenship” (p. 16)</a:t>
            </a:r>
          </a:p>
          <a:p>
            <a:pPr marL="2343150" lvl="4" indent="-514350" algn="l">
              <a:buFont typeface="Arial" panose="020B0604020202020204" pitchFamily="34" charset="0"/>
              <a:buChar char="•"/>
            </a:pPr>
            <a:r>
              <a:rPr lang="en-US" sz="2800" dirty="0">
                <a:solidFill>
                  <a:schemeClr val="tx1"/>
                </a:solidFill>
                <a:latin typeface="Arial"/>
                <a:cs typeface="Arial"/>
              </a:rPr>
              <a:t>Yellow peril</a:t>
            </a:r>
          </a:p>
          <a:p>
            <a:pPr marL="2343150" lvl="4" indent="-514350" algn="l">
              <a:buFont typeface="Arial" panose="020B0604020202020204" pitchFamily="34" charset="0"/>
              <a:buChar char="•"/>
            </a:pPr>
            <a:r>
              <a:rPr lang="en-US" sz="2800" dirty="0">
                <a:solidFill>
                  <a:schemeClr val="tx1"/>
                </a:solidFill>
                <a:latin typeface="Arial"/>
                <a:cs typeface="Arial"/>
              </a:rPr>
              <a:t>Exclusion acts and naturalization laws</a:t>
            </a:r>
          </a:p>
          <a:p>
            <a:pPr marL="2343150" lvl="4" indent="-514350" algn="l">
              <a:buFont typeface="Arial" panose="020B0604020202020204" pitchFamily="34" charset="0"/>
              <a:buChar char="•"/>
            </a:pPr>
            <a:r>
              <a:rPr lang="en-US" sz="2800" dirty="0">
                <a:solidFill>
                  <a:schemeClr val="tx1"/>
                </a:solidFill>
                <a:latin typeface="Arial"/>
                <a:cs typeface="Arial"/>
              </a:rPr>
              <a:t>Both rejected and embraced</a:t>
            </a:r>
          </a:p>
          <a:p>
            <a:pPr marL="2800350" lvl="5" indent="-514350" algn="l">
              <a:buFont typeface="Arial" panose="020B0604020202020204" pitchFamily="34" charset="0"/>
              <a:buChar char="•"/>
            </a:pPr>
            <a:r>
              <a:rPr lang="en-US" sz="2800" dirty="0">
                <a:solidFill>
                  <a:schemeClr val="tx1"/>
                </a:solidFill>
                <a:latin typeface="Arial"/>
                <a:cs typeface="Arial"/>
              </a:rPr>
              <a:t>Model minority</a:t>
            </a:r>
          </a:p>
          <a:p>
            <a:pPr marL="2343150" lvl="4" indent="-514350" algn="l">
              <a:buFont typeface="Arial" panose="020B0604020202020204" pitchFamily="34" charset="0"/>
              <a:buChar char="•"/>
            </a:pPr>
            <a:r>
              <a:rPr lang="en-US" sz="2800" dirty="0">
                <a:solidFill>
                  <a:schemeClr val="tx1"/>
                </a:solidFill>
                <a:latin typeface="Arial"/>
                <a:cs typeface="Arial"/>
              </a:rPr>
              <a:t>Multi-national-cultural citizenship</a:t>
            </a:r>
          </a:p>
        </p:txBody>
      </p:sp>
      <p:sp>
        <p:nvSpPr>
          <p:cNvPr id="4" name="TextBox 3"/>
          <p:cNvSpPr txBox="1"/>
          <p:nvPr/>
        </p:nvSpPr>
        <p:spPr>
          <a:xfrm>
            <a:off x="311728" y="383756"/>
            <a:ext cx="8550629" cy="1077218"/>
          </a:xfrm>
          <a:prstGeom prst="rect">
            <a:avLst/>
          </a:prstGeom>
          <a:noFill/>
        </p:spPr>
        <p:txBody>
          <a:bodyPr wrap="square" rtlCol="0">
            <a:spAutoFit/>
          </a:bodyPr>
          <a:lstStyle/>
          <a:p>
            <a:r>
              <a:rPr lang="en-US" sz="3200" b="1" dirty="0">
                <a:latin typeface="Arial"/>
                <a:cs typeface="Arial"/>
              </a:rPr>
              <a:t>How does Lopez define cultural citizenship?</a:t>
            </a:r>
          </a:p>
        </p:txBody>
      </p:sp>
    </p:spTree>
    <p:extLst>
      <p:ext uri="{BB962C8B-B14F-4D97-AF65-F5344CB8AC3E}">
        <p14:creationId xmlns:p14="http://schemas.microsoft.com/office/powerpoint/2010/main" val="3230483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973" y="589999"/>
            <a:ext cx="8357108" cy="3970318"/>
          </a:xfrm>
          <a:prstGeom prst="rect">
            <a:avLst/>
          </a:prstGeom>
          <a:noFill/>
        </p:spPr>
        <p:txBody>
          <a:bodyPr wrap="square" rtlCol="0">
            <a:spAutoFit/>
          </a:bodyPr>
          <a:lstStyle/>
          <a:p>
            <a:r>
              <a:rPr lang="en-US" sz="2800" dirty="0">
                <a:latin typeface="Arial"/>
                <a:cs typeface="Arial"/>
              </a:rPr>
              <a:t>“</a:t>
            </a:r>
            <a:r>
              <a:rPr lang="en-US" sz="2800" dirty="0">
                <a:latin typeface="Arial" panose="020B0604020202020204" pitchFamily="34" charset="0"/>
                <a:cs typeface="Arial" panose="020B0604020202020204" pitchFamily="34" charset="0"/>
              </a:rPr>
              <a:t>Cultural citizenship is, then, intimately connected to media practices and images. In order for individuals to feel like their cultural practices are accepted and that people like them are included within the nation, they must see themselves and their specific communities represented within the media.</a:t>
            </a:r>
            <a:r>
              <a:rPr lang="en-US" sz="2800" dirty="0">
                <a:latin typeface="Arial"/>
                <a:cs typeface="Arial"/>
              </a:rPr>
              <a:t>” (p. 13)</a:t>
            </a:r>
          </a:p>
          <a:p>
            <a:endParaRPr lang="en-US" sz="2800" dirty="0">
              <a:latin typeface="Arial"/>
              <a:cs typeface="Arial"/>
            </a:endParaRPr>
          </a:p>
          <a:p>
            <a:endParaRPr lang="en-US" sz="2800" dirty="0">
              <a:latin typeface="Arial"/>
              <a:cs typeface="Arial"/>
            </a:endParaRPr>
          </a:p>
        </p:txBody>
      </p:sp>
    </p:spTree>
    <p:extLst>
      <p:ext uri="{BB962C8B-B14F-4D97-AF65-F5344CB8AC3E}">
        <p14:creationId xmlns:p14="http://schemas.microsoft.com/office/powerpoint/2010/main" val="3606473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973" y="589999"/>
            <a:ext cx="8357108" cy="4832092"/>
          </a:xfrm>
          <a:prstGeom prst="rect">
            <a:avLst/>
          </a:prstGeom>
          <a:noFill/>
        </p:spPr>
        <p:txBody>
          <a:bodyPr wrap="square" rtlCol="0">
            <a:spAutoFit/>
          </a:bodyPr>
          <a:lstStyle/>
          <a:p>
            <a:r>
              <a:rPr lang="en-US" sz="2800" dirty="0">
                <a:latin typeface="Arial"/>
                <a:cs typeface="Arial"/>
              </a:rPr>
              <a:t>“</a:t>
            </a:r>
            <a:r>
              <a:rPr lang="en-US" sz="2800" dirty="0">
                <a:latin typeface="Arial" panose="020B0604020202020204" pitchFamily="34" charset="0"/>
                <a:cs typeface="Arial" panose="020B0604020202020204" pitchFamily="34" charset="0"/>
              </a:rPr>
              <a:t>Cultural citizenship is, then, intimately connected to media practices and images. In order for individuals to feel like their cultural practices are accepted and that people like them are included within the nation, they must see themselves and their specific communities represented within the media.</a:t>
            </a:r>
            <a:r>
              <a:rPr lang="en-US" sz="2800" dirty="0">
                <a:latin typeface="Arial"/>
                <a:cs typeface="Arial"/>
              </a:rPr>
              <a:t>” (p. 13)</a:t>
            </a:r>
          </a:p>
          <a:p>
            <a:endParaRPr lang="en-US" sz="2800" dirty="0">
              <a:latin typeface="Arial"/>
              <a:cs typeface="Arial"/>
            </a:endParaRPr>
          </a:p>
          <a:p>
            <a:pPr marL="457200" indent="-457200">
              <a:buFont typeface="Arial" panose="020B0604020202020204" pitchFamily="34" charset="0"/>
              <a:buChar char="•"/>
            </a:pPr>
            <a:r>
              <a:rPr lang="en-US" sz="2800" dirty="0">
                <a:solidFill>
                  <a:srgbClr val="FFFF00"/>
                </a:solidFill>
                <a:latin typeface="Arial"/>
                <a:cs typeface="Arial"/>
              </a:rPr>
              <a:t>What agency does an audience have in relationship to media production?</a:t>
            </a:r>
          </a:p>
          <a:p>
            <a:endParaRPr lang="en-US" sz="2800" dirty="0">
              <a:latin typeface="Arial"/>
              <a:cs typeface="Arial"/>
            </a:endParaRPr>
          </a:p>
        </p:txBody>
      </p:sp>
    </p:spTree>
    <p:extLst>
      <p:ext uri="{BB962C8B-B14F-4D97-AF65-F5344CB8AC3E}">
        <p14:creationId xmlns:p14="http://schemas.microsoft.com/office/powerpoint/2010/main" val="2136438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973" y="589999"/>
            <a:ext cx="8357108" cy="3108543"/>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“In this book I argue that within the work of Asian American media activists we can see a fight for a specific kind of cultural citizenship— one that relies on a collective notion of cultural citizenship.” (p.14)</a:t>
            </a: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a:cs typeface="Arial"/>
            </a:endParaRPr>
          </a:p>
        </p:txBody>
      </p:sp>
    </p:spTree>
    <p:extLst>
      <p:ext uri="{BB962C8B-B14F-4D97-AF65-F5344CB8AC3E}">
        <p14:creationId xmlns:p14="http://schemas.microsoft.com/office/powerpoint/2010/main" val="10784752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973" y="589999"/>
            <a:ext cx="8357108" cy="3108543"/>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“In this book I argue that within the work of Asian American media activists we can see a fight for a specific kind of cultural citizenship— one that relies on </a:t>
            </a:r>
            <a:r>
              <a:rPr lang="en-US" sz="2800" dirty="0">
                <a:solidFill>
                  <a:srgbClr val="FFFF00"/>
                </a:solidFill>
                <a:latin typeface="Arial" panose="020B0604020202020204" pitchFamily="34" charset="0"/>
                <a:cs typeface="Arial" panose="020B0604020202020204" pitchFamily="34" charset="0"/>
              </a:rPr>
              <a:t>a collective notion of cultural citizenship</a:t>
            </a:r>
            <a:r>
              <a:rPr lang="en-US" sz="2800" dirty="0">
                <a:latin typeface="Arial" panose="020B0604020202020204" pitchFamily="34" charset="0"/>
                <a:cs typeface="Arial" panose="020B0604020202020204" pitchFamily="34" charset="0"/>
              </a:rPr>
              <a:t>.” (p.14)</a:t>
            </a: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a:cs typeface="Arial"/>
            </a:endParaRPr>
          </a:p>
        </p:txBody>
      </p:sp>
    </p:spTree>
    <p:extLst>
      <p:ext uri="{BB962C8B-B14F-4D97-AF65-F5344CB8AC3E}">
        <p14:creationId xmlns:p14="http://schemas.microsoft.com/office/powerpoint/2010/main" val="5288906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973" y="589999"/>
            <a:ext cx="8357108" cy="6555641"/>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“In this book I argue that within the work of Asian American media activists we can see a fight for a specific kind of cultural citizenship— one that relies on </a:t>
            </a:r>
            <a:r>
              <a:rPr lang="en-US" sz="2800" dirty="0">
                <a:solidFill>
                  <a:srgbClr val="FFFF00"/>
                </a:solidFill>
                <a:latin typeface="Arial" panose="020B0604020202020204" pitchFamily="34" charset="0"/>
                <a:cs typeface="Arial" panose="020B0604020202020204" pitchFamily="34" charset="0"/>
              </a:rPr>
              <a:t>a collective notion of cultural citizenship</a:t>
            </a:r>
            <a:r>
              <a:rPr lang="en-US" sz="2800" dirty="0">
                <a:latin typeface="Arial" panose="020B0604020202020204" pitchFamily="34" charset="0"/>
                <a:cs typeface="Arial" panose="020B0604020202020204" pitchFamily="34" charset="0"/>
              </a:rPr>
              <a:t>.” (p.14)</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“This book argues that while the stated goals of media activists might seem immediate—to recast a role, to demand an apology from producers, to hire an Asian American consultant or director, to produce more images of Asian Americans—what goes unstated is the connection between these achievements and the ultimate goal of cultural citizenship for Asian Americans.” (p.25)</a:t>
            </a:r>
          </a:p>
          <a:p>
            <a:endParaRPr lang="en-US" sz="2800" dirty="0">
              <a:latin typeface="Arial" panose="020B0604020202020204" pitchFamily="34" charset="0"/>
              <a:cs typeface="Arial" panose="020B0604020202020204" pitchFamily="34" charset="0"/>
            </a:endParaRPr>
          </a:p>
          <a:p>
            <a:endParaRPr lang="en-US" sz="2800" dirty="0">
              <a:latin typeface="Arial"/>
              <a:cs typeface="Arial"/>
            </a:endParaRPr>
          </a:p>
        </p:txBody>
      </p:sp>
    </p:spTree>
    <p:extLst>
      <p:ext uri="{BB962C8B-B14F-4D97-AF65-F5344CB8AC3E}">
        <p14:creationId xmlns:p14="http://schemas.microsoft.com/office/powerpoint/2010/main" val="1240090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973" y="589999"/>
            <a:ext cx="8357108" cy="6555641"/>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“In this book I argue that within the work of Asian American media activists we can see a fight for a specific kind of cultural citizenship— one that relies on </a:t>
            </a:r>
            <a:r>
              <a:rPr lang="en-US" sz="2800" dirty="0">
                <a:solidFill>
                  <a:srgbClr val="FFFF00"/>
                </a:solidFill>
                <a:latin typeface="Arial" panose="020B0604020202020204" pitchFamily="34" charset="0"/>
                <a:cs typeface="Arial" panose="020B0604020202020204" pitchFamily="34" charset="0"/>
              </a:rPr>
              <a:t>a collective notion of cultural citizenship</a:t>
            </a:r>
            <a:r>
              <a:rPr lang="en-US" sz="2800" dirty="0">
                <a:latin typeface="Arial" panose="020B0604020202020204" pitchFamily="34" charset="0"/>
                <a:cs typeface="Arial" panose="020B0604020202020204" pitchFamily="34" charset="0"/>
              </a:rPr>
              <a:t>.” (p.14)</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“This book argues that while the stated goals of media activists might seem immediate—to recast a role, to demand an apology from producers, to hire an Asian American consultant or director, to produce more images of Asian Americans—what goes unstated is </a:t>
            </a:r>
            <a:r>
              <a:rPr lang="en-US" sz="2800" dirty="0">
                <a:solidFill>
                  <a:srgbClr val="FFFF00"/>
                </a:solidFill>
                <a:latin typeface="Arial" panose="020B0604020202020204" pitchFamily="34" charset="0"/>
                <a:cs typeface="Arial" panose="020B0604020202020204" pitchFamily="34" charset="0"/>
              </a:rPr>
              <a:t>the connection between these achievements and the ultimate goal of cultural citizenship for Asian Americans</a:t>
            </a:r>
            <a:r>
              <a:rPr lang="en-US" sz="2800" dirty="0">
                <a:latin typeface="Arial" panose="020B0604020202020204" pitchFamily="34" charset="0"/>
                <a:cs typeface="Arial" panose="020B0604020202020204" pitchFamily="34" charset="0"/>
              </a:rPr>
              <a:t>.” (p.25)</a:t>
            </a:r>
          </a:p>
          <a:p>
            <a:endParaRPr lang="en-US" sz="2800" dirty="0">
              <a:latin typeface="Arial" panose="020B0604020202020204" pitchFamily="34" charset="0"/>
              <a:cs typeface="Arial" panose="020B0604020202020204" pitchFamily="34" charset="0"/>
            </a:endParaRPr>
          </a:p>
          <a:p>
            <a:endParaRPr lang="en-US" sz="2800" dirty="0">
              <a:latin typeface="Arial"/>
              <a:cs typeface="Arial"/>
            </a:endParaRPr>
          </a:p>
        </p:txBody>
      </p:sp>
    </p:spTree>
    <p:extLst>
      <p:ext uri="{BB962C8B-B14F-4D97-AF65-F5344CB8AC3E}">
        <p14:creationId xmlns:p14="http://schemas.microsoft.com/office/powerpoint/2010/main" val="2500743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973" y="589999"/>
            <a:ext cx="8357108" cy="4832092"/>
          </a:xfrm>
          <a:prstGeom prst="rect">
            <a:avLst/>
          </a:prstGeom>
          <a:noFill/>
        </p:spPr>
        <p:txBody>
          <a:bodyPr wrap="square" rtlCol="0">
            <a:spAutoFit/>
          </a:bodyPr>
          <a:lstStyle/>
          <a:p>
            <a:pPr lvl="0"/>
            <a:r>
              <a:rPr lang="en-US" sz="2800" dirty="0">
                <a:latin typeface="Arial" panose="020B0604020202020204" pitchFamily="34" charset="0"/>
                <a:cs typeface="Arial" panose="020B0604020202020204" pitchFamily="34" charset="0"/>
              </a:rPr>
              <a:t>“In this book I investigate the organizations and individuals who set their sights on improving mainstream media and other forms of media that are widely available and accessible to general audiences. These activists hope to take part in a broader social justice movement that extends beyond Asian American audiences to impact the way that Asian Americans are perceived and treated as cultural citizens.” (p.27)</a:t>
            </a:r>
          </a:p>
          <a:p>
            <a:endParaRPr lang="en-US" sz="2800" dirty="0">
              <a:latin typeface="Arial" panose="020B0604020202020204" pitchFamily="34" charset="0"/>
              <a:cs typeface="Arial" panose="020B0604020202020204" pitchFamily="34" charset="0"/>
            </a:endParaRPr>
          </a:p>
          <a:p>
            <a:endParaRPr lang="en-US" sz="2800" dirty="0">
              <a:latin typeface="Arial"/>
              <a:cs typeface="Arial"/>
            </a:endParaRPr>
          </a:p>
        </p:txBody>
      </p:sp>
    </p:spTree>
    <p:extLst>
      <p:ext uri="{BB962C8B-B14F-4D97-AF65-F5344CB8AC3E}">
        <p14:creationId xmlns:p14="http://schemas.microsoft.com/office/powerpoint/2010/main" val="11925996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973" y="589999"/>
            <a:ext cx="8357108" cy="4832092"/>
          </a:xfrm>
          <a:prstGeom prst="rect">
            <a:avLst/>
          </a:prstGeom>
          <a:noFill/>
        </p:spPr>
        <p:txBody>
          <a:bodyPr wrap="square" rtlCol="0">
            <a:spAutoFit/>
          </a:bodyPr>
          <a:lstStyle/>
          <a:p>
            <a:pPr lvl="0"/>
            <a:r>
              <a:rPr lang="en-US" sz="2800" dirty="0">
                <a:latin typeface="Arial" panose="020B0604020202020204" pitchFamily="34" charset="0"/>
                <a:cs typeface="Arial" panose="020B0604020202020204" pitchFamily="34" charset="0"/>
              </a:rPr>
              <a:t>“In this book I investigate the organizations and individuals who set their sights on </a:t>
            </a:r>
            <a:r>
              <a:rPr lang="en-US" sz="2800" dirty="0">
                <a:solidFill>
                  <a:srgbClr val="FFFF00"/>
                </a:solidFill>
                <a:latin typeface="Arial" panose="020B0604020202020204" pitchFamily="34" charset="0"/>
                <a:cs typeface="Arial" panose="020B0604020202020204" pitchFamily="34" charset="0"/>
              </a:rPr>
              <a:t>improving mainstream media</a:t>
            </a:r>
            <a:r>
              <a:rPr lang="en-US" sz="2800" dirty="0">
                <a:latin typeface="Arial" panose="020B0604020202020204" pitchFamily="34" charset="0"/>
                <a:cs typeface="Arial" panose="020B0604020202020204" pitchFamily="34" charset="0"/>
              </a:rPr>
              <a:t> and other forms of media that are widely available and accessible to general audiences. These activists hope to take part in a broader social justice movement that extends beyond Asian American audiences to impact the way that Asian Americans are perceived and treated as cultural citizens.” (p.27)</a:t>
            </a:r>
          </a:p>
          <a:p>
            <a:endParaRPr lang="en-US" sz="2800" dirty="0">
              <a:latin typeface="Arial" panose="020B0604020202020204" pitchFamily="34" charset="0"/>
              <a:cs typeface="Arial" panose="020B0604020202020204" pitchFamily="34" charset="0"/>
            </a:endParaRPr>
          </a:p>
          <a:p>
            <a:endParaRPr lang="en-US" sz="2800" dirty="0">
              <a:latin typeface="Arial"/>
              <a:cs typeface="Arial"/>
            </a:endParaRPr>
          </a:p>
        </p:txBody>
      </p:sp>
    </p:spTree>
    <p:extLst>
      <p:ext uri="{BB962C8B-B14F-4D97-AF65-F5344CB8AC3E}">
        <p14:creationId xmlns:p14="http://schemas.microsoft.com/office/powerpoint/2010/main" val="621197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65" y="1224275"/>
            <a:ext cx="4682835" cy="5410147"/>
          </a:xfrm>
        </p:spPr>
        <p:txBody>
          <a:bodyPr>
            <a:normAutofit/>
          </a:bodyPr>
          <a:lstStyle/>
          <a:p>
            <a:pPr marL="457200" indent="-457200" algn="l">
              <a:buFont typeface="Arial"/>
              <a:buChar char="•"/>
            </a:pPr>
            <a:r>
              <a:rPr lang="en-US" sz="2800" dirty="0">
                <a:latin typeface="Arial"/>
                <a:cs typeface="Arial"/>
              </a:rPr>
              <a:t>Associate Professor of Media and Cultural Studies in the Department of Communication Arts, University of Wisconsin-Madison</a:t>
            </a:r>
          </a:p>
          <a:p>
            <a:pPr marL="457200" indent="-457200" algn="l">
              <a:buFont typeface="Arial"/>
              <a:buChar char="•"/>
            </a:pPr>
            <a:endParaRPr lang="en-US" sz="2800" dirty="0">
              <a:latin typeface="Arial"/>
              <a:cs typeface="Arial"/>
            </a:endParaRPr>
          </a:p>
          <a:p>
            <a:pPr marL="571500" indent="-571500" algn="l">
              <a:buFont typeface="Arial"/>
              <a:buChar char="•"/>
            </a:pPr>
            <a:r>
              <a:rPr lang="en-US" sz="2800" dirty="0">
                <a:latin typeface="Arial"/>
                <a:cs typeface="Arial"/>
              </a:rPr>
              <a:t>PhD from USC, Asian American Media Activism is her first book.</a:t>
            </a:r>
          </a:p>
          <a:p>
            <a:pPr algn="l"/>
            <a:endParaRPr lang="en-US" sz="2800" dirty="0">
              <a:latin typeface="Arial"/>
              <a:cs typeface="Arial"/>
            </a:endParaRPr>
          </a:p>
        </p:txBody>
      </p:sp>
      <p:sp>
        <p:nvSpPr>
          <p:cNvPr id="4" name="TextBox 3"/>
          <p:cNvSpPr txBox="1"/>
          <p:nvPr/>
        </p:nvSpPr>
        <p:spPr>
          <a:xfrm>
            <a:off x="311728" y="263235"/>
            <a:ext cx="6811817" cy="769441"/>
          </a:xfrm>
          <a:prstGeom prst="rect">
            <a:avLst/>
          </a:prstGeom>
          <a:noFill/>
        </p:spPr>
        <p:txBody>
          <a:bodyPr wrap="square" rtlCol="0">
            <a:spAutoFit/>
          </a:bodyPr>
          <a:lstStyle/>
          <a:p>
            <a:r>
              <a:rPr lang="en-US" sz="4400" b="1" dirty="0">
                <a:latin typeface="Arial"/>
                <a:cs typeface="Arial"/>
              </a:rPr>
              <a:t>Lori Kido Lopez</a:t>
            </a:r>
          </a:p>
        </p:txBody>
      </p:sp>
      <p:pic>
        <p:nvPicPr>
          <p:cNvPr id="6" name="Picture 5" descr="A person looking at the camera&#10;&#10;Description automatically generated">
            <a:extLst>
              <a:ext uri="{FF2B5EF4-FFF2-40B4-BE49-F238E27FC236}">
                <a16:creationId xmlns:a16="http://schemas.microsoft.com/office/drawing/2014/main" id="{75A36B12-2836-D54C-9F30-8176D8B455DC}"/>
              </a:ext>
            </a:extLst>
          </p:cNvPr>
          <p:cNvPicPr>
            <a:picLocks noChangeAspect="1"/>
          </p:cNvPicPr>
          <p:nvPr/>
        </p:nvPicPr>
        <p:blipFill>
          <a:blip r:embed="rId2"/>
          <a:stretch>
            <a:fillRect/>
          </a:stretch>
        </p:blipFill>
        <p:spPr>
          <a:xfrm>
            <a:off x="4994044" y="223577"/>
            <a:ext cx="3838228" cy="6410846"/>
          </a:xfrm>
          <a:prstGeom prst="rect">
            <a:avLst/>
          </a:prstGeom>
        </p:spPr>
      </p:pic>
    </p:spTree>
    <p:extLst>
      <p:ext uri="{BB962C8B-B14F-4D97-AF65-F5344CB8AC3E}">
        <p14:creationId xmlns:p14="http://schemas.microsoft.com/office/powerpoint/2010/main" val="25500145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6973" y="589999"/>
            <a:ext cx="8357108" cy="4832092"/>
          </a:xfrm>
          <a:prstGeom prst="rect">
            <a:avLst/>
          </a:prstGeom>
          <a:noFill/>
        </p:spPr>
        <p:txBody>
          <a:bodyPr wrap="square" rtlCol="0">
            <a:spAutoFit/>
          </a:bodyPr>
          <a:lstStyle/>
          <a:p>
            <a:pPr lvl="0"/>
            <a:r>
              <a:rPr lang="en-US" sz="2800" dirty="0">
                <a:latin typeface="Arial" panose="020B0604020202020204" pitchFamily="34" charset="0"/>
                <a:cs typeface="Arial" panose="020B0604020202020204" pitchFamily="34" charset="0"/>
              </a:rPr>
              <a:t>“In this book I investigate the organizations and individuals who set their sights on </a:t>
            </a:r>
            <a:r>
              <a:rPr lang="en-US" sz="2800" dirty="0">
                <a:solidFill>
                  <a:srgbClr val="FFFF00"/>
                </a:solidFill>
                <a:latin typeface="Arial" panose="020B0604020202020204" pitchFamily="34" charset="0"/>
                <a:cs typeface="Arial" panose="020B0604020202020204" pitchFamily="34" charset="0"/>
              </a:rPr>
              <a:t>improving mainstream media</a:t>
            </a:r>
            <a:r>
              <a:rPr lang="en-US" sz="2800" dirty="0">
                <a:latin typeface="Arial" panose="020B0604020202020204" pitchFamily="34" charset="0"/>
                <a:cs typeface="Arial" panose="020B0604020202020204" pitchFamily="34" charset="0"/>
              </a:rPr>
              <a:t> and other forms of media that are widely available and accessible to general audiences. These activists hope to take part in a </a:t>
            </a:r>
            <a:r>
              <a:rPr lang="en-US" sz="2800" dirty="0">
                <a:solidFill>
                  <a:srgbClr val="FFFF00"/>
                </a:solidFill>
                <a:latin typeface="Arial" panose="020B0604020202020204" pitchFamily="34" charset="0"/>
                <a:cs typeface="Arial" panose="020B0604020202020204" pitchFamily="34" charset="0"/>
              </a:rPr>
              <a:t>broader social justice movement </a:t>
            </a:r>
            <a:r>
              <a:rPr lang="en-US" sz="2800" dirty="0">
                <a:latin typeface="Arial" panose="020B0604020202020204" pitchFamily="34" charset="0"/>
                <a:cs typeface="Arial" panose="020B0604020202020204" pitchFamily="34" charset="0"/>
              </a:rPr>
              <a:t>that extends beyond Asian American audiences to impact the way that Asian Americans are perceived and treated as cultural citizens.” (p.27)</a:t>
            </a:r>
          </a:p>
          <a:p>
            <a:endParaRPr lang="en-US" sz="2800" dirty="0">
              <a:latin typeface="Arial" panose="020B0604020202020204" pitchFamily="34" charset="0"/>
              <a:cs typeface="Arial" panose="020B0604020202020204" pitchFamily="34" charset="0"/>
            </a:endParaRPr>
          </a:p>
          <a:p>
            <a:endParaRPr lang="en-US" sz="2800" dirty="0">
              <a:latin typeface="Arial"/>
              <a:cs typeface="Arial"/>
            </a:endParaRPr>
          </a:p>
        </p:txBody>
      </p:sp>
    </p:spTree>
    <p:extLst>
      <p:ext uri="{BB962C8B-B14F-4D97-AF65-F5344CB8AC3E}">
        <p14:creationId xmlns:p14="http://schemas.microsoft.com/office/powerpoint/2010/main" val="6454981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595" y="1801460"/>
            <a:ext cx="8370762" cy="4490920"/>
          </a:xfrm>
        </p:spPr>
        <p:txBody>
          <a:bodyPr>
            <a:normAutofit/>
          </a:bodyPr>
          <a:lstStyle/>
          <a:p>
            <a:pPr algn="l"/>
            <a:r>
              <a:rPr lang="en-US" sz="2800" b="1" dirty="0">
                <a:latin typeface="Arial"/>
                <a:cs typeface="Arial"/>
              </a:rPr>
              <a:t>How, according to Lopez, does new media facilitate Asian American media activism?</a:t>
            </a:r>
          </a:p>
          <a:p>
            <a:pPr algn="l"/>
            <a:endParaRPr lang="en-US" sz="2800" b="1" dirty="0">
              <a:latin typeface="Arial"/>
              <a:cs typeface="Arial"/>
            </a:endParaRPr>
          </a:p>
          <a:p>
            <a:pPr algn="l"/>
            <a:endParaRPr lang="en-US" sz="2800" b="1" dirty="0">
              <a:latin typeface="Arial"/>
              <a:cs typeface="Arial"/>
            </a:endParaRPr>
          </a:p>
        </p:txBody>
      </p:sp>
      <p:sp>
        <p:nvSpPr>
          <p:cNvPr id="4" name="TextBox 3"/>
          <p:cNvSpPr txBox="1"/>
          <p:nvPr/>
        </p:nvSpPr>
        <p:spPr>
          <a:xfrm>
            <a:off x="311728" y="848011"/>
            <a:ext cx="8550629" cy="584776"/>
          </a:xfrm>
          <a:prstGeom prst="rect">
            <a:avLst/>
          </a:prstGeom>
          <a:noFill/>
        </p:spPr>
        <p:txBody>
          <a:bodyPr wrap="square" rtlCol="0">
            <a:spAutoFit/>
          </a:bodyPr>
          <a:lstStyle/>
          <a:p>
            <a:r>
              <a:rPr lang="en-US" sz="3200" b="1" dirty="0">
                <a:latin typeface="Arial"/>
                <a:cs typeface="Arial"/>
              </a:rPr>
              <a:t>Class Discussion:</a:t>
            </a:r>
          </a:p>
        </p:txBody>
      </p:sp>
    </p:spTree>
    <p:extLst>
      <p:ext uri="{BB962C8B-B14F-4D97-AF65-F5344CB8AC3E}">
        <p14:creationId xmlns:p14="http://schemas.microsoft.com/office/powerpoint/2010/main" val="3835157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595" y="1801460"/>
            <a:ext cx="8370762" cy="4490920"/>
          </a:xfrm>
        </p:spPr>
        <p:txBody>
          <a:bodyPr>
            <a:normAutofit/>
          </a:bodyPr>
          <a:lstStyle/>
          <a:p>
            <a:pPr algn="l"/>
            <a:r>
              <a:rPr lang="en-US" sz="2800" b="1" dirty="0">
                <a:latin typeface="Arial"/>
                <a:cs typeface="Arial"/>
              </a:rPr>
              <a:t>How, according to Lopez, does new media facilitate Asian American media activism?</a:t>
            </a:r>
          </a:p>
          <a:p>
            <a:pPr algn="l"/>
            <a:endParaRPr lang="en-US" sz="2800" b="1" dirty="0">
              <a:latin typeface="Arial"/>
              <a:cs typeface="Arial"/>
            </a:endParaRPr>
          </a:p>
          <a:p>
            <a:pPr algn="l"/>
            <a:r>
              <a:rPr lang="en-US" sz="2800" b="1" dirty="0">
                <a:latin typeface="Arial"/>
                <a:cs typeface="Arial"/>
              </a:rPr>
              <a:t>How does new media connect media representation and the broader goal of fighting for </a:t>
            </a:r>
            <a:r>
              <a:rPr lang="en-US" sz="2800" b="1">
                <a:latin typeface="Arial"/>
                <a:cs typeface="Arial"/>
              </a:rPr>
              <a:t>cultural citizenship?</a:t>
            </a:r>
            <a:endParaRPr lang="en-US" sz="2800" b="1" dirty="0">
              <a:latin typeface="Arial"/>
              <a:cs typeface="Arial"/>
            </a:endParaRPr>
          </a:p>
          <a:p>
            <a:pPr algn="l"/>
            <a:endParaRPr lang="en-US" sz="2800" b="1" dirty="0">
              <a:latin typeface="Arial"/>
              <a:cs typeface="Arial"/>
            </a:endParaRPr>
          </a:p>
        </p:txBody>
      </p:sp>
      <p:sp>
        <p:nvSpPr>
          <p:cNvPr id="4" name="TextBox 3"/>
          <p:cNvSpPr txBox="1"/>
          <p:nvPr/>
        </p:nvSpPr>
        <p:spPr>
          <a:xfrm>
            <a:off x="311728" y="848011"/>
            <a:ext cx="8550629" cy="584776"/>
          </a:xfrm>
          <a:prstGeom prst="rect">
            <a:avLst/>
          </a:prstGeom>
          <a:noFill/>
        </p:spPr>
        <p:txBody>
          <a:bodyPr wrap="square" rtlCol="0">
            <a:spAutoFit/>
          </a:bodyPr>
          <a:lstStyle/>
          <a:p>
            <a:r>
              <a:rPr lang="en-US" sz="3200" b="1" dirty="0">
                <a:latin typeface="Arial"/>
                <a:cs typeface="Arial"/>
              </a:rPr>
              <a:t>Class Discussion:</a:t>
            </a:r>
          </a:p>
        </p:txBody>
      </p:sp>
    </p:spTree>
    <p:extLst>
      <p:ext uri="{BB962C8B-B14F-4D97-AF65-F5344CB8AC3E}">
        <p14:creationId xmlns:p14="http://schemas.microsoft.com/office/powerpoint/2010/main" val="6066049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1661" y="1120432"/>
            <a:ext cx="8370762" cy="5378466"/>
          </a:xfrm>
        </p:spPr>
        <p:txBody>
          <a:bodyPr>
            <a:normAutofit lnSpcReduction="10000"/>
          </a:bodyPr>
          <a:lstStyle/>
          <a:p>
            <a:pPr marL="514350" indent="-514350" algn="l">
              <a:buFont typeface="+mj-lt"/>
              <a:buAutoNum type="arabicPeriod"/>
            </a:pPr>
            <a:r>
              <a:rPr lang="en-US" sz="2800" b="1" dirty="0">
                <a:latin typeface="Arial"/>
                <a:cs typeface="Arial"/>
              </a:rPr>
              <a:t>Work with your site group</a:t>
            </a:r>
          </a:p>
          <a:p>
            <a:pPr marL="514350" indent="-514350" algn="l">
              <a:buFont typeface="+mj-lt"/>
              <a:buAutoNum type="arabicPeriod"/>
            </a:pPr>
            <a:endParaRPr lang="en-US" sz="2800" b="1" dirty="0">
              <a:latin typeface="Arial"/>
              <a:cs typeface="Arial"/>
            </a:endParaRPr>
          </a:p>
          <a:p>
            <a:pPr marL="514350" indent="-514350" algn="l">
              <a:buFont typeface="+mj-lt"/>
              <a:buAutoNum type="arabicPeriod"/>
            </a:pPr>
            <a:endParaRPr lang="en-US" b="1" dirty="0">
              <a:latin typeface="Arial"/>
              <a:cs typeface="Arial"/>
            </a:endParaRPr>
          </a:p>
        </p:txBody>
      </p:sp>
      <p:sp>
        <p:nvSpPr>
          <p:cNvPr id="4" name="TextBox 3"/>
          <p:cNvSpPr txBox="1"/>
          <p:nvPr/>
        </p:nvSpPr>
        <p:spPr>
          <a:xfrm>
            <a:off x="311728" y="263235"/>
            <a:ext cx="8550629" cy="584776"/>
          </a:xfrm>
          <a:prstGeom prst="rect">
            <a:avLst/>
          </a:prstGeom>
          <a:noFill/>
        </p:spPr>
        <p:txBody>
          <a:bodyPr wrap="square" rtlCol="0">
            <a:spAutoFit/>
          </a:bodyPr>
          <a:lstStyle/>
          <a:p>
            <a:r>
              <a:rPr lang="en-US" sz="3200" b="1" dirty="0">
                <a:latin typeface="Arial"/>
                <a:cs typeface="Arial"/>
              </a:rPr>
              <a:t>Class Exercise:</a:t>
            </a:r>
          </a:p>
        </p:txBody>
      </p:sp>
    </p:spTree>
    <p:extLst>
      <p:ext uri="{BB962C8B-B14F-4D97-AF65-F5344CB8AC3E}">
        <p14:creationId xmlns:p14="http://schemas.microsoft.com/office/powerpoint/2010/main" val="31785724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1661" y="1120432"/>
            <a:ext cx="8370762" cy="5378466"/>
          </a:xfrm>
        </p:spPr>
        <p:txBody>
          <a:bodyPr>
            <a:normAutofit lnSpcReduction="10000"/>
          </a:bodyPr>
          <a:lstStyle/>
          <a:p>
            <a:pPr marL="514350" indent="-514350" algn="l">
              <a:buFont typeface="+mj-lt"/>
              <a:buAutoNum type="arabicPeriod"/>
            </a:pPr>
            <a:r>
              <a:rPr lang="en-US" sz="2800" b="1" dirty="0">
                <a:latin typeface="Arial"/>
                <a:cs typeface="Arial"/>
              </a:rPr>
              <a:t>Work with your site group</a:t>
            </a:r>
          </a:p>
          <a:p>
            <a:pPr marL="514350" indent="-514350" algn="l">
              <a:buFont typeface="+mj-lt"/>
              <a:buAutoNum type="arabicPeriod"/>
            </a:pPr>
            <a:endParaRPr lang="en-US" sz="2800" b="1" dirty="0">
              <a:latin typeface="Arial"/>
              <a:cs typeface="Arial"/>
            </a:endParaRPr>
          </a:p>
          <a:p>
            <a:pPr marL="514350" indent="-514350" algn="l">
              <a:buFont typeface="+mj-lt"/>
              <a:buAutoNum type="arabicPeriod"/>
            </a:pPr>
            <a:r>
              <a:rPr lang="en-US" sz="2800" b="1" dirty="0">
                <a:latin typeface="Arial"/>
                <a:cs typeface="Arial"/>
              </a:rPr>
              <a:t>Design an online campaign for your group’s media event:</a:t>
            </a:r>
          </a:p>
          <a:p>
            <a:pPr marL="971550" lvl="1" indent="-514350" algn="l">
              <a:buFont typeface="Arial"/>
              <a:buChar char="•"/>
            </a:pPr>
            <a:r>
              <a:rPr lang="en-US" b="1" dirty="0">
                <a:latin typeface="Arial"/>
                <a:cs typeface="Arial"/>
              </a:rPr>
              <a:t>This can take a variety and combination of forms, from hashtags to a coordinated series of actions.  Think about how the communities you are working with use and engage with new media—what would be effective for your community?</a:t>
            </a:r>
          </a:p>
          <a:p>
            <a:pPr marL="971550" lvl="1" indent="-514350" algn="l">
              <a:buFont typeface="Arial"/>
              <a:buChar char="•"/>
            </a:pPr>
            <a:endParaRPr lang="en-US" b="1" dirty="0">
              <a:latin typeface="Arial"/>
              <a:cs typeface="Arial"/>
            </a:endParaRPr>
          </a:p>
          <a:p>
            <a:pPr marL="514350" indent="-514350" algn="l">
              <a:buFont typeface="+mj-lt"/>
              <a:buAutoNum type="arabicPeriod"/>
            </a:pPr>
            <a:endParaRPr lang="en-US" b="1" dirty="0">
              <a:latin typeface="Arial"/>
              <a:cs typeface="Arial"/>
            </a:endParaRPr>
          </a:p>
        </p:txBody>
      </p:sp>
      <p:sp>
        <p:nvSpPr>
          <p:cNvPr id="4" name="TextBox 3"/>
          <p:cNvSpPr txBox="1"/>
          <p:nvPr/>
        </p:nvSpPr>
        <p:spPr>
          <a:xfrm>
            <a:off x="311728" y="263235"/>
            <a:ext cx="8550629" cy="584776"/>
          </a:xfrm>
          <a:prstGeom prst="rect">
            <a:avLst/>
          </a:prstGeom>
          <a:noFill/>
        </p:spPr>
        <p:txBody>
          <a:bodyPr wrap="square" rtlCol="0">
            <a:spAutoFit/>
          </a:bodyPr>
          <a:lstStyle/>
          <a:p>
            <a:r>
              <a:rPr lang="en-US" sz="3200" b="1" dirty="0">
                <a:latin typeface="Arial"/>
                <a:cs typeface="Arial"/>
              </a:rPr>
              <a:t>Class Exercise:</a:t>
            </a:r>
          </a:p>
        </p:txBody>
      </p:sp>
    </p:spTree>
    <p:extLst>
      <p:ext uri="{BB962C8B-B14F-4D97-AF65-F5344CB8AC3E}">
        <p14:creationId xmlns:p14="http://schemas.microsoft.com/office/powerpoint/2010/main" val="16381766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1661" y="1120432"/>
            <a:ext cx="8370762" cy="5378466"/>
          </a:xfrm>
        </p:spPr>
        <p:txBody>
          <a:bodyPr>
            <a:normAutofit lnSpcReduction="10000"/>
          </a:bodyPr>
          <a:lstStyle/>
          <a:p>
            <a:pPr marL="514350" indent="-514350" algn="l">
              <a:buFont typeface="+mj-lt"/>
              <a:buAutoNum type="arabicPeriod"/>
            </a:pPr>
            <a:r>
              <a:rPr lang="en-US" sz="2800" b="1" dirty="0">
                <a:latin typeface="Arial"/>
                <a:cs typeface="Arial"/>
              </a:rPr>
              <a:t>Work with your site group</a:t>
            </a:r>
          </a:p>
          <a:p>
            <a:pPr marL="514350" indent="-514350" algn="l">
              <a:buFont typeface="+mj-lt"/>
              <a:buAutoNum type="arabicPeriod"/>
            </a:pPr>
            <a:endParaRPr lang="en-US" sz="2800" b="1" dirty="0">
              <a:latin typeface="Arial"/>
              <a:cs typeface="Arial"/>
            </a:endParaRPr>
          </a:p>
          <a:p>
            <a:pPr marL="514350" indent="-514350" algn="l">
              <a:buFont typeface="+mj-lt"/>
              <a:buAutoNum type="arabicPeriod"/>
            </a:pPr>
            <a:r>
              <a:rPr lang="en-US" sz="2800" b="1" dirty="0">
                <a:latin typeface="Arial"/>
                <a:cs typeface="Arial"/>
              </a:rPr>
              <a:t>Design an online campaign for your group’s media event:</a:t>
            </a:r>
          </a:p>
          <a:p>
            <a:pPr marL="971550" lvl="1" indent="-514350" algn="l">
              <a:buFont typeface="Arial"/>
              <a:buChar char="•"/>
            </a:pPr>
            <a:r>
              <a:rPr lang="en-US" b="1" dirty="0">
                <a:latin typeface="Arial"/>
                <a:cs typeface="Arial"/>
              </a:rPr>
              <a:t>This can take a variety and combination of forms, from hashtags to a coordinated series of actions.  Think about how the communities you are working with use and engage with new media—what would be effective for your community?</a:t>
            </a:r>
          </a:p>
          <a:p>
            <a:pPr marL="971550" lvl="1" indent="-514350" algn="l">
              <a:buFont typeface="Arial"/>
              <a:buChar char="•"/>
            </a:pPr>
            <a:endParaRPr lang="en-US" b="1" dirty="0">
              <a:latin typeface="Arial"/>
              <a:cs typeface="Arial"/>
            </a:endParaRPr>
          </a:p>
          <a:p>
            <a:pPr marL="514350" indent="-514350" algn="l">
              <a:buFont typeface="+mj-lt"/>
              <a:buAutoNum type="arabicPeriod"/>
            </a:pPr>
            <a:r>
              <a:rPr lang="en-US" sz="2800" b="1" dirty="0">
                <a:latin typeface="Arial"/>
                <a:cs typeface="Arial"/>
              </a:rPr>
              <a:t>Present your group’s campaign in class for discussion</a:t>
            </a:r>
          </a:p>
          <a:p>
            <a:pPr marL="514350" indent="-514350" algn="l">
              <a:buFont typeface="+mj-lt"/>
              <a:buAutoNum type="arabicPeriod"/>
            </a:pPr>
            <a:endParaRPr lang="en-US" b="1" dirty="0">
              <a:latin typeface="Arial"/>
              <a:cs typeface="Arial"/>
            </a:endParaRPr>
          </a:p>
        </p:txBody>
      </p:sp>
      <p:sp>
        <p:nvSpPr>
          <p:cNvPr id="4" name="TextBox 3"/>
          <p:cNvSpPr txBox="1"/>
          <p:nvPr/>
        </p:nvSpPr>
        <p:spPr>
          <a:xfrm>
            <a:off x="311728" y="263235"/>
            <a:ext cx="8550629" cy="584776"/>
          </a:xfrm>
          <a:prstGeom prst="rect">
            <a:avLst/>
          </a:prstGeom>
          <a:noFill/>
        </p:spPr>
        <p:txBody>
          <a:bodyPr wrap="square" rtlCol="0">
            <a:spAutoFit/>
          </a:bodyPr>
          <a:lstStyle/>
          <a:p>
            <a:r>
              <a:rPr lang="en-US" sz="3200" b="1" dirty="0">
                <a:latin typeface="Arial"/>
                <a:cs typeface="Arial"/>
              </a:rPr>
              <a:t>Class Exercise:</a:t>
            </a:r>
          </a:p>
        </p:txBody>
      </p:sp>
    </p:spTree>
    <p:extLst>
      <p:ext uri="{BB962C8B-B14F-4D97-AF65-F5344CB8AC3E}">
        <p14:creationId xmlns:p14="http://schemas.microsoft.com/office/powerpoint/2010/main" val="3308920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1728" y="5139655"/>
            <a:ext cx="8520130" cy="1718345"/>
          </a:xfrm>
        </p:spPr>
        <p:txBody>
          <a:bodyPr>
            <a:normAutofit/>
          </a:bodyPr>
          <a:lstStyle/>
          <a:p>
            <a:pPr algn="l"/>
            <a:r>
              <a:rPr lang="en-US" sz="2400" dirty="0">
                <a:latin typeface="Arial" panose="020B0604020202020204" pitchFamily="34" charset="0"/>
                <a:cs typeface="Arial" panose="020B0604020202020204" pitchFamily="34" charset="0"/>
              </a:rPr>
              <a:t>to argue that these disagreements about media representation reflect different understandings of what cultural citizenship looks like for Asian Americans.” (p.4)</a:t>
            </a:r>
          </a:p>
          <a:p>
            <a:pPr algn="l"/>
            <a:endParaRPr lang="en-US" sz="2800" dirty="0">
              <a:latin typeface="Arial"/>
              <a:cs typeface="Arial"/>
            </a:endParaRPr>
          </a:p>
          <a:p>
            <a:endParaRPr lang="en-US" sz="4000" b="1" dirty="0">
              <a:latin typeface="Arial"/>
              <a:cs typeface="Arial"/>
            </a:endParaRPr>
          </a:p>
        </p:txBody>
      </p:sp>
      <p:sp>
        <p:nvSpPr>
          <p:cNvPr id="4" name="TextBox 3"/>
          <p:cNvSpPr txBox="1"/>
          <p:nvPr/>
        </p:nvSpPr>
        <p:spPr>
          <a:xfrm>
            <a:off x="311728" y="488364"/>
            <a:ext cx="5450853" cy="4770537"/>
          </a:xfrm>
          <a:prstGeom prst="rect">
            <a:avLst/>
          </a:prstGeom>
          <a:noFill/>
        </p:spPr>
        <p:txBody>
          <a:bodyPr wrap="square" rtlCol="0">
            <a:spAutoFit/>
          </a:bodyPr>
          <a:lstStyle/>
          <a:p>
            <a:r>
              <a:rPr lang="en-US" sz="3200" b="1" dirty="0">
                <a:latin typeface="Arial"/>
                <a:cs typeface="Arial"/>
              </a:rPr>
              <a:t>Asian American Media Activism: Fighting for Cultural Citizenship</a:t>
            </a:r>
          </a:p>
          <a:p>
            <a:endParaRPr lang="en-US" sz="3200" b="1" dirty="0">
              <a:latin typeface="Arial"/>
              <a:cs typeface="Arial"/>
            </a:endParaRPr>
          </a:p>
          <a:p>
            <a:endParaRPr lang="en-US" sz="3200" b="1" dirty="0">
              <a:latin typeface="Arial"/>
              <a:cs typeface="Arial"/>
            </a:endParaRPr>
          </a:p>
          <a:p>
            <a:r>
              <a:rPr lang="en-US" sz="2400" dirty="0">
                <a:latin typeface="Arial" panose="020B0604020202020204" pitchFamily="34" charset="0"/>
                <a:cs typeface="Arial" panose="020B0604020202020204" pitchFamily="34" charset="0"/>
              </a:rPr>
              <a:t>“In this book I investigate not only how Asian American media activism takes place and evaluate what kinds of interventions might actually be effective, but I also use a media studies and cultural studies framework</a:t>
            </a:r>
            <a:endParaRPr lang="en-US" sz="2400" dirty="0">
              <a:latin typeface="Arial"/>
              <a:cs typeface="Arial"/>
            </a:endParaRPr>
          </a:p>
        </p:txBody>
      </p:sp>
      <p:pic>
        <p:nvPicPr>
          <p:cNvPr id="6" name="Picture 5" descr="A picture containing drawing&#10;&#10;Description automatically generated">
            <a:extLst>
              <a:ext uri="{FF2B5EF4-FFF2-40B4-BE49-F238E27FC236}">
                <a16:creationId xmlns:a16="http://schemas.microsoft.com/office/drawing/2014/main" id="{24BC67E7-CD8E-EE48-835B-B74459B1AABC}"/>
              </a:ext>
            </a:extLst>
          </p:cNvPr>
          <p:cNvPicPr>
            <a:picLocks noChangeAspect="1"/>
          </p:cNvPicPr>
          <p:nvPr/>
        </p:nvPicPr>
        <p:blipFill>
          <a:blip r:embed="rId2"/>
          <a:stretch>
            <a:fillRect/>
          </a:stretch>
        </p:blipFill>
        <p:spPr>
          <a:xfrm>
            <a:off x="5762581" y="418640"/>
            <a:ext cx="3139475" cy="4721015"/>
          </a:xfrm>
          <a:prstGeom prst="rect">
            <a:avLst/>
          </a:prstGeom>
        </p:spPr>
      </p:pic>
    </p:spTree>
    <p:extLst>
      <p:ext uri="{BB962C8B-B14F-4D97-AF65-F5344CB8AC3E}">
        <p14:creationId xmlns:p14="http://schemas.microsoft.com/office/powerpoint/2010/main" val="3919853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1661" y="1708043"/>
            <a:ext cx="8370762" cy="5449108"/>
          </a:xfrm>
        </p:spPr>
        <p:txBody>
          <a:bodyPr>
            <a:normAutofit/>
          </a:bodyPr>
          <a:lstStyle/>
          <a:p>
            <a:pPr marL="514350" indent="-514350" algn="l">
              <a:buFont typeface="+mj-lt"/>
              <a:buAutoNum type="arabicPeriod"/>
            </a:pPr>
            <a:endParaRPr lang="en-US" sz="2800" dirty="0">
              <a:solidFill>
                <a:srgbClr val="FFFF00"/>
              </a:solidFill>
              <a:latin typeface="Arial"/>
              <a:cs typeface="Arial"/>
            </a:endParaRPr>
          </a:p>
        </p:txBody>
      </p:sp>
      <p:sp>
        <p:nvSpPr>
          <p:cNvPr id="4" name="TextBox 3"/>
          <p:cNvSpPr txBox="1"/>
          <p:nvPr/>
        </p:nvSpPr>
        <p:spPr>
          <a:xfrm>
            <a:off x="311728" y="383756"/>
            <a:ext cx="8550629" cy="1077218"/>
          </a:xfrm>
          <a:prstGeom prst="rect">
            <a:avLst/>
          </a:prstGeom>
          <a:noFill/>
        </p:spPr>
        <p:txBody>
          <a:bodyPr wrap="square" rtlCol="0">
            <a:spAutoFit/>
          </a:bodyPr>
          <a:lstStyle/>
          <a:p>
            <a:r>
              <a:rPr lang="en-US" sz="3200" b="1" dirty="0">
                <a:latin typeface="Arial"/>
                <a:cs typeface="Arial"/>
              </a:rPr>
              <a:t>How does Lopez define cultural citizenship?</a:t>
            </a:r>
          </a:p>
        </p:txBody>
      </p:sp>
    </p:spTree>
    <p:extLst>
      <p:ext uri="{BB962C8B-B14F-4D97-AF65-F5344CB8AC3E}">
        <p14:creationId xmlns:p14="http://schemas.microsoft.com/office/powerpoint/2010/main" val="4064894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1661" y="1708043"/>
            <a:ext cx="8370762" cy="5449108"/>
          </a:xfrm>
        </p:spPr>
        <p:txBody>
          <a:bodyPr>
            <a:normAutofit/>
          </a:bodyPr>
          <a:lstStyle/>
          <a:p>
            <a:pPr marL="514350" indent="-514350" algn="l">
              <a:buFont typeface="+mj-lt"/>
              <a:buAutoNum type="arabicPeriod"/>
            </a:pPr>
            <a:r>
              <a:rPr lang="en-US" sz="2800" dirty="0">
                <a:latin typeface="Arial"/>
                <a:cs typeface="Arial"/>
              </a:rPr>
              <a:t>Citizenship</a:t>
            </a:r>
          </a:p>
        </p:txBody>
      </p:sp>
      <p:sp>
        <p:nvSpPr>
          <p:cNvPr id="4" name="TextBox 3"/>
          <p:cNvSpPr txBox="1"/>
          <p:nvPr/>
        </p:nvSpPr>
        <p:spPr>
          <a:xfrm>
            <a:off x="311728" y="383756"/>
            <a:ext cx="8550629" cy="1077218"/>
          </a:xfrm>
          <a:prstGeom prst="rect">
            <a:avLst/>
          </a:prstGeom>
          <a:noFill/>
        </p:spPr>
        <p:txBody>
          <a:bodyPr wrap="square" rtlCol="0">
            <a:spAutoFit/>
          </a:bodyPr>
          <a:lstStyle/>
          <a:p>
            <a:r>
              <a:rPr lang="en-US" sz="3200" b="1" dirty="0">
                <a:latin typeface="Arial"/>
                <a:cs typeface="Arial"/>
              </a:rPr>
              <a:t>How does Lopez define cultural citizenship?</a:t>
            </a:r>
          </a:p>
        </p:txBody>
      </p:sp>
    </p:spTree>
    <p:extLst>
      <p:ext uri="{BB962C8B-B14F-4D97-AF65-F5344CB8AC3E}">
        <p14:creationId xmlns:p14="http://schemas.microsoft.com/office/powerpoint/2010/main" val="2839440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1661" y="1708043"/>
            <a:ext cx="8370762" cy="5449108"/>
          </a:xfrm>
        </p:spPr>
        <p:txBody>
          <a:bodyPr>
            <a:normAutofit/>
          </a:bodyPr>
          <a:lstStyle/>
          <a:p>
            <a:pPr marL="514350" indent="-514350" algn="l">
              <a:buFont typeface="+mj-lt"/>
              <a:buAutoNum type="arabicPeriod"/>
            </a:pPr>
            <a:r>
              <a:rPr lang="en-US" sz="2800" dirty="0">
                <a:latin typeface="Arial"/>
                <a:cs typeface="Arial"/>
              </a:rPr>
              <a:t>Citizenship</a:t>
            </a:r>
          </a:p>
          <a:p>
            <a:pPr marL="2800350" lvl="5" indent="-514350" algn="l">
              <a:buFont typeface="Arial" panose="020B0604020202020204" pitchFamily="34" charset="0"/>
              <a:buChar char="•"/>
            </a:pPr>
            <a:r>
              <a:rPr lang="en-US" sz="2800" dirty="0">
                <a:latin typeface="Arial"/>
                <a:cs typeface="Arial"/>
              </a:rPr>
              <a:t>Legal</a:t>
            </a:r>
          </a:p>
        </p:txBody>
      </p:sp>
      <p:sp>
        <p:nvSpPr>
          <p:cNvPr id="4" name="TextBox 3"/>
          <p:cNvSpPr txBox="1"/>
          <p:nvPr/>
        </p:nvSpPr>
        <p:spPr>
          <a:xfrm>
            <a:off x="311728" y="383756"/>
            <a:ext cx="8550629" cy="1077218"/>
          </a:xfrm>
          <a:prstGeom prst="rect">
            <a:avLst/>
          </a:prstGeom>
          <a:noFill/>
        </p:spPr>
        <p:txBody>
          <a:bodyPr wrap="square" rtlCol="0">
            <a:spAutoFit/>
          </a:bodyPr>
          <a:lstStyle/>
          <a:p>
            <a:r>
              <a:rPr lang="en-US" sz="3200" b="1" dirty="0">
                <a:latin typeface="Arial"/>
                <a:cs typeface="Arial"/>
              </a:rPr>
              <a:t>How does Lopez define cultural citizenship?</a:t>
            </a:r>
          </a:p>
        </p:txBody>
      </p:sp>
    </p:spTree>
    <p:extLst>
      <p:ext uri="{BB962C8B-B14F-4D97-AF65-F5344CB8AC3E}">
        <p14:creationId xmlns:p14="http://schemas.microsoft.com/office/powerpoint/2010/main" val="4159580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1661" y="1708043"/>
            <a:ext cx="8370762" cy="5449108"/>
          </a:xfrm>
        </p:spPr>
        <p:txBody>
          <a:bodyPr>
            <a:normAutofit/>
          </a:bodyPr>
          <a:lstStyle/>
          <a:p>
            <a:pPr marL="514350" indent="-514350" algn="l">
              <a:buFont typeface="+mj-lt"/>
              <a:buAutoNum type="arabicPeriod"/>
            </a:pPr>
            <a:r>
              <a:rPr lang="en-US" sz="2800" dirty="0">
                <a:latin typeface="Arial"/>
                <a:cs typeface="Arial"/>
              </a:rPr>
              <a:t>Citizenship</a:t>
            </a:r>
          </a:p>
          <a:p>
            <a:pPr marL="2800350" lvl="5" indent="-514350" algn="l">
              <a:buFont typeface="Arial" panose="020B0604020202020204" pitchFamily="34" charset="0"/>
              <a:buChar char="•"/>
            </a:pPr>
            <a:r>
              <a:rPr lang="en-US" sz="2800" dirty="0">
                <a:latin typeface="Arial"/>
                <a:cs typeface="Arial"/>
              </a:rPr>
              <a:t>Legal</a:t>
            </a:r>
          </a:p>
          <a:p>
            <a:pPr marL="2800350" lvl="5" indent="-514350" algn="l">
              <a:buFont typeface="Arial" panose="020B0604020202020204" pitchFamily="34" charset="0"/>
              <a:buChar char="•"/>
            </a:pPr>
            <a:r>
              <a:rPr lang="en-US" sz="2800" dirty="0">
                <a:latin typeface="Arial"/>
                <a:cs typeface="Arial"/>
              </a:rPr>
              <a:t>National</a:t>
            </a:r>
          </a:p>
        </p:txBody>
      </p:sp>
      <p:sp>
        <p:nvSpPr>
          <p:cNvPr id="4" name="TextBox 3"/>
          <p:cNvSpPr txBox="1"/>
          <p:nvPr/>
        </p:nvSpPr>
        <p:spPr>
          <a:xfrm>
            <a:off x="311728" y="383756"/>
            <a:ext cx="8550629" cy="1077218"/>
          </a:xfrm>
          <a:prstGeom prst="rect">
            <a:avLst/>
          </a:prstGeom>
          <a:noFill/>
        </p:spPr>
        <p:txBody>
          <a:bodyPr wrap="square" rtlCol="0">
            <a:spAutoFit/>
          </a:bodyPr>
          <a:lstStyle/>
          <a:p>
            <a:r>
              <a:rPr lang="en-US" sz="3200" b="1" dirty="0">
                <a:latin typeface="Arial"/>
                <a:cs typeface="Arial"/>
              </a:rPr>
              <a:t>How does Lopez define cultural citizenship?</a:t>
            </a:r>
          </a:p>
        </p:txBody>
      </p:sp>
    </p:spTree>
    <p:extLst>
      <p:ext uri="{BB962C8B-B14F-4D97-AF65-F5344CB8AC3E}">
        <p14:creationId xmlns:p14="http://schemas.microsoft.com/office/powerpoint/2010/main" val="615917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1661" y="1708043"/>
            <a:ext cx="8370762" cy="5449108"/>
          </a:xfrm>
        </p:spPr>
        <p:txBody>
          <a:bodyPr>
            <a:normAutofit/>
          </a:bodyPr>
          <a:lstStyle/>
          <a:p>
            <a:pPr marL="514350" indent="-514350" algn="l">
              <a:buFont typeface="+mj-lt"/>
              <a:buAutoNum type="arabicPeriod"/>
            </a:pPr>
            <a:r>
              <a:rPr lang="en-US" sz="2800" dirty="0">
                <a:latin typeface="Arial"/>
                <a:cs typeface="Arial"/>
              </a:rPr>
              <a:t>Citizenship</a:t>
            </a:r>
          </a:p>
          <a:p>
            <a:pPr marL="2800350" lvl="5" indent="-514350" algn="l">
              <a:buFont typeface="Arial" panose="020B0604020202020204" pitchFamily="34" charset="0"/>
              <a:buChar char="•"/>
            </a:pPr>
            <a:r>
              <a:rPr lang="en-US" sz="2800" dirty="0">
                <a:latin typeface="Arial"/>
                <a:cs typeface="Arial"/>
              </a:rPr>
              <a:t>Legal</a:t>
            </a:r>
          </a:p>
          <a:p>
            <a:pPr marL="2800350" lvl="5" indent="-514350" algn="l">
              <a:buFont typeface="Arial" panose="020B0604020202020204" pitchFamily="34" charset="0"/>
              <a:buChar char="•"/>
            </a:pPr>
            <a:r>
              <a:rPr lang="en-US" sz="2800" dirty="0">
                <a:latin typeface="Arial"/>
                <a:cs typeface="Arial"/>
              </a:rPr>
              <a:t>National</a:t>
            </a:r>
          </a:p>
          <a:p>
            <a:pPr marL="2800350" lvl="5" indent="-514350" algn="l">
              <a:buFont typeface="Arial" panose="020B0604020202020204" pitchFamily="34" charset="0"/>
              <a:buChar char="•"/>
            </a:pPr>
            <a:r>
              <a:rPr lang="en-US" sz="2800" dirty="0">
                <a:latin typeface="Arial"/>
                <a:cs typeface="Arial"/>
              </a:rPr>
              <a:t>Rights and protections</a:t>
            </a:r>
          </a:p>
          <a:p>
            <a:pPr marL="2800350" lvl="5" indent="-514350" algn="l">
              <a:buFont typeface="Arial" panose="020B0604020202020204" pitchFamily="34" charset="0"/>
              <a:buChar char="•"/>
            </a:pPr>
            <a:endParaRPr lang="en-US" sz="2800" dirty="0">
              <a:solidFill>
                <a:srgbClr val="FFFF00"/>
              </a:solidFill>
              <a:latin typeface="Arial"/>
              <a:cs typeface="Arial"/>
            </a:endParaRPr>
          </a:p>
        </p:txBody>
      </p:sp>
      <p:sp>
        <p:nvSpPr>
          <p:cNvPr id="4" name="TextBox 3"/>
          <p:cNvSpPr txBox="1"/>
          <p:nvPr/>
        </p:nvSpPr>
        <p:spPr>
          <a:xfrm>
            <a:off x="311728" y="383756"/>
            <a:ext cx="8550629" cy="1077218"/>
          </a:xfrm>
          <a:prstGeom prst="rect">
            <a:avLst/>
          </a:prstGeom>
          <a:noFill/>
        </p:spPr>
        <p:txBody>
          <a:bodyPr wrap="square" rtlCol="0">
            <a:spAutoFit/>
          </a:bodyPr>
          <a:lstStyle/>
          <a:p>
            <a:r>
              <a:rPr lang="en-US" sz="3200" b="1" dirty="0">
                <a:latin typeface="Arial"/>
                <a:cs typeface="Arial"/>
              </a:rPr>
              <a:t>How does Lopez define cultural citizenship?</a:t>
            </a:r>
          </a:p>
        </p:txBody>
      </p:sp>
    </p:spTree>
    <p:extLst>
      <p:ext uri="{BB962C8B-B14F-4D97-AF65-F5344CB8AC3E}">
        <p14:creationId xmlns:p14="http://schemas.microsoft.com/office/powerpoint/2010/main" val="7062170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2862</TotalTime>
  <Words>1359</Words>
  <Application>Microsoft Macintosh PowerPoint</Application>
  <PresentationFormat>On-screen Show (4:3)</PresentationFormat>
  <Paragraphs>143</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ASIAN AMERICAN MEDIA IN COMMUNITIES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Pitzer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OFF-SCREEN</dc:title>
  <dc:creator>localuser</dc:creator>
  <cp:lastModifiedBy>Ming-Yuen Ma</cp:lastModifiedBy>
  <cp:revision>167</cp:revision>
  <dcterms:created xsi:type="dcterms:W3CDTF">2010-12-29T21:54:42Z</dcterms:created>
  <dcterms:modified xsi:type="dcterms:W3CDTF">2020-03-09T17:31:22Z</dcterms:modified>
</cp:coreProperties>
</file>