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94" r:id="rId2"/>
    <p:sldId id="264" r:id="rId3"/>
    <p:sldId id="296" r:id="rId4"/>
    <p:sldId id="298" r:id="rId5"/>
    <p:sldId id="299" r:id="rId6"/>
    <p:sldId id="283" r:id="rId7"/>
    <p:sldId id="284" r:id="rId8"/>
    <p:sldId id="286" r:id="rId9"/>
    <p:sldId id="292" r:id="rId10"/>
    <p:sldId id="278" r:id="rId11"/>
    <p:sldId id="287" r:id="rId12"/>
    <p:sldId id="295" r:id="rId13"/>
    <p:sldId id="288" r:id="rId14"/>
    <p:sldId id="289" r:id="rId15"/>
    <p:sldId id="301" r:id="rId16"/>
    <p:sldId id="302" r:id="rId17"/>
    <p:sldId id="305" r:id="rId18"/>
    <p:sldId id="303" r:id="rId19"/>
    <p:sldId id="304" r:id="rId20"/>
    <p:sldId id="306" r:id="rId21"/>
    <p:sldId id="308" r:id="rId22"/>
    <p:sldId id="309" r:id="rId23"/>
    <p:sldId id="310" r:id="rId24"/>
    <p:sldId id="314" r:id="rId25"/>
    <p:sldId id="312" r:id="rId26"/>
    <p:sldId id="313" r:id="rId27"/>
    <p:sldId id="315" r:id="rId28"/>
    <p:sldId id="318" r:id="rId29"/>
    <p:sldId id="31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p:restoredTop sz="94586"/>
  </p:normalViewPr>
  <p:slideViewPr>
    <p:cSldViewPr snapToGrid="0" snapToObjects="1">
      <p:cViewPr varScale="1">
        <p:scale>
          <a:sx n="102" d="100"/>
          <a:sy n="102" d="100"/>
        </p:scale>
        <p:origin x="12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CD448-060F-3E42-931B-601C5ACD96A4}" type="datetimeFigureOut">
              <a:rPr lang="en-US" smtClean="0"/>
              <a:t>4/16/17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6F3B7-A394-6444-9849-C3A4B545B573}" type="slidenum">
              <a:rPr lang="en-US" smtClean="0"/>
              <a:t>‹#›</a:t>
            </a:fld>
            <a:endParaRPr lang="en-US"/>
          </a:p>
        </p:txBody>
      </p:sp>
    </p:spTree>
    <p:extLst>
      <p:ext uri="{BB962C8B-B14F-4D97-AF65-F5344CB8AC3E}">
        <p14:creationId xmlns:p14="http://schemas.microsoft.com/office/powerpoint/2010/main" val="31845453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20</a:t>
            </a:fld>
            <a:endParaRPr lang="en-US"/>
          </a:p>
        </p:txBody>
      </p:sp>
    </p:spTree>
    <p:extLst>
      <p:ext uri="{BB962C8B-B14F-4D97-AF65-F5344CB8AC3E}">
        <p14:creationId xmlns:p14="http://schemas.microsoft.com/office/powerpoint/2010/main" val="5000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21</a:t>
            </a:fld>
            <a:endParaRPr lang="en-US"/>
          </a:p>
        </p:txBody>
      </p:sp>
    </p:spTree>
    <p:extLst>
      <p:ext uri="{BB962C8B-B14F-4D97-AF65-F5344CB8AC3E}">
        <p14:creationId xmlns:p14="http://schemas.microsoft.com/office/powerpoint/2010/main" val="5000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27</a:t>
            </a:fld>
            <a:endParaRPr lang="en-US"/>
          </a:p>
        </p:txBody>
      </p:sp>
    </p:spTree>
    <p:extLst>
      <p:ext uri="{BB962C8B-B14F-4D97-AF65-F5344CB8AC3E}">
        <p14:creationId xmlns:p14="http://schemas.microsoft.com/office/powerpoint/2010/main" val="5000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28</a:t>
            </a:fld>
            <a:endParaRPr lang="en-US"/>
          </a:p>
        </p:txBody>
      </p:sp>
    </p:spTree>
    <p:extLst>
      <p:ext uri="{BB962C8B-B14F-4D97-AF65-F5344CB8AC3E}">
        <p14:creationId xmlns:p14="http://schemas.microsoft.com/office/powerpoint/2010/main" val="31647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29</a:t>
            </a:fld>
            <a:endParaRPr lang="en-US"/>
          </a:p>
        </p:txBody>
      </p:sp>
    </p:spTree>
    <p:extLst>
      <p:ext uri="{BB962C8B-B14F-4D97-AF65-F5344CB8AC3E}">
        <p14:creationId xmlns:p14="http://schemas.microsoft.com/office/powerpoint/2010/main" val="192763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02E06-6383-CD41-A89C-C18DB2948F67}" type="datetimeFigureOut">
              <a:rPr lang="en-US" smtClean="0"/>
              <a:pPr/>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02E06-6383-CD41-A89C-C18DB2948F67}" type="datetimeFigureOut">
              <a:rPr lang="en-US" smtClean="0"/>
              <a:pPr/>
              <a:t>4/16/17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02E06-6383-CD41-A89C-C18DB2948F67}" type="datetimeFigureOut">
              <a:rPr lang="en-US" smtClean="0"/>
              <a:pPr/>
              <a:t>4/16/17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02E06-6383-CD41-A89C-C18DB2948F67}" type="datetimeFigureOut">
              <a:rPr lang="en-US" smtClean="0"/>
              <a:pPr/>
              <a:t>4/16/17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4/16/17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4/16/17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TjQ4CEs-c3E" TargetMode="Externa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8831"/>
            <a:ext cx="7772400" cy="1470025"/>
          </a:xfrm>
        </p:spPr>
        <p:txBody>
          <a:bodyPr/>
          <a:lstStyle/>
          <a:p>
            <a:r>
              <a:rPr lang="en-US" b="1" dirty="0">
                <a:latin typeface="Arial"/>
                <a:cs typeface="Arial"/>
              </a:rPr>
              <a:t>II. Film Sound Theories</a:t>
            </a:r>
          </a:p>
        </p:txBody>
      </p:sp>
      <p:sp>
        <p:nvSpPr>
          <p:cNvPr id="3" name="Subtitle 2"/>
          <p:cNvSpPr>
            <a:spLocks noGrp="1"/>
          </p:cNvSpPr>
          <p:nvPr>
            <p:ph type="subTitle" idx="1"/>
          </p:nvPr>
        </p:nvSpPr>
        <p:spPr>
          <a:xfrm>
            <a:off x="915631" y="3558856"/>
            <a:ext cx="7285663" cy="1859811"/>
          </a:xfrm>
        </p:spPr>
        <p:txBody>
          <a:bodyPr>
            <a:normAutofit/>
          </a:bodyPr>
          <a:lstStyle/>
          <a:p>
            <a:r>
              <a:rPr lang="en-US" sz="4000" b="1" dirty="0" smtClean="0">
                <a:latin typeface="Arial"/>
                <a:cs typeface="Arial"/>
              </a:rPr>
              <a:t>5. Filmic Sound Spaces</a:t>
            </a:r>
            <a:endParaRPr lang="en-US" sz="4000" b="1" dirty="0">
              <a:latin typeface="Arial"/>
              <a:cs typeface="Arial"/>
            </a:endParaRPr>
          </a:p>
          <a:p>
            <a:endParaRPr lang="en-US" sz="4000" b="1" dirty="0" smtClean="0">
              <a:latin typeface="Arial"/>
              <a:cs typeface="Arial"/>
            </a:endParaRPr>
          </a:p>
        </p:txBody>
      </p:sp>
    </p:spTree>
    <p:extLst>
      <p:ext uri="{BB962C8B-B14F-4D97-AF65-F5344CB8AC3E}">
        <p14:creationId xmlns:p14="http://schemas.microsoft.com/office/powerpoint/2010/main" val="2050291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108572"/>
            <a:ext cx="8197273" cy="5652571"/>
          </a:xfrm>
        </p:spPr>
        <p:txBody>
          <a:bodyPr>
            <a:noAutofit/>
          </a:bodyPr>
          <a:lstStyle/>
          <a:p>
            <a:pPr marL="457200" indent="-457200" algn="l">
              <a:buFont typeface="Arial"/>
              <a:buChar char="•"/>
            </a:pPr>
            <a:r>
              <a:rPr lang="en-US" sz="2800" dirty="0" smtClean="0">
                <a:latin typeface="Arial"/>
                <a:cs typeface="Arial"/>
              </a:rPr>
              <a:t>From production to reception, and vice versa (think flying donuts!) </a:t>
            </a:r>
          </a:p>
          <a:p>
            <a:pPr marL="457200" indent="-457200" algn="l">
              <a:buFont typeface="Arial"/>
              <a:buChar char="•"/>
            </a:pPr>
            <a:r>
              <a:rPr lang="en-US" sz="2800" dirty="0" smtClean="0">
                <a:latin typeface="Arial"/>
                <a:cs typeface="Arial"/>
              </a:rPr>
              <a:t>Multiplicity</a:t>
            </a:r>
          </a:p>
          <a:p>
            <a:pPr marL="457200" indent="-457200" algn="l">
              <a:buFont typeface="Arial"/>
              <a:buChar char="•"/>
            </a:pPr>
            <a:r>
              <a:rPr lang="en-US" sz="2800" dirty="0" smtClean="0">
                <a:latin typeface="Arial"/>
                <a:cs typeface="Arial"/>
              </a:rPr>
              <a:t>Three-Dimensionality</a:t>
            </a:r>
          </a:p>
          <a:p>
            <a:pPr marL="457200" indent="-457200" algn="l">
              <a:buFont typeface="Arial"/>
              <a:buChar char="•"/>
            </a:pPr>
            <a:r>
              <a:rPr lang="en-US" sz="2800" dirty="0" smtClean="0">
                <a:latin typeface="Arial"/>
                <a:cs typeface="Arial"/>
              </a:rPr>
              <a:t>Materiality</a:t>
            </a:r>
          </a:p>
          <a:p>
            <a:pPr marL="457200" indent="-457200" algn="l">
              <a:buFont typeface="Arial"/>
              <a:buChar char="•"/>
            </a:pPr>
            <a:r>
              <a:rPr lang="en-US" sz="2800" dirty="0" smtClean="0">
                <a:latin typeface="Arial"/>
                <a:cs typeface="Arial"/>
              </a:rPr>
              <a:t>Heterogeneity</a:t>
            </a:r>
          </a:p>
          <a:p>
            <a:pPr marL="457200" indent="-457200" algn="l">
              <a:buFont typeface="Arial"/>
              <a:buChar char="•"/>
            </a:pPr>
            <a:r>
              <a:rPr lang="en-US" sz="2800" dirty="0" smtClean="0">
                <a:latin typeface="Arial"/>
                <a:cs typeface="Arial"/>
              </a:rPr>
              <a:t>Intersection</a:t>
            </a:r>
          </a:p>
          <a:p>
            <a:pPr marL="457200" indent="-457200" algn="l">
              <a:buFont typeface="Arial"/>
              <a:buChar char="•"/>
            </a:pPr>
            <a:r>
              <a:rPr lang="en-US" sz="2800" dirty="0" smtClean="0">
                <a:latin typeface="Arial"/>
                <a:cs typeface="Arial"/>
              </a:rPr>
              <a:t>Performance</a:t>
            </a:r>
          </a:p>
          <a:p>
            <a:pPr marL="457200" indent="-457200" algn="l">
              <a:buFont typeface="Arial"/>
              <a:buChar char="•"/>
            </a:pPr>
            <a:r>
              <a:rPr lang="en-US" sz="2800" dirty="0" err="1" smtClean="0">
                <a:latin typeface="Arial"/>
                <a:cs typeface="Arial"/>
              </a:rPr>
              <a:t>Mutli-Discursivity</a:t>
            </a:r>
            <a:endParaRPr lang="en-US" sz="2800" dirty="0" smtClean="0">
              <a:latin typeface="Arial"/>
              <a:cs typeface="Arial"/>
            </a:endParaRPr>
          </a:p>
          <a:p>
            <a:pPr marL="457200" indent="-457200" algn="l">
              <a:buFont typeface="Arial"/>
              <a:buChar char="•"/>
            </a:pPr>
            <a:r>
              <a:rPr lang="en-US" sz="2800" dirty="0" smtClean="0">
                <a:latin typeface="Arial"/>
                <a:cs typeface="Arial"/>
              </a:rPr>
              <a:t>Instability</a:t>
            </a:r>
          </a:p>
          <a:p>
            <a:pPr marL="457200" indent="-457200" algn="l">
              <a:buFont typeface="Arial"/>
              <a:buChar char="•"/>
            </a:pPr>
            <a:endParaRPr lang="en-US" sz="2800" dirty="0" smtClean="0">
              <a:latin typeface="Arial"/>
              <a:cs typeface="Arial"/>
            </a:endParaRPr>
          </a:p>
          <a:p>
            <a:pPr marL="457200" indent="-457200" algn="l">
              <a:buFont typeface="Arial"/>
              <a:buChar char="•"/>
            </a:pPr>
            <a:endParaRPr lang="en-US" sz="2800" dirty="0" smtClean="0">
              <a:latin typeface="Arial"/>
              <a:cs typeface="Arial"/>
            </a:endParaRPr>
          </a:p>
        </p:txBody>
      </p:sp>
      <p:sp>
        <p:nvSpPr>
          <p:cNvPr id="2" name="TextBox 1"/>
          <p:cNvSpPr txBox="1"/>
          <p:nvPr/>
        </p:nvSpPr>
        <p:spPr>
          <a:xfrm>
            <a:off x="0" y="286425"/>
            <a:ext cx="9143999" cy="584776"/>
          </a:xfrm>
          <a:prstGeom prst="rect">
            <a:avLst/>
          </a:prstGeom>
          <a:noFill/>
        </p:spPr>
        <p:txBody>
          <a:bodyPr wrap="square" rtlCol="0">
            <a:spAutoFit/>
          </a:bodyPr>
          <a:lstStyle/>
          <a:p>
            <a:pPr algn="ctr"/>
            <a:r>
              <a:rPr lang="en-US" sz="3200" b="1" dirty="0" smtClean="0">
                <a:latin typeface="Arial"/>
                <a:cs typeface="Arial"/>
              </a:rPr>
              <a:t>CINEMA AS EVENT</a:t>
            </a:r>
            <a:endParaRPr lang="en-US" sz="3200" b="1" dirty="0">
              <a:latin typeface="Arial"/>
              <a:cs typeface="Arial"/>
            </a:endParaRPr>
          </a:p>
        </p:txBody>
      </p:sp>
    </p:spTree>
    <p:extLst>
      <p:ext uri="{BB962C8B-B14F-4D97-AF65-F5344CB8AC3E}">
        <p14:creationId xmlns:p14="http://schemas.microsoft.com/office/powerpoint/2010/main" val="333079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108572"/>
            <a:ext cx="8197273" cy="5652571"/>
          </a:xfrm>
        </p:spPr>
        <p:txBody>
          <a:bodyPr>
            <a:noAutofit/>
          </a:bodyPr>
          <a:lstStyle/>
          <a:p>
            <a:pPr marL="457200" indent="-457200" algn="l">
              <a:buFont typeface="Arial"/>
              <a:buChar char="•"/>
            </a:pPr>
            <a:r>
              <a:rPr lang="en-US" sz="2800" dirty="0">
                <a:latin typeface="Arial"/>
                <a:cs typeface="Arial"/>
              </a:rPr>
              <a:t>Mediation</a:t>
            </a:r>
          </a:p>
          <a:p>
            <a:pPr marL="457200" indent="-457200" algn="l">
              <a:buFont typeface="Arial"/>
              <a:buChar char="•"/>
            </a:pPr>
            <a:r>
              <a:rPr lang="en-US" sz="2800" dirty="0">
                <a:latin typeface="Arial"/>
                <a:cs typeface="Arial"/>
              </a:rPr>
              <a:t>Choice</a:t>
            </a:r>
          </a:p>
          <a:p>
            <a:pPr marL="457200" indent="-457200" algn="l">
              <a:buFont typeface="Arial"/>
              <a:buChar char="•"/>
            </a:pPr>
            <a:r>
              <a:rPr lang="en-US" sz="2800" dirty="0">
                <a:latin typeface="Arial"/>
                <a:cs typeface="Arial"/>
              </a:rPr>
              <a:t>Diffusion</a:t>
            </a:r>
          </a:p>
          <a:p>
            <a:pPr marL="457200" indent="-457200" algn="l">
              <a:buFont typeface="Arial"/>
              <a:buChar char="•"/>
            </a:pPr>
            <a:r>
              <a:rPr lang="en-US" sz="2800" dirty="0">
                <a:latin typeface="Arial"/>
                <a:cs typeface="Arial"/>
              </a:rPr>
              <a:t>Interchange</a:t>
            </a:r>
          </a:p>
          <a:p>
            <a:pPr marL="457200" indent="-457200" algn="l">
              <a:buFont typeface="Arial"/>
              <a:buChar char="•"/>
            </a:pPr>
            <a:endParaRPr lang="en-US" sz="2800" dirty="0" smtClean="0">
              <a:latin typeface="Arial"/>
              <a:cs typeface="Arial"/>
            </a:endParaRPr>
          </a:p>
          <a:p>
            <a:pPr marL="457200" indent="-457200" algn="l">
              <a:buFont typeface="Arial"/>
              <a:buChar char="•"/>
            </a:pPr>
            <a:endParaRPr lang="en-US" sz="2800" dirty="0" smtClean="0">
              <a:latin typeface="Arial"/>
              <a:cs typeface="Arial"/>
            </a:endParaRPr>
          </a:p>
        </p:txBody>
      </p:sp>
    </p:spTree>
    <p:extLst>
      <p:ext uri="{BB962C8B-B14F-4D97-AF65-F5344CB8AC3E}">
        <p14:creationId xmlns:p14="http://schemas.microsoft.com/office/powerpoint/2010/main" val="1368555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1547670"/>
            <a:ext cx="8197273" cy="5652571"/>
          </a:xfrm>
        </p:spPr>
        <p:txBody>
          <a:bodyPr>
            <a:noAutofit/>
          </a:bodyPr>
          <a:lstStyle/>
          <a:p>
            <a:pPr marL="457200" indent="-457200" algn="l">
              <a:buFont typeface="Arial"/>
              <a:buChar char="•"/>
            </a:pPr>
            <a:r>
              <a:rPr lang="en-US" sz="2800" dirty="0" smtClean="0">
                <a:latin typeface="Arial"/>
                <a:cs typeface="Arial"/>
              </a:rPr>
              <a:t>The production of sound is a material event: vibration, medium, changes in pressure – the composite nature of sound</a:t>
            </a:r>
          </a:p>
          <a:p>
            <a:pPr marL="457200" indent="-457200" algn="l">
              <a:buFont typeface="Arial"/>
              <a:buChar char="•"/>
            </a:pPr>
            <a:endParaRPr lang="en-US" sz="2800" dirty="0" smtClean="0">
              <a:latin typeface="Arial"/>
              <a:cs typeface="Arial"/>
            </a:endParaRPr>
          </a:p>
          <a:p>
            <a:pPr marL="457200" indent="-457200" algn="l">
              <a:buFont typeface="Arial"/>
              <a:buChar char="•"/>
            </a:pPr>
            <a:r>
              <a:rPr lang="en-US" sz="2800" dirty="0" smtClean="0">
                <a:latin typeface="Arial"/>
                <a:cs typeface="Arial"/>
              </a:rPr>
              <a:t>The sound narrative: naming of sound, “our ears tell us,” </a:t>
            </a:r>
            <a:r>
              <a:rPr lang="en-US" sz="2800" dirty="0" err="1" smtClean="0">
                <a:latin typeface="Arial"/>
                <a:cs typeface="Arial"/>
              </a:rPr>
              <a:t>Rashomon</a:t>
            </a:r>
            <a:r>
              <a:rPr lang="en-US" sz="2800" dirty="0" smtClean="0">
                <a:latin typeface="Arial"/>
                <a:cs typeface="Arial"/>
              </a:rPr>
              <a:t> phenomenon</a:t>
            </a:r>
          </a:p>
          <a:p>
            <a:pPr marL="457200" indent="-457200" algn="l">
              <a:buFont typeface="Arial"/>
              <a:buChar char="•"/>
            </a:pPr>
            <a:endParaRPr lang="en-US" sz="2800" dirty="0" smtClean="0">
              <a:latin typeface="Arial"/>
              <a:cs typeface="Arial"/>
            </a:endParaRPr>
          </a:p>
          <a:p>
            <a:pPr marL="457200" indent="-457200" algn="l">
              <a:buFont typeface="Arial"/>
              <a:buChar char="•"/>
            </a:pPr>
            <a:r>
              <a:rPr lang="en-US" sz="2800" dirty="0">
                <a:latin typeface="Arial"/>
                <a:cs typeface="Arial"/>
              </a:rPr>
              <a:t>The recording of a sound event: representation, spatial signature, double (recording/reproduction)</a:t>
            </a:r>
          </a:p>
          <a:p>
            <a:pPr marL="457200" indent="-457200" algn="l">
              <a:buFont typeface="Arial"/>
              <a:buChar char="•"/>
            </a:pPr>
            <a:endParaRPr lang="en-US" sz="2800" dirty="0" smtClean="0">
              <a:latin typeface="Arial"/>
              <a:cs typeface="Arial"/>
            </a:endParaRPr>
          </a:p>
          <a:p>
            <a:pPr marL="457200" indent="-457200" algn="l">
              <a:buFont typeface="Arial"/>
              <a:buChar char="•"/>
            </a:pPr>
            <a:endParaRPr lang="en-US" sz="2800" dirty="0" smtClean="0">
              <a:latin typeface="Arial"/>
              <a:cs typeface="Arial"/>
            </a:endParaRPr>
          </a:p>
        </p:txBody>
      </p:sp>
      <p:sp>
        <p:nvSpPr>
          <p:cNvPr id="2" name="TextBox 1"/>
          <p:cNvSpPr txBox="1"/>
          <p:nvPr/>
        </p:nvSpPr>
        <p:spPr>
          <a:xfrm>
            <a:off x="1" y="603357"/>
            <a:ext cx="9143999" cy="584776"/>
          </a:xfrm>
          <a:prstGeom prst="rect">
            <a:avLst/>
          </a:prstGeom>
          <a:noFill/>
        </p:spPr>
        <p:txBody>
          <a:bodyPr wrap="square" rtlCol="0">
            <a:spAutoFit/>
          </a:bodyPr>
          <a:lstStyle/>
          <a:p>
            <a:pPr algn="ctr"/>
            <a:r>
              <a:rPr lang="en-US" sz="3200" b="1" dirty="0" smtClean="0">
                <a:latin typeface="Arial"/>
                <a:cs typeface="Arial"/>
              </a:rPr>
              <a:t>SOUND AS EVENT</a:t>
            </a:r>
            <a:endParaRPr lang="en-US" sz="3200" b="1" dirty="0">
              <a:latin typeface="Arial"/>
              <a:cs typeface="Arial"/>
            </a:endParaRPr>
          </a:p>
        </p:txBody>
      </p:sp>
    </p:spTree>
    <p:extLst>
      <p:ext uri="{BB962C8B-B14F-4D97-AF65-F5344CB8AC3E}">
        <p14:creationId xmlns:p14="http://schemas.microsoft.com/office/powerpoint/2010/main" val="1476796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108572"/>
            <a:ext cx="8197273" cy="5652571"/>
          </a:xfrm>
        </p:spPr>
        <p:txBody>
          <a:bodyPr>
            <a:noAutofit/>
          </a:bodyPr>
          <a:lstStyle/>
          <a:p>
            <a:pPr marL="457200" indent="-457200" algn="l">
              <a:buFont typeface="Arial"/>
              <a:buChar char="•"/>
            </a:pPr>
            <a:endParaRPr lang="en-US" sz="2800" dirty="0" smtClean="0">
              <a:latin typeface="Arial"/>
              <a:cs typeface="Arial"/>
            </a:endParaRPr>
          </a:p>
          <a:p>
            <a:pPr marL="457200" indent="-457200" algn="l">
              <a:buFont typeface="Arial"/>
              <a:buChar char="•"/>
            </a:pPr>
            <a:r>
              <a:rPr lang="en-US" sz="2800" dirty="0">
                <a:latin typeface="Arial"/>
                <a:cs typeface="Arial"/>
              </a:rPr>
              <a:t>“…recordings are thus always representations, interpretations, partial narratives that must nevertheless serve as our only access to the sounds of the past” </a:t>
            </a:r>
            <a:r>
              <a:rPr lang="en-US" sz="2800" dirty="0" smtClean="0">
                <a:latin typeface="Arial"/>
                <a:cs typeface="Arial"/>
              </a:rPr>
              <a:t>(p.27</a:t>
            </a:r>
            <a:r>
              <a:rPr lang="en-US" sz="2800" dirty="0">
                <a:latin typeface="Arial"/>
                <a:cs typeface="Arial"/>
              </a:rPr>
              <a:t>)</a:t>
            </a:r>
          </a:p>
          <a:p>
            <a:pPr marL="457200" indent="-457200" algn="l">
              <a:buFont typeface="Arial"/>
              <a:buChar char="•"/>
            </a:pPr>
            <a:endParaRPr lang="en-US" sz="2800" dirty="0" smtClean="0">
              <a:latin typeface="Arial"/>
              <a:cs typeface="Arial"/>
            </a:endParaRPr>
          </a:p>
          <a:p>
            <a:pPr marL="457200" indent="-457200" algn="l">
              <a:buFont typeface="Arial"/>
              <a:buChar char="•"/>
            </a:pPr>
            <a:endParaRPr lang="en-US" sz="2800" dirty="0" smtClean="0">
              <a:latin typeface="Arial"/>
              <a:cs typeface="Arial"/>
            </a:endParaRPr>
          </a:p>
        </p:txBody>
      </p:sp>
    </p:spTree>
    <p:extLst>
      <p:ext uri="{BB962C8B-B14F-4D97-AF65-F5344CB8AC3E}">
        <p14:creationId xmlns:p14="http://schemas.microsoft.com/office/powerpoint/2010/main" val="23123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4572" y="1950358"/>
            <a:ext cx="6504216" cy="4064000"/>
          </a:xfrm>
        </p:spPr>
        <p:txBody>
          <a:bodyPr>
            <a:noAutofit/>
          </a:bodyPr>
          <a:lstStyle/>
          <a:p>
            <a:pPr marL="457200" indent="-457200" algn="l">
              <a:buFont typeface="Arial"/>
              <a:buChar char="•"/>
            </a:pPr>
            <a:r>
              <a:rPr lang="en-US" sz="3600" dirty="0" smtClean="0">
                <a:latin typeface="Arial"/>
                <a:cs typeface="Arial"/>
              </a:rPr>
              <a:t>Historical</a:t>
            </a:r>
          </a:p>
          <a:p>
            <a:pPr marL="457200" indent="-457200" algn="l">
              <a:buFont typeface="Arial"/>
              <a:buChar char="•"/>
            </a:pPr>
            <a:r>
              <a:rPr lang="en-US" sz="3600" dirty="0" smtClean="0">
                <a:latin typeface="Arial"/>
                <a:cs typeface="Arial"/>
              </a:rPr>
              <a:t>Ontological</a:t>
            </a:r>
          </a:p>
          <a:p>
            <a:pPr marL="457200" indent="-457200" algn="l">
              <a:buFont typeface="Arial"/>
              <a:buChar char="•"/>
            </a:pPr>
            <a:r>
              <a:rPr lang="en-US" sz="3600" dirty="0" smtClean="0">
                <a:latin typeface="Arial"/>
                <a:cs typeface="Arial"/>
              </a:rPr>
              <a:t>Reproduction</a:t>
            </a:r>
          </a:p>
          <a:p>
            <a:pPr marL="457200" indent="-457200" algn="l">
              <a:buFont typeface="Arial"/>
              <a:buChar char="•"/>
            </a:pPr>
            <a:r>
              <a:rPr lang="en-US" sz="3600" dirty="0" smtClean="0">
                <a:latin typeface="Arial"/>
                <a:cs typeface="Arial"/>
              </a:rPr>
              <a:t>Nominalism</a:t>
            </a:r>
          </a:p>
          <a:p>
            <a:pPr marL="457200" indent="-457200" algn="l">
              <a:buFont typeface="Arial"/>
              <a:buChar char="•"/>
            </a:pPr>
            <a:r>
              <a:rPr lang="en-US" sz="3600" dirty="0" smtClean="0">
                <a:latin typeface="Arial"/>
                <a:cs typeface="Arial"/>
              </a:rPr>
              <a:t>Cinema as index</a:t>
            </a:r>
          </a:p>
        </p:txBody>
      </p:sp>
      <p:sp>
        <p:nvSpPr>
          <p:cNvPr id="2" name="TextBox 1"/>
          <p:cNvSpPr txBox="1"/>
          <p:nvPr/>
        </p:nvSpPr>
        <p:spPr>
          <a:xfrm>
            <a:off x="743858" y="912511"/>
            <a:ext cx="8019142" cy="707886"/>
          </a:xfrm>
          <a:prstGeom prst="rect">
            <a:avLst/>
          </a:prstGeom>
          <a:noFill/>
        </p:spPr>
        <p:txBody>
          <a:bodyPr wrap="square" rtlCol="0">
            <a:spAutoFit/>
          </a:bodyPr>
          <a:lstStyle/>
          <a:p>
            <a:r>
              <a:rPr lang="en-US" sz="4000" dirty="0" smtClean="0">
                <a:latin typeface="Arial"/>
                <a:cs typeface="Arial"/>
              </a:rPr>
              <a:t>Fallacies In Film Sound Theory:</a:t>
            </a:r>
            <a:endParaRPr lang="en-US" sz="4000" dirty="0">
              <a:latin typeface="Arial"/>
              <a:cs typeface="Arial"/>
            </a:endParaRPr>
          </a:p>
        </p:txBody>
      </p:sp>
    </p:spTree>
    <p:extLst>
      <p:ext uri="{BB962C8B-B14F-4D97-AF65-F5344CB8AC3E}">
        <p14:creationId xmlns:p14="http://schemas.microsoft.com/office/powerpoint/2010/main" val="2359643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950822"/>
            <a:ext cx="9143999" cy="584776"/>
          </a:xfrm>
          <a:prstGeom prst="rect">
            <a:avLst/>
          </a:prstGeom>
          <a:noFill/>
        </p:spPr>
        <p:txBody>
          <a:bodyPr wrap="square" rtlCol="0">
            <a:spAutoFit/>
          </a:bodyPr>
          <a:lstStyle/>
          <a:p>
            <a:pPr algn="ctr"/>
            <a:r>
              <a:rPr lang="en-US" sz="3200" b="1" dirty="0" smtClean="0">
                <a:latin typeface="Arial"/>
                <a:cs typeface="Arial"/>
              </a:rPr>
              <a:t>SYMPHONY HALL, BOSTON</a:t>
            </a:r>
            <a:endParaRPr lang="en-US" sz="3200" b="1" dirty="0">
              <a:latin typeface="Arial"/>
              <a:cs typeface="Arial"/>
            </a:endParaRPr>
          </a:p>
        </p:txBody>
      </p:sp>
      <p:pic>
        <p:nvPicPr>
          <p:cNvPr id="6" name="Picture 5" descr="symphony-h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085" y="516742"/>
            <a:ext cx="6987149" cy="5240362"/>
          </a:xfrm>
          <a:prstGeom prst="rect">
            <a:avLst/>
          </a:prstGeom>
        </p:spPr>
      </p:pic>
    </p:spTree>
    <p:extLst>
      <p:ext uri="{BB962C8B-B14F-4D97-AF65-F5344CB8AC3E}">
        <p14:creationId xmlns:p14="http://schemas.microsoft.com/office/powerpoint/2010/main" val="1488498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mphony-hall-old-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76" y="679235"/>
            <a:ext cx="7518220" cy="5459867"/>
          </a:xfrm>
          <a:prstGeom prst="rect">
            <a:avLst/>
          </a:prstGeom>
        </p:spPr>
      </p:pic>
    </p:spTree>
    <p:extLst>
      <p:ext uri="{BB962C8B-B14F-4D97-AF65-F5344CB8AC3E}">
        <p14:creationId xmlns:p14="http://schemas.microsoft.com/office/powerpoint/2010/main" val="3468567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CMH-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37" y="289361"/>
            <a:ext cx="8477666" cy="5682939"/>
          </a:xfrm>
          <a:prstGeom prst="rect">
            <a:avLst/>
          </a:prstGeom>
        </p:spPr>
      </p:pic>
      <p:sp>
        <p:nvSpPr>
          <p:cNvPr id="5" name="TextBox 4"/>
          <p:cNvSpPr txBox="1"/>
          <p:nvPr/>
        </p:nvSpPr>
        <p:spPr>
          <a:xfrm>
            <a:off x="1" y="6101641"/>
            <a:ext cx="9143999" cy="584776"/>
          </a:xfrm>
          <a:prstGeom prst="rect">
            <a:avLst/>
          </a:prstGeom>
          <a:noFill/>
        </p:spPr>
        <p:txBody>
          <a:bodyPr wrap="square" rtlCol="0">
            <a:spAutoFit/>
          </a:bodyPr>
          <a:lstStyle/>
          <a:p>
            <a:pPr algn="ctr"/>
            <a:r>
              <a:rPr lang="en-US" sz="3200" b="1" dirty="0" smtClean="0">
                <a:latin typeface="Arial"/>
                <a:cs typeface="Arial"/>
              </a:rPr>
              <a:t>RADIO CITY MUSIC HALL, NEW YORK</a:t>
            </a:r>
            <a:endParaRPr lang="en-US" sz="3200" b="1" dirty="0">
              <a:latin typeface="Arial"/>
              <a:cs typeface="Arial"/>
            </a:endParaRPr>
          </a:p>
        </p:txBody>
      </p:sp>
    </p:spTree>
    <p:extLst>
      <p:ext uri="{BB962C8B-B14F-4D97-AF65-F5344CB8AC3E}">
        <p14:creationId xmlns:p14="http://schemas.microsoft.com/office/powerpoint/2010/main" val="726142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lywood-bowl-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03" y="389369"/>
            <a:ext cx="7587229" cy="5595581"/>
          </a:xfrm>
          <a:prstGeom prst="rect">
            <a:avLst/>
          </a:prstGeom>
        </p:spPr>
      </p:pic>
      <p:sp>
        <p:nvSpPr>
          <p:cNvPr id="3" name="TextBox 2"/>
          <p:cNvSpPr txBox="1"/>
          <p:nvPr/>
        </p:nvSpPr>
        <p:spPr>
          <a:xfrm>
            <a:off x="1" y="5984950"/>
            <a:ext cx="9143999" cy="584776"/>
          </a:xfrm>
          <a:prstGeom prst="rect">
            <a:avLst/>
          </a:prstGeom>
          <a:noFill/>
        </p:spPr>
        <p:txBody>
          <a:bodyPr wrap="square" rtlCol="0">
            <a:spAutoFit/>
          </a:bodyPr>
          <a:lstStyle/>
          <a:p>
            <a:pPr algn="ctr"/>
            <a:r>
              <a:rPr lang="en-US" sz="3200" b="1" dirty="0" smtClean="0">
                <a:latin typeface="Arial"/>
                <a:cs typeface="Arial"/>
              </a:rPr>
              <a:t>HOLLYWOOD BOWL, LOS ANGELES</a:t>
            </a:r>
            <a:endParaRPr lang="en-US" sz="3200" b="1" dirty="0">
              <a:latin typeface="Arial"/>
              <a:cs typeface="Arial"/>
            </a:endParaRPr>
          </a:p>
        </p:txBody>
      </p:sp>
    </p:spTree>
    <p:extLst>
      <p:ext uri="{BB962C8B-B14F-4D97-AF65-F5344CB8AC3E}">
        <p14:creationId xmlns:p14="http://schemas.microsoft.com/office/powerpoint/2010/main" val="2937711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llywood-bowl-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04900"/>
            <a:ext cx="8229600" cy="4635500"/>
          </a:xfrm>
          <a:prstGeom prst="rect">
            <a:avLst/>
          </a:prstGeom>
        </p:spPr>
      </p:pic>
    </p:spTree>
    <p:extLst>
      <p:ext uri="{BB962C8B-B14F-4D97-AF65-F5344CB8AC3E}">
        <p14:creationId xmlns:p14="http://schemas.microsoft.com/office/powerpoint/2010/main" val="11508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14388" y="1964832"/>
            <a:ext cx="7286625" cy="3353793"/>
          </a:xfrm>
        </p:spPr>
        <p:txBody>
          <a:bodyPr>
            <a:normAutofit/>
          </a:bodyPr>
          <a:lstStyle/>
          <a:p>
            <a:r>
              <a:rPr lang="en-US" sz="3600" u="sng" dirty="0" smtClean="0">
                <a:latin typeface="Arial"/>
                <a:cs typeface="Arial"/>
              </a:rPr>
              <a:t>Sound Theory Sound Practice</a:t>
            </a:r>
          </a:p>
          <a:p>
            <a:r>
              <a:rPr lang="en-US" sz="3600" dirty="0" smtClean="0">
                <a:latin typeface="Arial"/>
                <a:cs typeface="Arial"/>
              </a:rPr>
              <a:t>Edited by Rick Altman (1992)</a:t>
            </a:r>
          </a:p>
          <a:p>
            <a:endParaRPr lang="en-US" sz="3600" dirty="0">
              <a:latin typeface="Arial"/>
              <a:cs typeface="Arial"/>
            </a:endParaRPr>
          </a:p>
          <a:p>
            <a:r>
              <a:rPr lang="en-US" sz="3600" dirty="0" smtClean="0">
                <a:latin typeface="Arial"/>
                <a:cs typeface="Arial"/>
              </a:rPr>
              <a:t>With essays by James </a:t>
            </a:r>
            <a:r>
              <a:rPr lang="en-US" sz="3600" dirty="0" err="1" smtClean="0">
                <a:latin typeface="Arial"/>
                <a:cs typeface="Arial"/>
              </a:rPr>
              <a:t>Lastra</a:t>
            </a:r>
            <a:r>
              <a:rPr lang="en-US" sz="3600" dirty="0" smtClean="0">
                <a:latin typeface="Arial"/>
                <a:cs typeface="Arial"/>
              </a:rPr>
              <a:t>, Michel </a:t>
            </a:r>
            <a:r>
              <a:rPr lang="en-US" sz="3600" dirty="0" err="1" smtClean="0">
                <a:latin typeface="Arial"/>
                <a:cs typeface="Arial"/>
              </a:rPr>
              <a:t>Chion</a:t>
            </a:r>
            <a:r>
              <a:rPr lang="en-US" sz="3600" dirty="0" smtClean="0">
                <a:latin typeface="Arial"/>
                <a:cs typeface="Arial"/>
              </a:rPr>
              <a:t>, and others</a:t>
            </a:r>
            <a:endParaRPr lang="en-US" sz="3600" dirty="0">
              <a:latin typeface="Arial"/>
              <a:cs typeface="Arial"/>
            </a:endParaRPr>
          </a:p>
          <a:p>
            <a:endParaRPr lang="en-US" sz="4000" b="1" dirty="0" smtClean="0">
              <a:latin typeface="Arial"/>
              <a:cs typeface="Arial"/>
            </a:endParaRPr>
          </a:p>
        </p:txBody>
      </p:sp>
    </p:spTree>
    <p:extLst>
      <p:ext uri="{BB962C8B-B14F-4D97-AF65-F5344CB8AC3E}">
        <p14:creationId xmlns:p14="http://schemas.microsoft.com/office/powerpoint/2010/main" val="2431599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819" y="1987728"/>
            <a:ext cx="8197273" cy="4870272"/>
          </a:xfrm>
        </p:spPr>
        <p:txBody>
          <a:bodyPr>
            <a:normAutofit/>
          </a:bodyPr>
          <a:lstStyle/>
          <a:p>
            <a:pPr marL="457200" indent="-457200" algn="l">
              <a:buFont typeface="Arial"/>
              <a:buChar char="•"/>
            </a:pPr>
            <a:r>
              <a:rPr lang="en-US" sz="2800" dirty="0">
                <a:latin typeface="Arial"/>
                <a:cs typeface="Arial"/>
              </a:rPr>
              <a:t>The merging of architectural acoustics and electrical </a:t>
            </a:r>
            <a:r>
              <a:rPr lang="en-US" sz="2800" dirty="0" smtClean="0">
                <a:latin typeface="Arial"/>
                <a:cs typeface="Arial"/>
              </a:rPr>
              <a:t>acoustics</a:t>
            </a:r>
          </a:p>
          <a:p>
            <a:pPr marL="457200" indent="-457200" algn="l">
              <a:buFont typeface="Arial"/>
              <a:buChar char="•"/>
            </a:pPr>
            <a:endParaRPr lang="en-US" sz="2800" dirty="0" smtClean="0">
              <a:latin typeface="Arial"/>
              <a:cs typeface="Arial"/>
            </a:endParaRPr>
          </a:p>
          <a:p>
            <a:pPr marL="457200" indent="-457200" algn="l">
              <a:buFont typeface="Arial"/>
              <a:buChar char="•"/>
            </a:pPr>
            <a:r>
              <a:rPr lang="en-US" sz="2800" dirty="0" smtClean="0">
                <a:latin typeface="Arial"/>
                <a:cs typeface="Arial"/>
              </a:rPr>
              <a:t>Telephone, radio, public address system, phonograph, motion pictures</a:t>
            </a:r>
          </a:p>
          <a:p>
            <a:pPr algn="l"/>
            <a:r>
              <a:rPr lang="en-US" sz="2800" dirty="0" smtClean="0">
                <a:latin typeface="Arial"/>
                <a:cs typeface="Arial"/>
              </a:rPr>
              <a:t> </a:t>
            </a:r>
          </a:p>
          <a:p>
            <a:pPr marL="457200" indent="-457200" algn="l">
              <a:buFont typeface="Arial"/>
              <a:buChar char="•"/>
            </a:pPr>
            <a:r>
              <a:rPr lang="en-US" sz="2800" dirty="0">
                <a:latin typeface="Arial"/>
                <a:cs typeface="Arial"/>
              </a:rPr>
              <a:t>The development of synchronized and amplified sound for film exhibition </a:t>
            </a:r>
            <a:endParaRPr lang="en-US" sz="2800" dirty="0" smtClean="0">
              <a:latin typeface="Arial"/>
              <a:cs typeface="Arial"/>
            </a:endParaRPr>
          </a:p>
          <a:p>
            <a:pPr marL="457200" indent="-457200" algn="l">
              <a:buFont typeface="Arial"/>
              <a:buChar char="•"/>
            </a:pPr>
            <a:endParaRPr lang="en-US" sz="2800" dirty="0" smtClean="0">
              <a:latin typeface="Arial"/>
              <a:cs typeface="Arial"/>
            </a:endParaRPr>
          </a:p>
        </p:txBody>
      </p:sp>
      <p:sp>
        <p:nvSpPr>
          <p:cNvPr id="2" name="TextBox 1"/>
          <p:cNvSpPr txBox="1"/>
          <p:nvPr/>
        </p:nvSpPr>
        <p:spPr>
          <a:xfrm>
            <a:off x="242457" y="645367"/>
            <a:ext cx="8428182" cy="584776"/>
          </a:xfrm>
          <a:prstGeom prst="rect">
            <a:avLst/>
          </a:prstGeom>
          <a:noFill/>
        </p:spPr>
        <p:txBody>
          <a:bodyPr wrap="square" rtlCol="0">
            <a:spAutoFit/>
          </a:bodyPr>
          <a:lstStyle/>
          <a:p>
            <a:r>
              <a:rPr lang="en-US" sz="3200" b="1" dirty="0" smtClean="0">
                <a:latin typeface="Arial"/>
                <a:cs typeface="Arial"/>
              </a:rPr>
              <a:t>The Electroacoustic Soundscape:</a:t>
            </a:r>
            <a:endParaRPr lang="en-US" sz="3200" b="1" dirty="0">
              <a:latin typeface="Arial"/>
              <a:cs typeface="Arial"/>
            </a:endParaRPr>
          </a:p>
        </p:txBody>
      </p:sp>
    </p:spTree>
    <p:extLst>
      <p:ext uri="{BB962C8B-B14F-4D97-AF65-F5344CB8AC3E}">
        <p14:creationId xmlns:p14="http://schemas.microsoft.com/office/powerpoint/2010/main" val="2578528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428854"/>
            <a:ext cx="8197273" cy="4870272"/>
          </a:xfrm>
        </p:spPr>
        <p:txBody>
          <a:bodyPr>
            <a:normAutofit/>
          </a:bodyPr>
          <a:lstStyle/>
          <a:p>
            <a:pPr marL="457200" indent="-457200" algn="l">
              <a:buFont typeface="Arial"/>
              <a:buChar char="•"/>
            </a:pPr>
            <a:r>
              <a:rPr lang="en-US" sz="2800" dirty="0">
                <a:latin typeface="Arial"/>
                <a:cs typeface="Arial"/>
              </a:rPr>
              <a:t>Wiring “silent” movie theaters for sound</a:t>
            </a:r>
          </a:p>
          <a:p>
            <a:pPr marL="457200" indent="-457200" algn="l">
              <a:buFont typeface="Arial"/>
              <a:buChar char="•"/>
            </a:pPr>
            <a:endParaRPr lang="en-US" sz="2800" dirty="0" smtClean="0">
              <a:latin typeface="Arial"/>
              <a:cs typeface="Arial"/>
            </a:endParaRPr>
          </a:p>
          <a:p>
            <a:pPr marL="457200" indent="-457200" algn="l">
              <a:buFont typeface="Arial"/>
              <a:buChar char="•"/>
            </a:pPr>
            <a:r>
              <a:rPr lang="en-US" sz="2800" dirty="0" smtClean="0">
                <a:latin typeface="Arial"/>
                <a:cs typeface="Arial"/>
              </a:rPr>
              <a:t>Recording studios</a:t>
            </a:r>
          </a:p>
          <a:p>
            <a:pPr marL="457200" indent="-457200" algn="l">
              <a:buFont typeface="Arial"/>
              <a:buChar char="•"/>
            </a:pPr>
            <a:endParaRPr lang="en-US" sz="2800" dirty="0" smtClean="0">
              <a:latin typeface="Arial"/>
              <a:cs typeface="Arial"/>
            </a:endParaRPr>
          </a:p>
          <a:p>
            <a:pPr marL="457200" indent="-457200" algn="l">
              <a:buFont typeface="Arial"/>
              <a:buChar char="•"/>
            </a:pPr>
            <a:r>
              <a:rPr lang="en-US" sz="2800" dirty="0" smtClean="0">
                <a:latin typeface="Arial"/>
                <a:cs typeface="Arial"/>
              </a:rPr>
              <a:t>Motion picture studios</a:t>
            </a:r>
          </a:p>
          <a:p>
            <a:pPr algn="l"/>
            <a:r>
              <a:rPr lang="en-US" sz="2800" dirty="0" smtClean="0">
                <a:latin typeface="Arial"/>
                <a:cs typeface="Arial"/>
              </a:rPr>
              <a:t> </a:t>
            </a:r>
          </a:p>
          <a:p>
            <a:pPr marL="457200" indent="-457200" algn="l">
              <a:buFont typeface="Arial"/>
              <a:buChar char="•"/>
            </a:pPr>
            <a:r>
              <a:rPr lang="en-US" sz="2800" dirty="0" smtClean="0">
                <a:latin typeface="Arial"/>
                <a:cs typeface="Arial"/>
              </a:rPr>
              <a:t>Motion picture sound: from </a:t>
            </a:r>
            <a:r>
              <a:rPr lang="en-US" sz="2800" i="1" dirty="0" smtClean="0">
                <a:latin typeface="Arial"/>
                <a:cs typeface="Arial"/>
              </a:rPr>
              <a:t>The Jazz Singer </a:t>
            </a:r>
            <a:r>
              <a:rPr lang="en-US" sz="2800" dirty="0" smtClean="0">
                <a:latin typeface="Arial"/>
                <a:cs typeface="Arial"/>
              </a:rPr>
              <a:t>to </a:t>
            </a:r>
            <a:r>
              <a:rPr lang="en-US" sz="2800" i="1" dirty="0" err="1" smtClean="0">
                <a:latin typeface="Arial"/>
                <a:cs typeface="Arial"/>
              </a:rPr>
              <a:t>Singin</a:t>
            </a:r>
            <a:r>
              <a:rPr lang="en-US" sz="2800" i="1" dirty="0" smtClean="0">
                <a:latin typeface="Arial"/>
                <a:cs typeface="Arial"/>
              </a:rPr>
              <a:t>’ in The Rain</a:t>
            </a:r>
          </a:p>
          <a:p>
            <a:pPr marL="457200" indent="-457200" algn="l">
              <a:buFont typeface="Arial"/>
              <a:buChar char="•"/>
            </a:pPr>
            <a:endParaRPr lang="en-US" sz="2800" i="1" dirty="0" smtClean="0">
              <a:latin typeface="Arial"/>
              <a:cs typeface="Arial"/>
            </a:endParaRPr>
          </a:p>
          <a:p>
            <a:pPr marL="457200" indent="-457200" algn="l">
              <a:buFont typeface="Arial"/>
              <a:buChar char="•"/>
            </a:pPr>
            <a:endParaRPr lang="en-US" sz="2800" dirty="0" smtClean="0">
              <a:latin typeface="Arial"/>
              <a:cs typeface="Arial"/>
            </a:endParaRPr>
          </a:p>
        </p:txBody>
      </p:sp>
    </p:spTree>
    <p:extLst>
      <p:ext uri="{BB962C8B-B14F-4D97-AF65-F5344CB8AC3E}">
        <p14:creationId xmlns:p14="http://schemas.microsoft.com/office/powerpoint/2010/main" val="3752000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8000" y="5949703"/>
            <a:ext cx="8115300" cy="750456"/>
          </a:xfrm>
        </p:spPr>
        <p:txBody>
          <a:bodyPr>
            <a:normAutofit fontScale="92500"/>
          </a:bodyPr>
          <a:lstStyle/>
          <a:p>
            <a:r>
              <a:rPr lang="en-US" b="1" dirty="0" smtClean="0">
                <a:latin typeface="Arial"/>
                <a:cs typeface="Arial"/>
              </a:rPr>
              <a:t>Edison Recording Studio in New York, 1904</a:t>
            </a:r>
            <a:endParaRPr lang="en-US" b="1" dirty="0">
              <a:latin typeface="Arial"/>
              <a:cs typeface="Arial"/>
            </a:endParaRPr>
          </a:p>
        </p:txBody>
      </p:sp>
      <p:pic>
        <p:nvPicPr>
          <p:cNvPr id="4" name="Picture 3" descr="EdisonStudio19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463303"/>
            <a:ext cx="8115300" cy="5486400"/>
          </a:xfrm>
          <a:prstGeom prst="rect">
            <a:avLst/>
          </a:prstGeom>
        </p:spPr>
      </p:pic>
    </p:spTree>
    <p:extLst>
      <p:ext uri="{BB962C8B-B14F-4D97-AF65-F5344CB8AC3E}">
        <p14:creationId xmlns:p14="http://schemas.microsoft.com/office/powerpoint/2010/main" val="1967636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8000" y="5727206"/>
            <a:ext cx="8115300" cy="750456"/>
          </a:xfrm>
        </p:spPr>
        <p:txBody>
          <a:bodyPr>
            <a:normAutofit fontScale="92500"/>
          </a:bodyPr>
          <a:lstStyle/>
          <a:p>
            <a:r>
              <a:rPr lang="en-US" b="1" dirty="0" smtClean="0">
                <a:latin typeface="Arial"/>
                <a:cs typeface="Arial"/>
              </a:rPr>
              <a:t>KDKA Broadcast Studio in Pittsburgh, 1924</a:t>
            </a:r>
            <a:endParaRPr lang="en-US" b="1" dirty="0">
              <a:latin typeface="Arial"/>
              <a:cs typeface="Arial"/>
            </a:endParaRPr>
          </a:p>
        </p:txBody>
      </p:sp>
      <p:pic>
        <p:nvPicPr>
          <p:cNvPr id="3" name="Picture 2" descr="KDKAStud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842" y="886480"/>
            <a:ext cx="7110326" cy="4585645"/>
          </a:xfrm>
          <a:prstGeom prst="rect">
            <a:avLst/>
          </a:prstGeom>
        </p:spPr>
      </p:pic>
    </p:spTree>
    <p:extLst>
      <p:ext uri="{BB962C8B-B14F-4D97-AF65-F5344CB8AC3E}">
        <p14:creationId xmlns:p14="http://schemas.microsoft.com/office/powerpoint/2010/main" val="2275497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8000" y="5903349"/>
            <a:ext cx="8115300" cy="750456"/>
          </a:xfrm>
        </p:spPr>
        <p:txBody>
          <a:bodyPr>
            <a:normAutofit fontScale="85000" lnSpcReduction="20000"/>
          </a:bodyPr>
          <a:lstStyle/>
          <a:p>
            <a:r>
              <a:rPr lang="en-US" b="1" dirty="0" smtClean="0">
                <a:latin typeface="Arial"/>
                <a:cs typeface="Arial"/>
              </a:rPr>
              <a:t>Bell Laboratories Sound Picture Studio at 151 Bank Street, New York; opened in 1929</a:t>
            </a:r>
            <a:endParaRPr lang="en-US" b="1" dirty="0">
              <a:latin typeface="Arial"/>
              <a:cs typeface="Arial"/>
            </a:endParaRPr>
          </a:p>
        </p:txBody>
      </p:sp>
      <p:pic>
        <p:nvPicPr>
          <p:cNvPr id="3" name="Picture 2" descr="151Bank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407301"/>
            <a:ext cx="8128000" cy="5270500"/>
          </a:xfrm>
          <a:prstGeom prst="rect">
            <a:avLst/>
          </a:prstGeom>
        </p:spPr>
      </p:pic>
    </p:spTree>
    <p:extLst>
      <p:ext uri="{BB962C8B-B14F-4D97-AF65-F5344CB8AC3E}">
        <p14:creationId xmlns:p14="http://schemas.microsoft.com/office/powerpoint/2010/main" val="3709204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8000" y="5639368"/>
            <a:ext cx="8115300" cy="1218631"/>
          </a:xfrm>
        </p:spPr>
        <p:txBody>
          <a:bodyPr>
            <a:normAutofit fontScale="92500"/>
          </a:bodyPr>
          <a:lstStyle/>
          <a:p>
            <a:r>
              <a:rPr lang="en-US" sz="2800" b="1" dirty="0" smtClean="0">
                <a:latin typeface="Arial"/>
                <a:cs typeface="Arial"/>
              </a:rPr>
              <a:t>The making of </a:t>
            </a:r>
            <a:r>
              <a:rPr lang="en-US" sz="2800" b="1" i="1" dirty="0" smtClean="0">
                <a:latin typeface="Arial"/>
                <a:cs typeface="Arial"/>
                <a:hlinkClick r:id="rId2"/>
              </a:rPr>
              <a:t>The Voice from the Screen</a:t>
            </a:r>
            <a:r>
              <a:rPr lang="en-US" sz="2800" b="1" i="1" dirty="0" smtClean="0">
                <a:latin typeface="Arial"/>
                <a:cs typeface="Arial"/>
              </a:rPr>
              <a:t> (1926)</a:t>
            </a:r>
            <a:r>
              <a:rPr lang="en-US" sz="2800" b="1" dirty="0" smtClean="0">
                <a:latin typeface="Arial"/>
                <a:cs typeface="Arial"/>
              </a:rPr>
              <a:t>, in </a:t>
            </a:r>
            <a:r>
              <a:rPr lang="en-US" sz="2800" b="1" dirty="0" err="1" smtClean="0">
                <a:latin typeface="Arial"/>
                <a:cs typeface="Arial"/>
              </a:rPr>
              <a:t>Vitaphone’s</a:t>
            </a:r>
            <a:r>
              <a:rPr lang="en-US" sz="2800" b="1" dirty="0" smtClean="0">
                <a:latin typeface="Arial"/>
                <a:cs typeface="Arial"/>
              </a:rPr>
              <a:t> Manhattan Opera House studio </a:t>
            </a:r>
            <a:endParaRPr lang="en-US" sz="2800" b="1" dirty="0">
              <a:latin typeface="Arial"/>
              <a:cs typeface="Arial"/>
            </a:endParaRPr>
          </a:p>
        </p:txBody>
      </p:sp>
      <p:pic>
        <p:nvPicPr>
          <p:cNvPr id="5" name="Picture 4" descr="ManhattanOperaHou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008" y="773236"/>
            <a:ext cx="5617806" cy="4647024"/>
          </a:xfrm>
          <a:prstGeom prst="rect">
            <a:avLst/>
          </a:prstGeom>
        </p:spPr>
      </p:pic>
    </p:spTree>
    <p:extLst>
      <p:ext uri="{BB962C8B-B14F-4D97-AF65-F5344CB8AC3E}">
        <p14:creationId xmlns:p14="http://schemas.microsoft.com/office/powerpoint/2010/main" val="1427616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hattanOPeraHous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96" y="199022"/>
            <a:ext cx="8644851" cy="6378213"/>
          </a:xfrm>
          <a:prstGeom prst="rect">
            <a:avLst/>
          </a:prstGeom>
        </p:spPr>
      </p:pic>
    </p:spTree>
    <p:extLst>
      <p:ext uri="{BB962C8B-B14F-4D97-AF65-F5344CB8AC3E}">
        <p14:creationId xmlns:p14="http://schemas.microsoft.com/office/powerpoint/2010/main" val="2070524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331828"/>
            <a:ext cx="8197273" cy="5303676"/>
          </a:xfrm>
        </p:spPr>
        <p:txBody>
          <a:bodyPr>
            <a:normAutofit lnSpcReduction="10000"/>
          </a:bodyPr>
          <a:lstStyle/>
          <a:p>
            <a:pPr marL="457200" indent="-457200" algn="l">
              <a:buFont typeface="Arial"/>
              <a:buChar char="•"/>
            </a:pPr>
            <a:r>
              <a:rPr lang="en-US" sz="2800" dirty="0" smtClean="0">
                <a:latin typeface="Arial"/>
                <a:cs typeface="Arial"/>
              </a:rPr>
              <a:t>1926-28 – mainly film version of staged musicals</a:t>
            </a:r>
          </a:p>
          <a:p>
            <a:pPr marL="457200" indent="-457200" algn="l">
              <a:buFont typeface="Arial"/>
              <a:buChar char="•"/>
            </a:pPr>
            <a:endParaRPr lang="en-US" sz="2800" dirty="0" smtClean="0">
              <a:latin typeface="Arial"/>
              <a:cs typeface="Arial"/>
            </a:endParaRPr>
          </a:p>
          <a:p>
            <a:pPr marL="457200" indent="-457200" algn="l">
              <a:buFont typeface="Arial"/>
              <a:buChar char="•"/>
            </a:pPr>
            <a:r>
              <a:rPr lang="en-US" sz="2800" dirty="0" smtClean="0">
                <a:latin typeface="Arial"/>
                <a:cs typeface="Arial"/>
              </a:rPr>
              <a:t>Late 1920s to early ‘30s – the moved from shooting in </a:t>
            </a:r>
            <a:r>
              <a:rPr lang="en-US" sz="2800" dirty="0" err="1" smtClean="0">
                <a:latin typeface="Arial"/>
                <a:cs typeface="Arial"/>
              </a:rPr>
              <a:t>mic-ed</a:t>
            </a:r>
            <a:r>
              <a:rPr lang="en-US" sz="2800" dirty="0" smtClean="0">
                <a:latin typeface="Arial"/>
                <a:cs typeface="Arial"/>
              </a:rPr>
              <a:t> sets (immobile microphones) to the use of boom </a:t>
            </a:r>
            <a:r>
              <a:rPr lang="en-US" sz="2800" dirty="0" err="1" smtClean="0">
                <a:latin typeface="Arial"/>
                <a:cs typeface="Arial"/>
              </a:rPr>
              <a:t>mics</a:t>
            </a:r>
            <a:endParaRPr lang="en-US" sz="2800" dirty="0" smtClean="0">
              <a:latin typeface="Arial"/>
              <a:cs typeface="Arial"/>
            </a:endParaRPr>
          </a:p>
          <a:p>
            <a:pPr algn="l"/>
            <a:r>
              <a:rPr lang="en-US" sz="2800" dirty="0" smtClean="0">
                <a:latin typeface="Arial"/>
                <a:cs typeface="Arial"/>
              </a:rPr>
              <a:t> </a:t>
            </a:r>
          </a:p>
          <a:p>
            <a:pPr marL="457200" indent="-457200" algn="l">
              <a:buFont typeface="Arial"/>
              <a:buChar char="•"/>
            </a:pPr>
            <a:r>
              <a:rPr lang="en-US" sz="2800" dirty="0" smtClean="0">
                <a:latin typeface="Arial"/>
                <a:cs typeface="Arial"/>
              </a:rPr>
              <a:t>“…by 1930 the sound track ‘came to be seen more as an ensemble constructed in postproduction rather than as a record of an acoustical performance’” (Donald Crafton quoted p. 279) </a:t>
            </a:r>
          </a:p>
          <a:p>
            <a:pPr marL="457200" indent="-457200" algn="l">
              <a:buFont typeface="Arial"/>
              <a:buChar char="•"/>
            </a:pPr>
            <a:endParaRPr lang="en-US" sz="2800" dirty="0" smtClean="0">
              <a:latin typeface="Arial"/>
              <a:cs typeface="Arial"/>
            </a:endParaRPr>
          </a:p>
        </p:txBody>
      </p:sp>
      <p:sp>
        <p:nvSpPr>
          <p:cNvPr id="2" name="TextBox 1"/>
          <p:cNvSpPr txBox="1"/>
          <p:nvPr/>
        </p:nvSpPr>
        <p:spPr>
          <a:xfrm>
            <a:off x="334819" y="411644"/>
            <a:ext cx="8428182" cy="584776"/>
          </a:xfrm>
          <a:prstGeom prst="rect">
            <a:avLst/>
          </a:prstGeom>
          <a:noFill/>
        </p:spPr>
        <p:txBody>
          <a:bodyPr wrap="square" rtlCol="0">
            <a:spAutoFit/>
          </a:bodyPr>
          <a:lstStyle/>
          <a:p>
            <a:r>
              <a:rPr lang="en-US" sz="3200" b="1" dirty="0" smtClean="0">
                <a:latin typeface="Arial"/>
                <a:cs typeface="Arial"/>
              </a:rPr>
              <a:t>Motion Picture Sound:</a:t>
            </a:r>
            <a:endParaRPr lang="en-US" sz="3200" b="1" dirty="0">
              <a:latin typeface="Arial"/>
              <a:cs typeface="Arial"/>
            </a:endParaRPr>
          </a:p>
        </p:txBody>
      </p:sp>
    </p:spTree>
    <p:extLst>
      <p:ext uri="{BB962C8B-B14F-4D97-AF65-F5344CB8AC3E}">
        <p14:creationId xmlns:p14="http://schemas.microsoft.com/office/powerpoint/2010/main" val="3255475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331828"/>
            <a:ext cx="8197273" cy="5303676"/>
          </a:xfrm>
        </p:spPr>
        <p:txBody>
          <a:bodyPr>
            <a:normAutofit/>
          </a:bodyPr>
          <a:lstStyle/>
          <a:p>
            <a:pPr marL="457200" indent="-457200" algn="l">
              <a:buFont typeface="Arial"/>
              <a:buChar char="•"/>
            </a:pPr>
            <a:r>
              <a:rPr lang="en-US" sz="2800" dirty="0">
                <a:latin typeface="Arial"/>
                <a:cs typeface="Arial"/>
              </a:rPr>
              <a:t>Focus on recording uniformly “close-up” sound, use of sound concentrators, ribbon microphones, etc.</a:t>
            </a:r>
          </a:p>
          <a:p>
            <a:pPr marL="457200" indent="-457200" algn="l">
              <a:buFont typeface="Arial"/>
              <a:buChar char="•"/>
            </a:pPr>
            <a:endParaRPr lang="en-US" sz="2800" dirty="0">
              <a:latin typeface="Arial"/>
              <a:cs typeface="Arial"/>
            </a:endParaRPr>
          </a:p>
          <a:p>
            <a:pPr marL="457200" indent="-457200" algn="l">
              <a:buFont typeface="Arial"/>
              <a:buChar char="•"/>
            </a:pPr>
            <a:r>
              <a:rPr lang="en-US" sz="2800" dirty="0">
                <a:latin typeface="Arial"/>
                <a:cs typeface="Arial"/>
              </a:rPr>
              <a:t>The use of reverberant chamber and “noise machines” to produce a simulated sense of space and place.  </a:t>
            </a:r>
          </a:p>
          <a:p>
            <a:pPr algn="l"/>
            <a:r>
              <a:rPr lang="en-US" sz="2800" dirty="0">
                <a:latin typeface="Arial"/>
                <a:cs typeface="Arial"/>
              </a:rPr>
              <a:t> </a:t>
            </a:r>
          </a:p>
          <a:p>
            <a:pPr marL="457200" indent="-457200" algn="l">
              <a:buFont typeface="Arial"/>
              <a:buChar char="•"/>
            </a:pPr>
            <a:r>
              <a:rPr lang="en-US" sz="2800" dirty="0" err="1">
                <a:latin typeface="Arial"/>
                <a:cs typeface="Arial"/>
              </a:rPr>
              <a:t>Vococentrism</a:t>
            </a:r>
            <a:r>
              <a:rPr lang="en-US" sz="2800" dirty="0">
                <a:latin typeface="Arial"/>
                <a:cs typeface="Arial"/>
              </a:rPr>
              <a:t> of sound </a:t>
            </a:r>
            <a:r>
              <a:rPr lang="en-US" sz="2800" dirty="0" smtClean="0">
                <a:latin typeface="Arial"/>
                <a:cs typeface="Arial"/>
              </a:rPr>
              <a:t>engineers</a:t>
            </a:r>
            <a:endParaRPr lang="en-US" sz="2800" dirty="0">
              <a:latin typeface="Arial"/>
              <a:cs typeface="Arial"/>
            </a:endParaRPr>
          </a:p>
        </p:txBody>
      </p:sp>
    </p:spTree>
    <p:extLst>
      <p:ext uri="{BB962C8B-B14F-4D97-AF65-F5344CB8AC3E}">
        <p14:creationId xmlns:p14="http://schemas.microsoft.com/office/powerpoint/2010/main" val="2135491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691013"/>
            <a:ext cx="8197273" cy="4798475"/>
          </a:xfrm>
        </p:spPr>
        <p:txBody>
          <a:bodyPr>
            <a:normAutofit/>
          </a:bodyPr>
          <a:lstStyle/>
          <a:p>
            <a:pPr algn="l"/>
            <a:r>
              <a:rPr lang="en-US" sz="2800" dirty="0" smtClean="0">
                <a:latin typeface="Arial"/>
                <a:cs typeface="Arial"/>
              </a:rPr>
              <a:t>“In its commodified nature, in its direct and </a:t>
            </a:r>
            <a:r>
              <a:rPr lang="en-US" sz="2800" dirty="0" err="1" smtClean="0">
                <a:latin typeface="Arial"/>
                <a:cs typeface="Arial"/>
              </a:rPr>
              <a:t>nonreverberant</a:t>
            </a:r>
            <a:r>
              <a:rPr lang="en-US" sz="2800" dirty="0" smtClean="0">
                <a:latin typeface="Arial"/>
                <a:cs typeface="Arial"/>
              </a:rPr>
              <a:t> quality, in its emphasis on the signal and its freedom from noise, and its ability to transcend traditional constraints of time and space, the sound of the sound track was just another constituent of the modern soundscape.  Indeed, the sound track epitomized the sound of modern America.” (p. 284)</a:t>
            </a:r>
            <a:endParaRPr lang="en-US" dirty="0">
              <a:latin typeface="Arial"/>
              <a:cs typeface="Arial"/>
            </a:endParaRPr>
          </a:p>
        </p:txBody>
      </p:sp>
    </p:spTree>
    <p:extLst>
      <p:ext uri="{BB962C8B-B14F-4D97-AF65-F5344CB8AC3E}">
        <p14:creationId xmlns:p14="http://schemas.microsoft.com/office/powerpoint/2010/main" val="925959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814388" y="1633017"/>
            <a:ext cx="7286625" cy="4419759"/>
          </a:xfrm>
        </p:spPr>
        <p:txBody>
          <a:bodyPr>
            <a:normAutofit/>
          </a:bodyPr>
          <a:lstStyle/>
          <a:p>
            <a:r>
              <a:rPr lang="en-US" sz="3600" u="sng" dirty="0" smtClean="0">
                <a:latin typeface="Arial"/>
                <a:cs typeface="Arial"/>
              </a:rPr>
              <a:t>The Soundscape of Modernity: Architectural Acoustics and The Culture of Listening in America, 1900-1933 </a:t>
            </a:r>
          </a:p>
          <a:p>
            <a:endParaRPr lang="en-US" sz="3600" dirty="0" smtClean="0">
              <a:latin typeface="Arial"/>
              <a:cs typeface="Arial"/>
            </a:endParaRPr>
          </a:p>
          <a:p>
            <a:r>
              <a:rPr lang="en-US" sz="3600" dirty="0" smtClean="0">
                <a:latin typeface="Arial"/>
                <a:cs typeface="Arial"/>
              </a:rPr>
              <a:t>by Emily Thompson (2002)</a:t>
            </a:r>
          </a:p>
          <a:p>
            <a:endParaRPr lang="en-US" sz="3600" dirty="0">
              <a:latin typeface="Arial"/>
              <a:cs typeface="Arial"/>
            </a:endParaRPr>
          </a:p>
          <a:p>
            <a:endParaRPr lang="en-US" sz="4000" b="1" dirty="0" smtClean="0">
              <a:latin typeface="Arial"/>
              <a:cs typeface="Arial"/>
            </a:endParaRPr>
          </a:p>
        </p:txBody>
      </p:sp>
    </p:spTree>
    <p:extLst>
      <p:ext uri="{BB962C8B-B14F-4D97-AF65-F5344CB8AC3E}">
        <p14:creationId xmlns:p14="http://schemas.microsoft.com/office/powerpoint/2010/main" val="200224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728" y="5074727"/>
            <a:ext cx="8409572" cy="2456736"/>
          </a:xfrm>
        </p:spPr>
        <p:txBody>
          <a:bodyPr>
            <a:normAutofit/>
          </a:bodyPr>
          <a:lstStyle/>
          <a:p>
            <a:pPr algn="l"/>
            <a:r>
              <a:rPr lang="en-US" sz="4000" b="1" dirty="0" smtClean="0">
                <a:latin typeface="Arial"/>
                <a:cs typeface="Arial"/>
              </a:rPr>
              <a:t>Emily Thompson</a:t>
            </a:r>
            <a:endParaRPr lang="en-US" sz="4000" b="1" dirty="0">
              <a:latin typeface="Arial"/>
              <a:cs typeface="Arial"/>
            </a:endParaRPr>
          </a:p>
          <a:p>
            <a:pPr marL="571500" indent="-571500" algn="l">
              <a:buFont typeface="Arial"/>
              <a:buChar char="•"/>
            </a:pPr>
            <a:endParaRPr lang="en-US" sz="2800" dirty="0" smtClean="0">
              <a:latin typeface="Arial"/>
              <a:cs typeface="Arial"/>
            </a:endParaRPr>
          </a:p>
          <a:p>
            <a:pPr marL="571500" indent="-571500" algn="l">
              <a:buFont typeface="Arial"/>
              <a:buChar char="•"/>
            </a:pPr>
            <a:endParaRPr lang="en-US" sz="2800" dirty="0" smtClean="0">
              <a:latin typeface="Arial"/>
              <a:cs typeface="Arial"/>
            </a:endParaRPr>
          </a:p>
          <a:p>
            <a:pPr algn="l"/>
            <a:endParaRPr lang="en-US" sz="2800" dirty="0" smtClean="0">
              <a:latin typeface="Arial"/>
              <a:cs typeface="Arial"/>
            </a:endParaRPr>
          </a:p>
          <a:p>
            <a:pPr marL="571500" indent="-571500" algn="l">
              <a:buFont typeface="Arial"/>
              <a:buChar char="•"/>
            </a:pPr>
            <a:endParaRPr lang="en-US" sz="4000" b="1" dirty="0" smtClean="0">
              <a:latin typeface="Arial"/>
              <a:cs typeface="Arial"/>
            </a:endParaRPr>
          </a:p>
          <a:p>
            <a:endParaRPr lang="en-US" sz="4000" b="1" dirty="0" smtClean="0">
              <a:latin typeface="Arial"/>
              <a:cs typeface="Arial"/>
            </a:endParaRPr>
          </a:p>
        </p:txBody>
      </p:sp>
      <p:pic>
        <p:nvPicPr>
          <p:cNvPr id="5" name="Picture 4" descr="fellows_banner_2005_thompson.jpg.560x0_q8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468862"/>
            <a:ext cx="7112000" cy="3340100"/>
          </a:xfrm>
          <a:prstGeom prst="rect">
            <a:avLst/>
          </a:prstGeom>
        </p:spPr>
      </p:pic>
    </p:spTree>
    <p:extLst>
      <p:ext uri="{BB962C8B-B14F-4D97-AF65-F5344CB8AC3E}">
        <p14:creationId xmlns:p14="http://schemas.microsoft.com/office/powerpoint/2010/main" val="711369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380612"/>
            <a:ext cx="8197273" cy="6187469"/>
          </a:xfrm>
        </p:spPr>
        <p:txBody>
          <a:bodyPr>
            <a:noAutofit/>
          </a:bodyPr>
          <a:lstStyle/>
          <a:p>
            <a:pPr marL="457200" indent="-457200" algn="l">
              <a:buFont typeface="Arial"/>
              <a:buChar char="•"/>
            </a:pPr>
            <a:r>
              <a:rPr lang="en-US" sz="2800" dirty="0">
                <a:latin typeface="Arial"/>
                <a:cs typeface="Arial"/>
              </a:rPr>
              <a:t>Professor of History at Princeton </a:t>
            </a:r>
            <a:r>
              <a:rPr lang="en-US" sz="2800" dirty="0" smtClean="0">
                <a:latin typeface="Arial"/>
                <a:cs typeface="Arial"/>
              </a:rPr>
              <a:t>University</a:t>
            </a:r>
          </a:p>
          <a:p>
            <a:pPr marL="457200" indent="-457200" algn="l">
              <a:buFont typeface="Arial"/>
              <a:buChar char="•"/>
            </a:pPr>
            <a:endParaRPr lang="en-US" sz="2800" dirty="0">
              <a:latin typeface="Arial"/>
              <a:cs typeface="Arial"/>
            </a:endParaRPr>
          </a:p>
          <a:p>
            <a:pPr marL="457200" indent="-457200" algn="l">
              <a:buFont typeface="Arial"/>
              <a:buChar char="•"/>
            </a:pPr>
            <a:r>
              <a:rPr lang="en-US" sz="2800" dirty="0" smtClean="0">
                <a:latin typeface="Arial"/>
                <a:cs typeface="Arial"/>
              </a:rPr>
              <a:t>MacArthur </a:t>
            </a:r>
            <a:r>
              <a:rPr lang="en-US" sz="2800" dirty="0">
                <a:latin typeface="Arial"/>
                <a:cs typeface="Arial"/>
              </a:rPr>
              <a:t>Fellow (AKA “genius award”) in 2005</a:t>
            </a:r>
          </a:p>
          <a:p>
            <a:pPr marL="457200" indent="-457200" algn="l">
              <a:buFont typeface="Arial"/>
              <a:buChar char="•"/>
            </a:pPr>
            <a:endParaRPr lang="en-US" sz="2800" dirty="0" smtClean="0">
              <a:latin typeface="Arial"/>
              <a:cs typeface="Arial"/>
            </a:endParaRPr>
          </a:p>
          <a:p>
            <a:pPr marL="457200" indent="-457200" algn="l">
              <a:buFont typeface="Arial"/>
              <a:buChar char="•"/>
            </a:pPr>
            <a:r>
              <a:rPr lang="en-US" sz="2800" dirty="0" smtClean="0">
                <a:latin typeface="Arial"/>
                <a:cs typeface="Arial"/>
              </a:rPr>
              <a:t>Her </a:t>
            </a:r>
            <a:r>
              <a:rPr lang="en-US" sz="2800" dirty="0">
                <a:latin typeface="Arial"/>
                <a:cs typeface="Arial"/>
              </a:rPr>
              <a:t>book-in-progress, </a:t>
            </a:r>
            <a:r>
              <a:rPr lang="en-US" sz="2800" i="1" dirty="0">
                <a:latin typeface="Arial"/>
                <a:cs typeface="Arial"/>
              </a:rPr>
              <a:t>Sound Effects</a:t>
            </a:r>
            <a:r>
              <a:rPr lang="en-US" sz="2800" dirty="0">
                <a:latin typeface="Arial"/>
                <a:cs typeface="Arial"/>
              </a:rPr>
              <a:t>, will examine the working lives of sound engineers, editors, musicians, projectionists, and other technicians associated with the production and exhibition of films in the U.S.,1925-1933</a:t>
            </a:r>
            <a:r>
              <a:rPr lang="en-US" sz="2800" dirty="0" smtClean="0">
                <a:latin typeface="Arial"/>
                <a:cs typeface="Arial"/>
              </a:rPr>
              <a:t>.</a:t>
            </a:r>
          </a:p>
          <a:p>
            <a:pPr marL="457200" indent="-457200" algn="l">
              <a:buFont typeface="Arial"/>
              <a:buChar char="•"/>
            </a:pPr>
            <a:endParaRPr lang="en-US" sz="2800" dirty="0" smtClean="0">
              <a:latin typeface="Arial"/>
              <a:cs typeface="Arial"/>
            </a:endParaRPr>
          </a:p>
        </p:txBody>
      </p:sp>
    </p:spTree>
    <p:extLst>
      <p:ext uri="{BB962C8B-B14F-4D97-AF65-F5344CB8AC3E}">
        <p14:creationId xmlns:p14="http://schemas.microsoft.com/office/powerpoint/2010/main" val="438669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281214" y="-24771"/>
            <a:ext cx="8608786" cy="767919"/>
          </a:xfrm>
        </p:spPr>
        <p:txBody>
          <a:bodyPr>
            <a:normAutofit/>
          </a:bodyPr>
          <a:lstStyle/>
          <a:p>
            <a:r>
              <a:rPr lang="en-US" sz="2800" b="1" dirty="0" smtClean="0">
                <a:latin typeface="Arial"/>
                <a:cs typeface="Arial"/>
              </a:rPr>
              <a:t>Cinema as Text</a:t>
            </a:r>
            <a:r>
              <a:rPr lang="en-US" sz="2800" dirty="0" smtClean="0">
                <a:latin typeface="Arial"/>
                <a:cs typeface="Arial"/>
              </a:rPr>
              <a:t> (Traditional Film Studies)</a:t>
            </a:r>
            <a:endParaRPr lang="en-US" sz="2800" dirty="0">
              <a:latin typeface="Arial"/>
              <a:cs typeface="Arial"/>
            </a:endParaRPr>
          </a:p>
          <a:p>
            <a:endParaRPr lang="en-US" sz="4000" b="1" dirty="0" smtClean="0">
              <a:latin typeface="Arial"/>
              <a:cs typeface="Arial"/>
            </a:endParaRPr>
          </a:p>
        </p:txBody>
      </p:sp>
      <p:pic>
        <p:nvPicPr>
          <p:cNvPr id="2" name="Picture 1" descr="cinema-as-te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14" y="544286"/>
            <a:ext cx="8647149" cy="6485362"/>
          </a:xfrm>
          <a:prstGeom prst="rect">
            <a:avLst/>
          </a:prstGeom>
        </p:spPr>
      </p:pic>
    </p:spTree>
    <p:extLst>
      <p:ext uri="{BB962C8B-B14F-4D97-AF65-F5344CB8AC3E}">
        <p14:creationId xmlns:p14="http://schemas.microsoft.com/office/powerpoint/2010/main" val="2276765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217714" y="5403"/>
            <a:ext cx="8690429" cy="767919"/>
          </a:xfrm>
        </p:spPr>
        <p:txBody>
          <a:bodyPr>
            <a:normAutofit/>
          </a:bodyPr>
          <a:lstStyle/>
          <a:p>
            <a:r>
              <a:rPr lang="en-US" sz="2800" b="1" dirty="0" smtClean="0">
                <a:latin typeface="Arial"/>
                <a:cs typeface="Arial"/>
              </a:rPr>
              <a:t>Cinema as Event </a:t>
            </a:r>
            <a:r>
              <a:rPr lang="en-US" sz="2800" dirty="0" smtClean="0">
                <a:latin typeface="Arial"/>
                <a:cs typeface="Arial"/>
              </a:rPr>
              <a:t>(Altman’s Model)</a:t>
            </a:r>
            <a:endParaRPr lang="en-US" sz="2800" dirty="0">
              <a:latin typeface="Arial"/>
              <a:cs typeface="Arial"/>
            </a:endParaRPr>
          </a:p>
          <a:p>
            <a:endParaRPr lang="en-US" sz="2800" b="1" dirty="0" smtClean="0">
              <a:latin typeface="Arial"/>
              <a:cs typeface="Arial"/>
            </a:endParaRPr>
          </a:p>
        </p:txBody>
      </p:sp>
      <p:pic>
        <p:nvPicPr>
          <p:cNvPr id="2" name="Picture 1" descr="cinema-as-even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14" y="843642"/>
            <a:ext cx="8382000" cy="6286500"/>
          </a:xfrm>
          <a:prstGeom prst="rect">
            <a:avLst/>
          </a:prstGeom>
        </p:spPr>
      </p:pic>
    </p:spTree>
    <p:extLst>
      <p:ext uri="{BB962C8B-B14F-4D97-AF65-F5344CB8AC3E}">
        <p14:creationId xmlns:p14="http://schemas.microsoft.com/office/powerpoint/2010/main" val="258180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nema-as-eve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28" y="664318"/>
            <a:ext cx="6259285" cy="5533208"/>
          </a:xfrm>
          <a:prstGeom prst="rect">
            <a:avLst/>
          </a:prstGeom>
        </p:spPr>
      </p:pic>
    </p:spTree>
    <p:extLst>
      <p:ext uri="{BB962C8B-B14F-4D97-AF65-F5344CB8AC3E}">
        <p14:creationId xmlns:p14="http://schemas.microsoft.com/office/powerpoint/2010/main" val="401983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u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57414"/>
            <a:ext cx="8128000" cy="5930900"/>
          </a:xfrm>
          <a:prstGeom prst="rect">
            <a:avLst/>
          </a:prstGeom>
        </p:spPr>
      </p:pic>
    </p:spTree>
    <p:extLst>
      <p:ext uri="{BB962C8B-B14F-4D97-AF65-F5344CB8AC3E}">
        <p14:creationId xmlns:p14="http://schemas.microsoft.com/office/powerpoint/2010/main" val="2854178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700</TotalTime>
  <Words>570</Words>
  <Application>Microsoft Macintosh PowerPoint</Application>
  <PresentationFormat>On-screen Show (4:3)</PresentationFormat>
  <Paragraphs>85</Paragraphs>
  <Slides>29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II. Film Sound Theories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Microsoft Office User</cp:lastModifiedBy>
  <cp:revision>66</cp:revision>
  <dcterms:created xsi:type="dcterms:W3CDTF">2010-12-29T21:54:42Z</dcterms:created>
  <dcterms:modified xsi:type="dcterms:W3CDTF">2017-04-16T19:34:32Z</dcterms:modified>
</cp:coreProperties>
</file>