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637" r:id="rId3"/>
    <p:sldId id="706" r:id="rId4"/>
    <p:sldId id="688" r:id="rId5"/>
    <p:sldId id="708" r:id="rId6"/>
    <p:sldId id="709" r:id="rId7"/>
    <p:sldId id="710" r:id="rId8"/>
    <p:sldId id="711" r:id="rId9"/>
    <p:sldId id="713" r:id="rId10"/>
    <p:sldId id="714" r:id="rId11"/>
    <p:sldId id="707" r:id="rId12"/>
    <p:sldId id="715" r:id="rId13"/>
    <p:sldId id="669" r:id="rId14"/>
    <p:sldId id="716" r:id="rId15"/>
    <p:sldId id="718" r:id="rId16"/>
    <p:sldId id="717" r:id="rId17"/>
    <p:sldId id="719" r:id="rId18"/>
    <p:sldId id="720" r:id="rId19"/>
    <p:sldId id="726" r:id="rId20"/>
    <p:sldId id="729" r:id="rId21"/>
    <p:sldId id="728" r:id="rId22"/>
    <p:sldId id="730" r:id="rId23"/>
    <p:sldId id="721" r:id="rId24"/>
    <p:sldId id="722" r:id="rId25"/>
    <p:sldId id="732" r:id="rId26"/>
    <p:sldId id="734" r:id="rId27"/>
    <p:sldId id="733" r:id="rId28"/>
    <p:sldId id="731" r:id="rId29"/>
    <p:sldId id="746" r:id="rId30"/>
    <p:sldId id="747" r:id="rId31"/>
    <p:sldId id="735" r:id="rId32"/>
    <p:sldId id="736" r:id="rId33"/>
    <p:sldId id="737" r:id="rId34"/>
    <p:sldId id="738" r:id="rId35"/>
    <p:sldId id="748" r:id="rId36"/>
    <p:sldId id="749" r:id="rId37"/>
    <p:sldId id="739" r:id="rId38"/>
    <p:sldId id="741" r:id="rId39"/>
    <p:sldId id="723" r:id="rId40"/>
    <p:sldId id="724" r:id="rId41"/>
    <p:sldId id="750" r:id="rId42"/>
    <p:sldId id="742" r:id="rId43"/>
    <p:sldId id="751" r:id="rId44"/>
    <p:sldId id="743" r:id="rId45"/>
    <p:sldId id="752" r:id="rId46"/>
    <p:sldId id="753" r:id="rId47"/>
    <p:sldId id="670" r:id="rId48"/>
    <p:sldId id="744" r:id="rId49"/>
    <p:sldId id="74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1"/>
    <p:restoredTop sz="94648"/>
  </p:normalViewPr>
  <p:slideViewPr>
    <p:cSldViewPr snapToGrid="0" snapToObjects="1">
      <p:cViewPr varScale="1">
        <p:scale>
          <a:sx n="117" d="100"/>
          <a:sy n="117" d="100"/>
        </p:scale>
        <p:origin x="12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4/2/21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a:latin typeface="Arial"/>
                <a:cs typeface="Arial"/>
              </a:rPr>
              <a:t>Week 11: </a:t>
            </a:r>
            <a:r>
              <a:rPr lang="en-US" sz="4000" b="1" dirty="0">
                <a:latin typeface="Arial"/>
                <a:cs typeface="Arial"/>
              </a:rPr>
              <a:t>Media Soundscapes – Direct Listening &amp; Observation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Curated by Barbara London</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Group exhibition: </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16 artists</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M(11) / F(5)</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All born after 1960</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46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400050" lvl="1" indent="0">
              <a:buNone/>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Artists are American, Australian, British, Danish, German, Japanese, Taiwanese, Norwegian, Scottish, and Uruguayan.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86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400050" lvl="1" indent="0">
              <a:buNone/>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Artists are American, Australian, British, Danish, German, Japanese, Taiwanese, Norwegian, Scottish, and Uruguayan.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Drawing, sculpture, installation, video, and of course, sound; one outdoors installation by Stephen Vitiello (</a:t>
            </a:r>
            <a:r>
              <a:rPr lang="en-US" i="1" dirty="0">
                <a:latin typeface="Arial" panose="020B0604020202020204" pitchFamily="34" charset="0"/>
                <a:cs typeface="Arial" panose="020B0604020202020204" pitchFamily="34" charset="0"/>
              </a:rPr>
              <a:t>A Bell for Every Minute</a:t>
            </a:r>
            <a:r>
              <a:rPr lang="en-US" dirty="0">
                <a:latin typeface="Arial" panose="020B0604020202020204" pitchFamily="34" charset="0"/>
                <a:cs typeface="Arial" panose="020B0604020202020204" pitchFamily="34" charset="0"/>
              </a:rPr>
              <a:t>, 2010)</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07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“MoMA’s major exhibition of sound” (MoMA web site and many reviews)</a:t>
            </a:r>
          </a:p>
          <a:p>
            <a:pPr marL="0" lvl="0" indent="0">
              <a:buNone/>
            </a:pPr>
            <a:endParaRPr lang="en-US" sz="2800"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"I thought a lot about how I didn't want it to look like an equipment trade show, with just rooms of speakers.” (London quoted in </a:t>
            </a:r>
            <a:r>
              <a:rPr lang="en-US" sz="2800" i="1" dirty="0">
                <a:latin typeface="Arial" panose="020B0604020202020204" pitchFamily="34" charset="0"/>
                <a:cs typeface="Arial" panose="020B0604020202020204" pitchFamily="34" charset="0"/>
              </a:rPr>
              <a:t>Art in America</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89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“As commercial art galleries embraced media art and developing marketing strategies for it, museums hired media conservators to safeguard and preserve it for the future. This practical step, along with the burgeoning of interdisciplinary art practices, contributed to what is now a widespread acceptance of time-based media installation as a collectable art form.” (London, </a:t>
            </a:r>
            <a:r>
              <a:rPr lang="en-US" sz="2800" i="1" dirty="0">
                <a:latin typeface="Arial" panose="020B0604020202020204" pitchFamily="34" charset="0"/>
                <a:cs typeface="Arial" panose="020B0604020202020204" pitchFamily="34" charset="0"/>
              </a:rPr>
              <a:t>Soundings </a:t>
            </a:r>
            <a:r>
              <a:rPr lang="en-US" sz="2800" dirty="0">
                <a:latin typeface="Arial" panose="020B0604020202020204" pitchFamily="34" charset="0"/>
                <a:cs typeface="Arial" panose="020B0604020202020204" pitchFamily="34" charset="0"/>
              </a:rPr>
              <a:t>exhibition catalogue, p. 9) </a:t>
            </a:r>
          </a:p>
        </p:txBody>
      </p:sp>
    </p:spTree>
    <p:extLst>
      <p:ext uri="{BB962C8B-B14F-4D97-AF65-F5344CB8AC3E}">
        <p14:creationId xmlns:p14="http://schemas.microsoft.com/office/powerpoint/2010/main" val="167935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3000"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“The MoMA show made me worried about sound-as-art and its future in the gallery. The show seemed to presume that, in order to make sound into something that can live comfortably in a collection, language and politics have to be dumped out of it. </a:t>
            </a:r>
          </a:p>
        </p:txBody>
      </p:sp>
    </p:spTree>
    <p:extLst>
      <p:ext uri="{BB962C8B-B14F-4D97-AF65-F5344CB8AC3E}">
        <p14:creationId xmlns:p14="http://schemas.microsoft.com/office/powerpoint/2010/main" val="369149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3000"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In the effort to embrace the way sound is spatial and sculptural, or can be translated to a visual realm, the ‘plastic’ and physical qualities of sound are isolated and depoliticized.” (Jessica Feldman, “The Trouble with Sounding”, </a:t>
            </a:r>
            <a:r>
              <a:rPr lang="en-US" sz="2800" i="1" dirty="0">
                <a:latin typeface="Arial" panose="020B0604020202020204" pitchFamily="34" charset="0"/>
                <a:cs typeface="Arial" panose="020B0604020202020204" pitchFamily="34" charset="0"/>
              </a:rPr>
              <a:t>Ear/Wave/Event</a:t>
            </a:r>
            <a:r>
              <a:rPr lang="en-US" sz="2800" dirty="0">
                <a:latin typeface="Arial" panose="020B0604020202020204" pitchFamily="34" charset="0"/>
                <a:cs typeface="Arial" panose="020B0604020202020204" pitchFamily="34" charset="0"/>
              </a:rPr>
              <a:t>, Issue One, online)</a:t>
            </a:r>
            <a:r>
              <a:rPr lang="en-US" sz="3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8145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813391"/>
          </a:xfrm>
        </p:spPr>
        <p:txBody>
          <a:bodyPr>
            <a:normAutofit/>
          </a:bodyPr>
          <a:lstStyle/>
          <a:p>
            <a:pPr marL="0" lvl="0" indent="0">
              <a:buNone/>
            </a:pPr>
            <a:r>
              <a:rPr lang="en-US" b="1" i="1" dirty="0">
                <a:latin typeface="Arial" panose="020B0604020202020204" pitchFamily="34" charset="0"/>
                <a:cs typeface="Arial" panose="020B0604020202020204" pitchFamily="34" charset="0"/>
              </a:rPr>
              <a:t>William Anastasi: Sound Works, 1963-2013</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5" name="Picture 4" descr="A picture containing indoor, wall, floor, ceiling&#10;&#10;Description automatically generated">
            <a:extLst>
              <a:ext uri="{FF2B5EF4-FFF2-40B4-BE49-F238E27FC236}">
                <a16:creationId xmlns:a16="http://schemas.microsoft.com/office/drawing/2014/main" id="{AACCEB37-8956-A445-8B8F-6F47ADD59045}"/>
              </a:ext>
            </a:extLst>
          </p:cNvPr>
          <p:cNvPicPr>
            <a:picLocks noChangeAspect="1"/>
          </p:cNvPicPr>
          <p:nvPr/>
        </p:nvPicPr>
        <p:blipFill>
          <a:blip r:embed="rId2"/>
          <a:stretch>
            <a:fillRect/>
          </a:stretch>
        </p:blipFill>
        <p:spPr>
          <a:xfrm>
            <a:off x="899441" y="1217409"/>
            <a:ext cx="7345117" cy="4864100"/>
          </a:xfrm>
          <a:prstGeom prst="rect">
            <a:avLst/>
          </a:prstGeom>
        </p:spPr>
      </p:pic>
    </p:spTree>
    <p:extLst>
      <p:ext uri="{BB962C8B-B14F-4D97-AF65-F5344CB8AC3E}">
        <p14:creationId xmlns:p14="http://schemas.microsoft.com/office/powerpoint/2010/main" val="21026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i="1" dirty="0">
                <a:latin typeface="Arial" panose="020B0604020202020204" pitchFamily="34" charset="0"/>
                <a:cs typeface="Arial" panose="020B0604020202020204" pitchFamily="34" charset="0"/>
              </a:rPr>
              <a:t>William Anastasi: Sound Works, 1963-2013</a:t>
            </a:r>
          </a:p>
          <a:p>
            <a:pPr marL="0" lvl="0" indent="0">
              <a:buNone/>
            </a:pPr>
            <a:r>
              <a:rPr lang="en-US" sz="2800" dirty="0">
                <a:latin typeface="Arial" panose="020B0604020202020204" pitchFamily="34" charset="0"/>
                <a:cs typeface="Arial" panose="020B0604020202020204" pitchFamily="34" charset="0"/>
              </a:rPr>
              <a:t>October 4 – November 30, 2013</a:t>
            </a:r>
          </a:p>
          <a:p>
            <a:pPr marL="0" indent="0">
              <a:buNone/>
            </a:pPr>
            <a:r>
              <a:rPr lang="en-US" sz="2800" dirty="0">
                <a:latin typeface="Arial" panose="020B0604020202020204" pitchFamily="34" charset="0"/>
                <a:cs typeface="Arial" panose="020B0604020202020204" pitchFamily="34" charset="0"/>
              </a:rPr>
              <a:t>Bertha and Karl Leubsdorf Gallery, Hunter College, New York</a:t>
            </a:r>
          </a:p>
          <a:p>
            <a:pPr mar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Curated by Max Weintraub</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Solo exhibition: retrospective of Anastasi, an American artist based in New York, of works from a period of 50 years </a:t>
            </a:r>
          </a:p>
          <a:p>
            <a:pPr marL="457200" lvl="1" indent="0">
              <a:buNone/>
            </a:pP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61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i="1" dirty="0">
                <a:latin typeface="Arial" panose="020B0604020202020204" pitchFamily="34" charset="0"/>
                <a:cs typeface="Arial" panose="020B0604020202020204" pitchFamily="34" charset="0"/>
              </a:rPr>
              <a:t>William Anastasi: Sound Works, 1963-2013</a:t>
            </a:r>
          </a:p>
          <a:p>
            <a:pPr marL="457200" lvl="1" indent="0">
              <a:buNone/>
            </a:pP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About 20-25 works, consisting of drawings, media installations, and found object sculptures </a:t>
            </a:r>
          </a:p>
          <a:p>
            <a:pPr lvl="1">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An exhibition that ”examines the importance of sound in the work of [Anastasi], one of the key figures in the development of conceptual, process, and minimal art” (Weintraub, in </a:t>
            </a:r>
            <a:r>
              <a:rPr lang="en-US" i="1" dirty="0">
                <a:latin typeface="Arial" panose="020B0604020202020204" pitchFamily="34" charset="0"/>
                <a:cs typeface="Arial" panose="020B0604020202020204" pitchFamily="34" charset="0"/>
              </a:rPr>
              <a:t>Sound Works</a:t>
            </a:r>
            <a:r>
              <a:rPr lang="en-US" dirty="0">
                <a:latin typeface="Arial" panose="020B0604020202020204" pitchFamily="34" charset="0"/>
                <a:cs typeface="Arial" panose="020B0604020202020204" pitchFamily="34" charset="0"/>
              </a:rPr>
              <a:t> exhibition brochure, np)</a:t>
            </a:r>
          </a:p>
          <a:p>
            <a:pPr lvl="1">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30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October, 2013, New York City:</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mj-lt"/>
              <a:buAutoNum type="arabicPeriod"/>
            </a:pPr>
            <a:r>
              <a:rPr lang="en-US" i="1" dirty="0">
                <a:latin typeface="Arial" panose="020B0604020202020204" pitchFamily="34" charset="0"/>
                <a:cs typeface="Arial" panose="020B0604020202020204" pitchFamily="34" charset="0"/>
              </a:rPr>
              <a:t>Soundings: A Contemporary Score </a:t>
            </a:r>
            <a:r>
              <a:rPr lang="en-US" dirty="0">
                <a:latin typeface="Arial" panose="020B0604020202020204" pitchFamily="34" charset="0"/>
                <a:cs typeface="Arial" panose="020B0604020202020204" pitchFamily="34" charset="0"/>
              </a:rPr>
              <a:t>(MoMA)</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914400" lvl="1" indent="-514350">
              <a:buFont typeface="+mj-lt"/>
              <a:buAutoNum type="arabicPeriod"/>
            </a:pPr>
            <a:r>
              <a:rPr lang="en-US" i="1" dirty="0">
                <a:latin typeface="Arial" panose="020B0604020202020204" pitchFamily="34" charset="0"/>
                <a:cs typeface="Arial" panose="020B0604020202020204" pitchFamily="34" charset="0"/>
              </a:rPr>
              <a:t>William Anastasi: Sound Works, 1963-2013 </a:t>
            </a:r>
            <a:r>
              <a:rPr lang="en-US" dirty="0">
                <a:latin typeface="Arial" panose="020B0604020202020204" pitchFamily="34" charset="0"/>
                <a:cs typeface="Arial" panose="020B0604020202020204" pitchFamily="34" charset="0"/>
              </a:rPr>
              <a:t>(Hunter College)</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914400" lvl="1" indent="-514350">
              <a:buFont typeface="+mj-lt"/>
              <a:buAutoNum type="arabicPeriod"/>
            </a:pPr>
            <a:r>
              <a:rPr lang="en-US" dirty="0">
                <a:latin typeface="Arial" panose="020B0604020202020204" pitchFamily="34" charset="0"/>
                <a:cs typeface="Arial" panose="020B0604020202020204" pitchFamily="34" charset="0"/>
              </a:rPr>
              <a:t>Janet Cardiff, </a:t>
            </a:r>
            <a:r>
              <a:rPr lang="en-US" i="1" dirty="0">
                <a:latin typeface="Arial" panose="020B0604020202020204" pitchFamily="34" charset="0"/>
                <a:cs typeface="Arial" panose="020B0604020202020204" pitchFamily="34" charset="0"/>
              </a:rPr>
              <a:t>The Forty Part Motet </a:t>
            </a:r>
            <a:r>
              <a:rPr lang="en-US" dirty="0">
                <a:latin typeface="Arial" panose="020B0604020202020204" pitchFamily="34" charset="0"/>
                <a:cs typeface="Arial" panose="020B0604020202020204" pitchFamily="34" charset="0"/>
              </a:rPr>
              <a:t>(the Cloisters)</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41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i="1" dirty="0">
                <a:latin typeface="Arial" panose="020B0604020202020204" pitchFamily="34" charset="0"/>
                <a:cs typeface="Arial" panose="020B0604020202020204" pitchFamily="34" charset="0"/>
              </a:rPr>
              <a:t>William Anastasi: Sound Works, 1963-2013</a:t>
            </a:r>
          </a:p>
          <a:p>
            <a:pPr marL="457200" lvl="1" indent="0">
              <a:buNone/>
            </a:pP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collective soundscape of the exhibition is, in fact, a realization of Anastasi’s original sound design for the 1966 </a:t>
            </a:r>
            <a:r>
              <a:rPr lang="en-US" i="1" dirty="0">
                <a:latin typeface="Arial" panose="020B0604020202020204" pitchFamily="34" charset="0"/>
                <a:cs typeface="Arial" panose="020B0604020202020204" pitchFamily="34" charset="0"/>
              </a:rPr>
              <a:t>Sound Objects</a:t>
            </a:r>
            <a:r>
              <a:rPr lang="en-US" dirty="0">
                <a:latin typeface="Arial" panose="020B0604020202020204" pitchFamily="34" charset="0"/>
                <a:cs typeface="Arial" panose="020B0604020202020204" pitchFamily="34" charset="0"/>
              </a:rPr>
              <a:t> exhibition that he devised in consultation with John Cage.</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07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“Operating as an ensemble, Anastasi’s </a:t>
            </a:r>
            <a:r>
              <a:rPr lang="en-US" sz="2800" i="1" dirty="0">
                <a:latin typeface="Arial" panose="020B0604020202020204" pitchFamily="34" charset="0"/>
                <a:cs typeface="Arial" panose="020B0604020202020204" pitchFamily="34" charset="0"/>
              </a:rPr>
              <a:t>Sound Objects</a:t>
            </a:r>
            <a:r>
              <a:rPr lang="en-US" sz="2800" dirty="0">
                <a:latin typeface="Arial" panose="020B0604020202020204" pitchFamily="34" charset="0"/>
                <a:cs typeface="Arial" panose="020B0604020202020204" pitchFamily="34" charset="0"/>
              </a:rPr>
              <a:t> situate the visitor within a decidedly nonhierarchical field of noise. Indeed, much like the boundlessness of sound itself, one’s experience of Anastasi’s sonic environment is neither neatly contained nor tidy, as the sounds produced extend beyond the confines of their accompanying objects and into the space of the viewer’s existence.” (Weintraud, </a:t>
            </a:r>
            <a:r>
              <a:rPr lang="en-US" sz="2800" i="1" dirty="0">
                <a:latin typeface="Arial" panose="020B0604020202020204" pitchFamily="34" charset="0"/>
                <a:cs typeface="Arial" panose="020B0604020202020204" pitchFamily="34" charset="0"/>
              </a:rPr>
              <a:t>Sound Works</a:t>
            </a:r>
            <a:r>
              <a:rPr lang="en-US" sz="2800" dirty="0">
                <a:latin typeface="Arial" panose="020B0604020202020204" pitchFamily="34" charset="0"/>
                <a:cs typeface="Arial" panose="020B0604020202020204" pitchFamily="34" charset="0"/>
              </a:rPr>
              <a:t> exhibition catalogue, p. 16)</a:t>
            </a:r>
          </a:p>
        </p:txBody>
      </p:sp>
    </p:spTree>
    <p:extLst>
      <p:ext uri="{BB962C8B-B14F-4D97-AF65-F5344CB8AC3E}">
        <p14:creationId xmlns:p14="http://schemas.microsoft.com/office/powerpoint/2010/main" val="196078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“Operating as an ensemble, </a:t>
            </a:r>
            <a:r>
              <a:rPr lang="en-US" sz="2800" dirty="0">
                <a:solidFill>
                  <a:srgbClr val="FFFF00"/>
                </a:solidFill>
                <a:latin typeface="Arial" panose="020B0604020202020204" pitchFamily="34" charset="0"/>
                <a:cs typeface="Arial" panose="020B0604020202020204" pitchFamily="34" charset="0"/>
              </a:rPr>
              <a:t>Anastasi’s </a:t>
            </a:r>
            <a:r>
              <a:rPr lang="en-US" sz="2800" i="1" dirty="0">
                <a:solidFill>
                  <a:srgbClr val="FFFF00"/>
                </a:solidFill>
                <a:latin typeface="Arial" panose="020B0604020202020204" pitchFamily="34" charset="0"/>
                <a:cs typeface="Arial" panose="020B0604020202020204" pitchFamily="34" charset="0"/>
              </a:rPr>
              <a:t>Sound Objects</a:t>
            </a:r>
            <a:r>
              <a:rPr lang="en-US" sz="2800" dirty="0">
                <a:solidFill>
                  <a:srgbClr val="FFFF00"/>
                </a:solidFill>
                <a:latin typeface="Arial" panose="020B0604020202020204" pitchFamily="34" charset="0"/>
                <a:cs typeface="Arial" panose="020B0604020202020204" pitchFamily="34" charset="0"/>
              </a:rPr>
              <a:t> situate the visitor within a decidedly nonhierarchical field of noise</a:t>
            </a:r>
            <a:r>
              <a:rPr lang="en-US" sz="2800" dirty="0">
                <a:latin typeface="Arial" panose="020B0604020202020204" pitchFamily="34" charset="0"/>
                <a:cs typeface="Arial" panose="020B0604020202020204" pitchFamily="34" charset="0"/>
              </a:rPr>
              <a:t>. Indeed, much like the boundlessness of sound itself, </a:t>
            </a:r>
            <a:r>
              <a:rPr lang="en-US" sz="2800" dirty="0">
                <a:solidFill>
                  <a:srgbClr val="FFFF00"/>
                </a:solidFill>
                <a:latin typeface="Arial" panose="020B0604020202020204" pitchFamily="34" charset="0"/>
                <a:cs typeface="Arial" panose="020B0604020202020204" pitchFamily="34" charset="0"/>
              </a:rPr>
              <a:t>one’s experience of Anastasi’s sonic environment is neither neatly contained nor tidy</a:t>
            </a:r>
            <a:r>
              <a:rPr lang="en-US" sz="2800" dirty="0">
                <a:latin typeface="Arial" panose="020B0604020202020204" pitchFamily="34" charset="0"/>
                <a:cs typeface="Arial" panose="020B0604020202020204" pitchFamily="34" charset="0"/>
              </a:rPr>
              <a:t>, as the sounds produced extend beyond the confines of their accompanying objects and into the space of the viewer’s existence.” (Weintraud, </a:t>
            </a:r>
            <a:r>
              <a:rPr lang="en-US" sz="2800" i="1" dirty="0">
                <a:latin typeface="Arial" panose="020B0604020202020204" pitchFamily="34" charset="0"/>
                <a:cs typeface="Arial" panose="020B0604020202020204" pitchFamily="34" charset="0"/>
              </a:rPr>
              <a:t>Sound Works</a:t>
            </a:r>
            <a:r>
              <a:rPr lang="en-US" sz="2800" dirty="0">
                <a:latin typeface="Arial" panose="020B0604020202020204" pitchFamily="34" charset="0"/>
                <a:cs typeface="Arial" panose="020B0604020202020204" pitchFamily="34" charset="0"/>
              </a:rPr>
              <a:t> exhibition catalogue, p. 16)</a:t>
            </a:r>
          </a:p>
        </p:txBody>
      </p:sp>
    </p:spTree>
    <p:extLst>
      <p:ext uri="{BB962C8B-B14F-4D97-AF65-F5344CB8AC3E}">
        <p14:creationId xmlns:p14="http://schemas.microsoft.com/office/powerpoint/2010/main" val="403041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562" y="404018"/>
            <a:ext cx="8148578" cy="81339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a:t>
            </a:r>
            <a:r>
              <a:rPr lang="en-US" b="1" i="1" dirty="0">
                <a:latin typeface="Arial" panose="020B0604020202020204" pitchFamily="34" charset="0"/>
                <a:cs typeface="Arial" panose="020B0604020202020204" pitchFamily="34" charset="0"/>
              </a:rPr>
              <a:t>, The Forty Part Motet, </a:t>
            </a:r>
            <a:r>
              <a:rPr lang="en-US" b="1" dirty="0">
                <a:latin typeface="Arial" panose="020B0604020202020204" pitchFamily="34" charset="0"/>
                <a:cs typeface="Arial" panose="020B0604020202020204" pitchFamily="34" charset="0"/>
              </a:rPr>
              <a:t>2001</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picture containing indoor, floor, tiled&#10;&#10;Description automatically generated">
            <a:extLst>
              <a:ext uri="{FF2B5EF4-FFF2-40B4-BE49-F238E27FC236}">
                <a16:creationId xmlns:a16="http://schemas.microsoft.com/office/drawing/2014/main" id="{57EB7990-500E-A746-AA86-6B7B20AE9DAD}"/>
              </a:ext>
            </a:extLst>
          </p:cNvPr>
          <p:cNvPicPr>
            <a:picLocks noChangeAspect="1"/>
          </p:cNvPicPr>
          <p:nvPr/>
        </p:nvPicPr>
        <p:blipFill>
          <a:blip r:embed="rId2"/>
          <a:stretch>
            <a:fillRect/>
          </a:stretch>
        </p:blipFill>
        <p:spPr>
          <a:xfrm>
            <a:off x="899441" y="1331135"/>
            <a:ext cx="7345117" cy="4870559"/>
          </a:xfrm>
          <a:prstGeom prst="rect">
            <a:avLst/>
          </a:prstGeom>
        </p:spPr>
      </p:pic>
    </p:spTree>
    <p:extLst>
      <p:ext uri="{BB962C8B-B14F-4D97-AF65-F5344CB8AC3E}">
        <p14:creationId xmlns:p14="http://schemas.microsoft.com/office/powerpoint/2010/main" val="1903761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 </a:t>
            </a:r>
            <a:r>
              <a:rPr lang="en-US" b="1" i="1" dirty="0">
                <a:latin typeface="Arial" panose="020B0604020202020204" pitchFamily="34" charset="0"/>
                <a:cs typeface="Arial" panose="020B0604020202020204" pitchFamily="34" charset="0"/>
              </a:rPr>
              <a:t>The Forty Part Motet (A reworking of ‘Spem in Alium” by Thomas Tallis 1556/1557)</a:t>
            </a:r>
            <a:r>
              <a:rPr lang="en-US" b="1" dirty="0">
                <a:latin typeface="Arial" panose="020B0604020202020204" pitchFamily="34" charset="0"/>
                <a:cs typeface="Arial" panose="020B0604020202020204" pitchFamily="34" charset="0"/>
              </a:rPr>
              <a:t>, 2001</a:t>
            </a:r>
          </a:p>
          <a:p>
            <a:pPr marL="0" lvl="0" indent="0">
              <a:buNone/>
            </a:pPr>
            <a:r>
              <a:rPr lang="en-US" sz="2800" dirty="0">
                <a:latin typeface="Arial" panose="020B0604020202020204" pitchFamily="34" charset="0"/>
                <a:cs typeface="Arial" panose="020B0604020202020204" pitchFamily="34" charset="0"/>
              </a:rPr>
              <a:t>September 10 – December 8, 2013</a:t>
            </a:r>
          </a:p>
          <a:p>
            <a:pPr marL="0" indent="0">
              <a:buNone/>
            </a:pPr>
            <a:r>
              <a:rPr lang="en-US" sz="2800" dirty="0">
                <a:latin typeface="Arial" panose="020B0604020202020204" pitchFamily="34" charset="0"/>
                <a:cs typeface="Arial" panose="020B0604020202020204" pitchFamily="34" charset="0"/>
              </a:rPr>
              <a:t>The Cloisters, a branch of the Metropolitan Museum of Art, New York</a:t>
            </a:r>
          </a:p>
          <a:p>
            <a:pPr mar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Installed in the Fuentidueña Chapel at the Cloisters.</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8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“Constructed in the manner of a medieval cloister, the building is in fact a hybrid of architectural elements spanning 11</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through 16</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centuries that were assembled together using modern materials and techniques in the 1920s and ‘30s. One could argue that The Cloisters is itself an installation. </a:t>
            </a:r>
          </a:p>
        </p:txBody>
      </p:sp>
    </p:spTree>
    <p:extLst>
      <p:ext uri="{BB962C8B-B14F-4D97-AF65-F5344CB8AC3E}">
        <p14:creationId xmlns:p14="http://schemas.microsoft.com/office/powerpoint/2010/main" val="114816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“Constructed in the manner of a medieval cloister, the building is in fact a hybrid of architectural elements spanning 11</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through 16</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centuries that were assembled together using modern materials and techniques in the 1920s and ‘30s. </a:t>
            </a:r>
            <a:r>
              <a:rPr lang="en-US" sz="2800" dirty="0">
                <a:solidFill>
                  <a:srgbClr val="FFFF00"/>
                </a:solidFill>
                <a:latin typeface="Arial" panose="020B0604020202020204" pitchFamily="34" charset="0"/>
                <a:cs typeface="Arial" panose="020B0604020202020204" pitchFamily="34" charset="0"/>
              </a:rPr>
              <a:t>One could argue that The Cloisters is itself an installation. </a:t>
            </a:r>
          </a:p>
        </p:txBody>
      </p:sp>
    </p:spTree>
    <p:extLst>
      <p:ext uri="{BB962C8B-B14F-4D97-AF65-F5344CB8AC3E}">
        <p14:creationId xmlns:p14="http://schemas.microsoft.com/office/powerpoint/2010/main" val="382058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Fuentidueña Chapel, where a 12</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century Spanish apse is combined with a modern nave, shows this architectural hybridity. It is also a space that is often used for concerts of early music.”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153)</a:t>
            </a:r>
          </a:p>
        </p:txBody>
      </p:sp>
    </p:spTree>
    <p:extLst>
      <p:ext uri="{BB962C8B-B14F-4D97-AF65-F5344CB8AC3E}">
        <p14:creationId xmlns:p14="http://schemas.microsoft.com/office/powerpoint/2010/main" val="157415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 </a:t>
            </a:r>
            <a:r>
              <a:rPr lang="en-US" b="1" i="1" dirty="0">
                <a:latin typeface="Arial" panose="020B0604020202020204" pitchFamily="34" charset="0"/>
                <a:cs typeface="Arial" panose="020B0604020202020204" pitchFamily="34" charset="0"/>
              </a:rPr>
              <a:t>The Forty Part Motet</a:t>
            </a:r>
            <a:r>
              <a:rPr lang="en-US" b="1" dirty="0">
                <a:latin typeface="Arial" panose="020B0604020202020204" pitchFamily="34" charset="0"/>
                <a:cs typeface="Arial" panose="020B0604020202020204" pitchFamily="34" charset="0"/>
              </a:rPr>
              <a:t>, 2001</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14-minute sound installation</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591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 </a:t>
            </a:r>
            <a:r>
              <a:rPr lang="en-US" b="1" i="1" dirty="0">
                <a:latin typeface="Arial" panose="020B0604020202020204" pitchFamily="34" charset="0"/>
                <a:cs typeface="Arial" panose="020B0604020202020204" pitchFamily="34" charset="0"/>
              </a:rPr>
              <a:t>The Forty Part Motet</a:t>
            </a:r>
            <a:r>
              <a:rPr lang="en-US" b="1" dirty="0">
                <a:latin typeface="Arial" panose="020B0604020202020204" pitchFamily="34" charset="0"/>
                <a:cs typeface="Arial" panose="020B0604020202020204" pitchFamily="34" charset="0"/>
              </a:rPr>
              <a:t>, 2001</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14-minute sound installation</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Forty speakers, each one playing a discretely recorded vocal part sung by members of the Salisbury Cathedral Choir</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54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October, 2013, New York City:</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mj-lt"/>
              <a:buAutoNum type="arabicPeriod"/>
            </a:pPr>
            <a:r>
              <a:rPr lang="en-US" i="1" dirty="0">
                <a:latin typeface="Arial" panose="020B0604020202020204" pitchFamily="34" charset="0"/>
                <a:cs typeface="Arial" panose="020B0604020202020204" pitchFamily="34" charset="0"/>
              </a:rPr>
              <a:t>Soundings: A Contemporary Score </a:t>
            </a:r>
            <a:r>
              <a:rPr lang="en-US" dirty="0">
                <a:latin typeface="Arial" panose="020B0604020202020204" pitchFamily="34" charset="0"/>
                <a:cs typeface="Arial" panose="020B0604020202020204" pitchFamily="34" charset="0"/>
              </a:rPr>
              <a:t>(MoMA)</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914400" lvl="1" indent="-514350">
              <a:buFont typeface="+mj-lt"/>
              <a:buAutoNum type="arabicPeriod"/>
            </a:pPr>
            <a:r>
              <a:rPr lang="en-US" i="1" dirty="0">
                <a:latin typeface="Arial" panose="020B0604020202020204" pitchFamily="34" charset="0"/>
                <a:cs typeface="Arial" panose="020B0604020202020204" pitchFamily="34" charset="0"/>
              </a:rPr>
              <a:t>William Anastasi: Sound Works, 1963-2013 </a:t>
            </a:r>
            <a:r>
              <a:rPr lang="en-US" dirty="0">
                <a:latin typeface="Arial" panose="020B0604020202020204" pitchFamily="34" charset="0"/>
                <a:cs typeface="Arial" panose="020B0604020202020204" pitchFamily="34" charset="0"/>
              </a:rPr>
              <a:t>(Hunter College)</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914400" lvl="1" indent="-514350">
              <a:buFont typeface="+mj-lt"/>
              <a:buAutoNum type="arabicPeriod"/>
            </a:pPr>
            <a:r>
              <a:rPr lang="en-US" dirty="0">
                <a:latin typeface="Arial" panose="020B0604020202020204" pitchFamily="34" charset="0"/>
                <a:cs typeface="Arial" panose="020B0604020202020204" pitchFamily="34" charset="0"/>
              </a:rPr>
              <a:t>Janet Cardiff, </a:t>
            </a:r>
            <a:r>
              <a:rPr lang="en-US" i="1" dirty="0">
                <a:latin typeface="Arial" panose="020B0604020202020204" pitchFamily="34" charset="0"/>
                <a:cs typeface="Arial" panose="020B0604020202020204" pitchFamily="34" charset="0"/>
              </a:rPr>
              <a:t>The Forty Part Motet </a:t>
            </a:r>
            <a:r>
              <a:rPr lang="en-US" dirty="0">
                <a:latin typeface="Arial" panose="020B0604020202020204" pitchFamily="34" charset="0"/>
                <a:cs typeface="Arial" panose="020B0604020202020204" pitchFamily="34" charset="0"/>
              </a:rPr>
              <a:t>(the Cloisters)</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914400" lvl="1" indent="-514350">
              <a:buFont typeface="+mj-lt"/>
              <a:buAutoNum type="arabicPeriod"/>
            </a:pPr>
            <a:r>
              <a:rPr lang="en-US" dirty="0">
                <a:latin typeface="Arial" panose="020B0604020202020204" pitchFamily="34" charset="0"/>
                <a:cs typeface="Arial" panose="020B0604020202020204" pitchFamily="34" charset="0"/>
              </a:rPr>
              <a:t>Emeka Ogboh, </a:t>
            </a:r>
            <a:r>
              <a:rPr lang="en-US" i="1" dirty="0">
                <a:latin typeface="Arial" panose="020B0604020202020204" pitchFamily="34" charset="0"/>
                <a:cs typeface="Arial" panose="020B0604020202020204" pitchFamily="34" charset="0"/>
              </a:rPr>
              <a:t>The Song of the Germans </a:t>
            </a:r>
            <a:r>
              <a:rPr lang="en-US" dirty="0">
                <a:latin typeface="Arial" panose="020B0604020202020204" pitchFamily="34" charset="0"/>
                <a:cs typeface="Arial" panose="020B0604020202020204" pitchFamily="34" charset="0"/>
              </a:rPr>
              <a:t>(The Power Plant, Toronto, 2018)</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79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 </a:t>
            </a:r>
            <a:r>
              <a:rPr lang="en-US" b="1" i="1" dirty="0">
                <a:latin typeface="Arial" panose="020B0604020202020204" pitchFamily="34" charset="0"/>
                <a:cs typeface="Arial" panose="020B0604020202020204" pitchFamily="34" charset="0"/>
              </a:rPr>
              <a:t>The Forty Part Motet</a:t>
            </a:r>
            <a:r>
              <a:rPr lang="en-US" b="1" dirty="0">
                <a:latin typeface="Arial" panose="020B0604020202020204" pitchFamily="34" charset="0"/>
                <a:cs typeface="Arial" panose="020B0604020202020204" pitchFamily="34" charset="0"/>
              </a:rPr>
              <a:t>, 2001</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14-minute sound installation</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Forty speakers, each one playing a discretely recorded vocal part sung by members of the Salisbury Cathedral Choir</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This, as Cardiff said, is like stepping </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right inside the music” where “the listener would be able to really feel the sculptural construction of the piece by Tallis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Bad at Sports</a:t>
            </a:r>
            <a:r>
              <a:rPr lang="en-US" dirty="0">
                <a:latin typeface="Arial" panose="020B0604020202020204" pitchFamily="34" charset="0"/>
                <a:cs typeface="Arial" panose="020B0604020202020204" pitchFamily="34" charset="0"/>
              </a:rPr>
              <a:t> podcast)</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37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Janet Cardiff, </a:t>
            </a:r>
            <a:r>
              <a:rPr lang="en-US" b="1" i="1" dirty="0">
                <a:latin typeface="Arial" panose="020B0604020202020204" pitchFamily="34" charset="0"/>
                <a:cs typeface="Arial" panose="020B0604020202020204" pitchFamily="34" charset="0"/>
              </a:rPr>
              <a:t>The Forty Part Motet</a:t>
            </a:r>
            <a:r>
              <a:rPr lang="en-US" b="1" dirty="0">
                <a:latin typeface="Arial" panose="020B0604020202020204" pitchFamily="34" charset="0"/>
                <a:cs typeface="Arial" panose="020B0604020202020204" pitchFamily="34" charset="0"/>
              </a:rPr>
              <a:t>, 2001</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14-minute sound installation</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Forty speakers, each one playing a discretely recorded vocal part sung by members of the Salisbury Cathedral Choir</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This, as Cardiff said, is like stepping </a:t>
            </a:r>
            <a:r>
              <a:rPr lang="en-US" i="1" dirty="0">
                <a:solidFill>
                  <a:srgbClr val="FFFF00"/>
                </a:solidFill>
                <a:latin typeface="Arial" panose="020B0604020202020204" pitchFamily="34" charset="0"/>
                <a:cs typeface="Arial" panose="020B0604020202020204" pitchFamily="34" charset="0"/>
              </a:rPr>
              <a:t>”</a:t>
            </a:r>
            <a:r>
              <a:rPr lang="en-US" dirty="0">
                <a:solidFill>
                  <a:srgbClr val="FFFF00"/>
                </a:solidFill>
                <a:latin typeface="Arial" panose="020B0604020202020204" pitchFamily="34" charset="0"/>
                <a:cs typeface="Arial" panose="020B0604020202020204" pitchFamily="34" charset="0"/>
              </a:rPr>
              <a:t>right inside the music” </a:t>
            </a:r>
            <a:r>
              <a:rPr lang="en-US" dirty="0">
                <a:latin typeface="Arial" panose="020B0604020202020204" pitchFamily="34" charset="0"/>
                <a:cs typeface="Arial" panose="020B0604020202020204" pitchFamily="34" charset="0"/>
              </a:rPr>
              <a:t>where “the listener would be able to really feel the sculptural construction of the piece by Tallis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Bad at Sports</a:t>
            </a:r>
            <a:r>
              <a:rPr lang="en-US" dirty="0">
                <a:latin typeface="Arial" panose="020B0604020202020204" pitchFamily="34" charset="0"/>
                <a:cs typeface="Arial" panose="020B0604020202020204" pitchFamily="34" charset="0"/>
              </a:rPr>
              <a:t> podcast)</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990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“My near-epiphanic experience reminded me of the architect Stanley Saitowitz’s description of first visiting Mies van der Rohe’s Barcelona Pavilion: ‘I came to understand space the way a fish might understand water, if it could.’</a:t>
            </a:r>
          </a:p>
        </p:txBody>
      </p:sp>
    </p:spTree>
    <p:extLst>
      <p:ext uri="{BB962C8B-B14F-4D97-AF65-F5344CB8AC3E}">
        <p14:creationId xmlns:p14="http://schemas.microsoft.com/office/powerpoint/2010/main" val="2652468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…Somehow, </a:t>
            </a:r>
            <a:r>
              <a:rPr lang="en-US" sz="2800" i="1" dirty="0">
                <a:latin typeface="Arial" panose="020B0604020202020204" pitchFamily="34" charset="0"/>
                <a:cs typeface="Arial" panose="020B0604020202020204" pitchFamily="34" charset="0"/>
              </a:rPr>
              <a:t>Motet</a:t>
            </a:r>
            <a:r>
              <a:rPr lang="en-US" sz="2800" dirty="0">
                <a:latin typeface="Arial" panose="020B0604020202020204" pitchFamily="34" charset="0"/>
                <a:cs typeface="Arial" panose="020B0604020202020204" pitchFamily="34" charset="0"/>
              </a:rPr>
              <a:t> pulled the entire space into its composition, embedding the memory of the architecture with the memory of the piece.” (Terence Riley, “Hope in Any Other”, </a:t>
            </a:r>
            <a:r>
              <a:rPr lang="en-US" sz="2800" i="1" dirty="0">
                <a:latin typeface="Arial" panose="020B0604020202020204" pitchFamily="34" charset="0"/>
                <a:cs typeface="Arial" panose="020B0604020202020204" pitchFamily="34" charset="0"/>
              </a:rPr>
              <a:t>Affidavit</a:t>
            </a:r>
            <a:r>
              <a:rPr lang="en-US" sz="2800" dirty="0">
                <a:latin typeface="Arial" panose="020B0604020202020204" pitchFamily="34" charset="0"/>
                <a:cs typeface="Arial" panose="020B0604020202020204" pitchFamily="34" charset="0"/>
              </a:rPr>
              <a:t>, 1.2.2013)</a:t>
            </a:r>
          </a:p>
        </p:txBody>
      </p:sp>
    </p:spTree>
    <p:extLst>
      <p:ext uri="{BB962C8B-B14F-4D97-AF65-F5344CB8AC3E}">
        <p14:creationId xmlns:p14="http://schemas.microsoft.com/office/powerpoint/2010/main" val="282843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“moved to tears,” “openly wept”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02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“moved to tears,” “openly wept”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“spirituality,” “sacredness,” “religiosity,” “transcendence,” “profundity”</a:t>
            </a:r>
          </a:p>
          <a:p>
            <a:pPr marL="0" indent="0">
              <a:buNone/>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263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“moved to tears,” “openly wept”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“spirituality,” “sacredness,” “religiosity,” “transcendence,” “profundity”</a:t>
            </a:r>
          </a:p>
          <a:p>
            <a:pPr marL="0" indent="0">
              <a:buNone/>
            </a:pPr>
            <a:r>
              <a:rPr lang="en-US" sz="2800" dirty="0">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“a prayer on steroids”.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(Various sources – mostly reviews – see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endnotes)</a:t>
            </a:r>
          </a:p>
        </p:txBody>
      </p:sp>
    </p:spTree>
    <p:extLst>
      <p:ext uri="{BB962C8B-B14F-4D97-AF65-F5344CB8AC3E}">
        <p14:creationId xmlns:p14="http://schemas.microsoft.com/office/powerpoint/2010/main" val="404062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113" y="404018"/>
            <a:ext cx="8315027" cy="813391"/>
          </a:xfrm>
        </p:spPr>
        <p:txBody>
          <a:bodyPr>
            <a:normAutofit/>
          </a:bodyPr>
          <a:lstStyle/>
          <a:p>
            <a:pPr marL="0" lvl="0" indent="0">
              <a:buNone/>
            </a:pPr>
            <a:r>
              <a:rPr lang="en-US" b="1" i="1" dirty="0">
                <a:latin typeface="Arial" panose="020B0604020202020204" pitchFamily="34" charset="0"/>
                <a:cs typeface="Arial" panose="020B0604020202020204" pitchFamily="34" charset="0"/>
              </a:rPr>
              <a:t>The Forty Part Motet at the Cloisters, </a:t>
            </a:r>
            <a:r>
              <a:rPr lang="en-US" b="1" dirty="0">
                <a:latin typeface="Arial" panose="020B0604020202020204" pitchFamily="34" charset="0"/>
                <a:cs typeface="Arial" panose="020B0604020202020204" pitchFamily="34" charset="0"/>
              </a:rPr>
              <a:t>2013</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5" name="Picture 4" descr="A group of people in a room&#10;&#10;Description automatically generated with medium confidence">
            <a:extLst>
              <a:ext uri="{FF2B5EF4-FFF2-40B4-BE49-F238E27FC236}">
                <a16:creationId xmlns:a16="http://schemas.microsoft.com/office/drawing/2014/main" id="{FEEA910F-D5BC-8541-86FB-66B30B8F2BD6}"/>
              </a:ext>
            </a:extLst>
          </p:cNvPr>
          <p:cNvPicPr>
            <a:picLocks noChangeAspect="1"/>
          </p:cNvPicPr>
          <p:nvPr/>
        </p:nvPicPr>
        <p:blipFill>
          <a:blip r:embed="rId2"/>
          <a:stretch>
            <a:fillRect/>
          </a:stretch>
        </p:blipFill>
        <p:spPr>
          <a:xfrm>
            <a:off x="1617594" y="1430526"/>
            <a:ext cx="5908812" cy="4431609"/>
          </a:xfrm>
          <a:prstGeom prst="rect">
            <a:avLst/>
          </a:prstGeom>
        </p:spPr>
      </p:pic>
      <p:pic>
        <p:nvPicPr>
          <p:cNvPr id="7" name="Picture 6" descr="A group of people in a room&#10;&#10;Description automatically generated with medium confidence">
            <a:extLst>
              <a:ext uri="{FF2B5EF4-FFF2-40B4-BE49-F238E27FC236}">
                <a16:creationId xmlns:a16="http://schemas.microsoft.com/office/drawing/2014/main" id="{E6B33382-0402-2046-90EC-E2F9974DDFA2}"/>
              </a:ext>
            </a:extLst>
          </p:cNvPr>
          <p:cNvPicPr>
            <a:picLocks noChangeAspect="1"/>
          </p:cNvPicPr>
          <p:nvPr/>
        </p:nvPicPr>
        <p:blipFill>
          <a:blip r:embed="rId3"/>
          <a:stretch>
            <a:fillRect/>
          </a:stretch>
        </p:blipFill>
        <p:spPr>
          <a:xfrm>
            <a:off x="1119808" y="1146639"/>
            <a:ext cx="6904383" cy="5178287"/>
          </a:xfrm>
          <a:prstGeom prst="rect">
            <a:avLst/>
          </a:prstGeom>
        </p:spPr>
      </p:pic>
    </p:spTree>
    <p:extLst>
      <p:ext uri="{BB962C8B-B14F-4D97-AF65-F5344CB8AC3E}">
        <p14:creationId xmlns:p14="http://schemas.microsoft.com/office/powerpoint/2010/main" val="702952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113" y="404018"/>
            <a:ext cx="8315027" cy="813391"/>
          </a:xfrm>
        </p:spPr>
        <p:txBody>
          <a:bodyPr>
            <a:normAutofit/>
          </a:bodyPr>
          <a:lstStyle/>
          <a:p>
            <a:pPr marL="0" lvl="0" indent="0">
              <a:buNone/>
            </a:pPr>
            <a:r>
              <a:rPr lang="en-US" b="1" i="1" dirty="0">
                <a:latin typeface="Arial" panose="020B0604020202020204" pitchFamily="34" charset="0"/>
                <a:cs typeface="Arial" panose="020B0604020202020204" pitchFamily="34" charset="0"/>
              </a:rPr>
              <a:t>The Forty Part Motet at the Cloisters, </a:t>
            </a:r>
            <a:r>
              <a:rPr lang="en-US" b="1" dirty="0">
                <a:latin typeface="Arial" panose="020B0604020202020204" pitchFamily="34" charset="0"/>
                <a:cs typeface="Arial" panose="020B0604020202020204" pitchFamily="34" charset="0"/>
              </a:rPr>
              <a:t>2013</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5" name="Picture 4" descr="A group of people in a room&#10;&#10;Description automatically generated with medium confidence">
            <a:extLst>
              <a:ext uri="{FF2B5EF4-FFF2-40B4-BE49-F238E27FC236}">
                <a16:creationId xmlns:a16="http://schemas.microsoft.com/office/drawing/2014/main" id="{FEEA910F-D5BC-8541-86FB-66B30B8F2BD6}"/>
              </a:ext>
            </a:extLst>
          </p:cNvPr>
          <p:cNvPicPr>
            <a:picLocks noChangeAspect="1"/>
          </p:cNvPicPr>
          <p:nvPr/>
        </p:nvPicPr>
        <p:blipFill>
          <a:blip r:embed="rId2"/>
          <a:stretch>
            <a:fillRect/>
          </a:stretch>
        </p:blipFill>
        <p:spPr>
          <a:xfrm>
            <a:off x="1025031" y="1135458"/>
            <a:ext cx="6881189" cy="5160892"/>
          </a:xfrm>
          <a:prstGeom prst="rect">
            <a:avLst/>
          </a:prstGeom>
        </p:spPr>
      </p:pic>
    </p:spTree>
    <p:extLst>
      <p:ext uri="{BB962C8B-B14F-4D97-AF65-F5344CB8AC3E}">
        <p14:creationId xmlns:p14="http://schemas.microsoft.com/office/powerpoint/2010/main" val="3518593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1207068"/>
          </a:xfrm>
        </p:spPr>
        <p:txBody>
          <a:bodyPr>
            <a:normAutofit/>
          </a:bodyPr>
          <a:lstStyle/>
          <a:p>
            <a:pPr marL="0" lvl="0" indent="0">
              <a:buNone/>
            </a:pPr>
            <a:r>
              <a:rPr lang="en-US" b="1" dirty="0">
                <a:latin typeface="Arial" panose="020B0604020202020204" pitchFamily="34" charset="0"/>
                <a:cs typeface="Arial" panose="020B0604020202020204" pitchFamily="34" charset="0"/>
              </a:rPr>
              <a:t>Emeka Ogboh, </a:t>
            </a:r>
            <a:r>
              <a:rPr lang="en-US" b="1" i="1" dirty="0">
                <a:latin typeface="Arial" panose="020B0604020202020204" pitchFamily="34" charset="0"/>
                <a:cs typeface="Arial" panose="020B0604020202020204" pitchFamily="34" charset="0"/>
              </a:rPr>
              <a:t>The Song of the Germans, 2015</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picture containing indoor, wall, floor, ceiling&#10;&#10;Description automatically generated">
            <a:extLst>
              <a:ext uri="{FF2B5EF4-FFF2-40B4-BE49-F238E27FC236}">
                <a16:creationId xmlns:a16="http://schemas.microsoft.com/office/drawing/2014/main" id="{313DFC24-31E4-164D-BFA6-E16EAC098A9A}"/>
              </a:ext>
            </a:extLst>
          </p:cNvPr>
          <p:cNvPicPr>
            <a:picLocks noChangeAspect="1"/>
          </p:cNvPicPr>
          <p:nvPr/>
        </p:nvPicPr>
        <p:blipFill>
          <a:blip r:embed="rId2"/>
          <a:stretch>
            <a:fillRect/>
          </a:stretch>
        </p:blipFill>
        <p:spPr>
          <a:xfrm>
            <a:off x="914400" y="1611086"/>
            <a:ext cx="7315200" cy="4533900"/>
          </a:xfrm>
          <a:prstGeom prst="rect">
            <a:avLst/>
          </a:prstGeom>
        </p:spPr>
      </p:pic>
    </p:spTree>
    <p:extLst>
      <p:ext uri="{BB962C8B-B14F-4D97-AF65-F5344CB8AC3E}">
        <p14:creationId xmlns:p14="http://schemas.microsoft.com/office/powerpoint/2010/main" val="26876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813391"/>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room with a wood floor and white cabinets&#10;&#10;Description automatically generated with low confidence">
            <a:extLst>
              <a:ext uri="{FF2B5EF4-FFF2-40B4-BE49-F238E27FC236}">
                <a16:creationId xmlns:a16="http://schemas.microsoft.com/office/drawing/2014/main" id="{B71FB2DA-9E2D-A84C-9B5B-7E7E42D3C60E}"/>
              </a:ext>
            </a:extLst>
          </p:cNvPr>
          <p:cNvPicPr>
            <a:picLocks noChangeAspect="1"/>
          </p:cNvPicPr>
          <p:nvPr/>
        </p:nvPicPr>
        <p:blipFill>
          <a:blip r:embed="rId2"/>
          <a:stretch>
            <a:fillRect/>
          </a:stretch>
        </p:blipFill>
        <p:spPr>
          <a:xfrm>
            <a:off x="914400" y="1348881"/>
            <a:ext cx="7315200" cy="4864100"/>
          </a:xfrm>
          <a:prstGeom prst="rect">
            <a:avLst/>
          </a:prstGeom>
        </p:spPr>
      </p:pic>
    </p:spTree>
    <p:extLst>
      <p:ext uri="{BB962C8B-B14F-4D97-AF65-F5344CB8AC3E}">
        <p14:creationId xmlns:p14="http://schemas.microsoft.com/office/powerpoint/2010/main" val="1563318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Emeka Ogboh, </a:t>
            </a:r>
            <a:r>
              <a:rPr lang="en-US" b="1" i="1" dirty="0">
                <a:latin typeface="Arial" panose="020B0604020202020204" pitchFamily="34" charset="0"/>
                <a:cs typeface="Arial" panose="020B0604020202020204" pitchFamily="34" charset="0"/>
              </a:rPr>
              <a:t>The Song of the Germans / Deutschlandlied, </a:t>
            </a:r>
            <a:r>
              <a:rPr lang="en-US" b="1" dirty="0">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January 27 – May 13, 2018</a:t>
            </a:r>
          </a:p>
          <a:p>
            <a:pPr marL="0" indent="0">
              <a:buNone/>
            </a:pPr>
            <a:r>
              <a:rPr lang="en-US" sz="2800" dirty="0">
                <a:latin typeface="Arial" panose="020B0604020202020204" pitchFamily="34" charset="0"/>
                <a:cs typeface="Arial" panose="020B0604020202020204" pitchFamily="34" charset="0"/>
              </a:rPr>
              <a:t>The Power Plant, Toronto, Canada</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Curated by Nabila Abdel Nabi</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983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Emeka Ogboh, </a:t>
            </a:r>
            <a:r>
              <a:rPr lang="en-US" b="1" i="1" dirty="0">
                <a:latin typeface="Arial" panose="020B0604020202020204" pitchFamily="34" charset="0"/>
                <a:cs typeface="Arial" panose="020B0604020202020204" pitchFamily="34" charset="0"/>
              </a:rPr>
              <a:t>The Song of the Germans / Deutschlandlied, </a:t>
            </a:r>
            <a:r>
              <a:rPr lang="en-US" b="1" dirty="0">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lvl="0" indent="0">
              <a:buNone/>
            </a:pPr>
            <a:r>
              <a:rPr lang="en-US" sz="2800" dirty="0">
                <a:latin typeface="Arial" panose="020B0604020202020204" pitchFamily="34" charset="0"/>
                <a:cs typeface="Arial" panose="020B0604020202020204" pitchFamily="34" charset="0"/>
              </a:rPr>
              <a:t>January 27 – May 13, 2018</a:t>
            </a:r>
          </a:p>
          <a:p>
            <a:pPr marL="0" indent="0">
              <a:buNone/>
            </a:pPr>
            <a:r>
              <a:rPr lang="en-US" sz="2800" dirty="0">
                <a:latin typeface="Arial" panose="020B0604020202020204" pitchFamily="34" charset="0"/>
                <a:cs typeface="Arial" panose="020B0604020202020204" pitchFamily="34" charset="0"/>
              </a:rPr>
              <a:t>The Power Plant, Toronto, Canada</a:t>
            </a:r>
          </a:p>
          <a:p>
            <a:pPr marL="0" lvl="0" indent="0">
              <a:buNone/>
            </a:pPr>
            <a:endParaRPr lang="en-US"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Curated by Nabila Abdel Nabi</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Ogboh recorded the third stanza of the German national anthem sung by Bona Deus, a Berlin-based Afro-Gospel choir composed of African refugees living in Germany.</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46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Emeka Ogboh, </a:t>
            </a:r>
            <a:r>
              <a:rPr lang="en-US" b="1" i="1" dirty="0">
                <a:latin typeface="Arial" panose="020B0604020202020204" pitchFamily="34" charset="0"/>
                <a:cs typeface="Arial" panose="020B0604020202020204" pitchFamily="34" charset="0"/>
              </a:rPr>
              <a:t>The Song of the Germans, </a:t>
            </a:r>
            <a:r>
              <a:rPr lang="en-US" b="1" dirty="0">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indent="0">
              <a:buNone/>
            </a:pPr>
            <a:endParaRPr lang="en-US" sz="2800" dirty="0"/>
          </a:p>
          <a:p>
            <a:pPr lvl="1">
              <a:buFont typeface="Arial" panose="020B0604020202020204" pitchFamily="34" charset="0"/>
              <a:buChar char="•"/>
            </a:pPr>
            <a:r>
              <a:rPr lang="en-US" dirty="0">
                <a:latin typeface="Arial" panose="020B0604020202020204" pitchFamily="34" charset="0"/>
                <a:cs typeface="Arial" panose="020B0604020202020204" pitchFamily="34" charset="0"/>
              </a:rPr>
              <a:t>Each singer is individually recorded singing the anthem in their mother tongue.  The result is a chorus composed of 10 different African languages: Ibo, Yoruba, Bamoun, More, Twi, Ewondo, Sango, Douala, Kikongo and Lingala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141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404018"/>
            <a:ext cx="8512630" cy="6203611"/>
          </a:xfrm>
        </p:spPr>
        <p:txBody>
          <a:bodyPr>
            <a:normAutofit/>
          </a:bodyPr>
          <a:lstStyle/>
          <a:p>
            <a:pPr marL="0" lvl="0" indent="0">
              <a:buNone/>
            </a:pPr>
            <a:r>
              <a:rPr lang="en-US" b="1" dirty="0">
                <a:latin typeface="Arial" panose="020B0604020202020204" pitchFamily="34" charset="0"/>
                <a:cs typeface="Arial" panose="020B0604020202020204" pitchFamily="34" charset="0"/>
              </a:rPr>
              <a:t>Emeka Ogboh, </a:t>
            </a:r>
            <a:r>
              <a:rPr lang="en-US" b="1" i="1" dirty="0">
                <a:latin typeface="Arial" panose="020B0604020202020204" pitchFamily="34" charset="0"/>
                <a:cs typeface="Arial" panose="020B0604020202020204" pitchFamily="34" charset="0"/>
              </a:rPr>
              <a:t>The Song of the Germans, </a:t>
            </a:r>
            <a:r>
              <a:rPr lang="en-US" b="1" dirty="0">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indent="0">
              <a:buNone/>
            </a:pPr>
            <a:endParaRPr lang="en-US" sz="2800" dirty="0"/>
          </a:p>
          <a:p>
            <a:pPr lvl="1">
              <a:buFont typeface="Arial" panose="020B0604020202020204" pitchFamily="34" charset="0"/>
              <a:buChar char="•"/>
            </a:pPr>
            <a:r>
              <a:rPr lang="en-US" dirty="0">
                <a:latin typeface="Arial" panose="020B0604020202020204" pitchFamily="34" charset="0"/>
                <a:cs typeface="Arial" panose="020B0604020202020204" pitchFamily="34" charset="0"/>
              </a:rPr>
              <a:t>Each singer is individually recorded singing the anthem in their mother tongue.  The result is a chorus composed of 10 different African languages: Ibo, Yoruba, Bamoun, More, Twi, Ewondo, Sango, Douala, Kikongo and Lingala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“…one singer starts the piece, then the others joining in at different points in the song, building up to the full choir.” (Arthur Carabott, programmer for the installation, on his web site)</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842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“joyless”</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805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“joyless”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“aching with loss”</a:t>
            </a:r>
          </a:p>
          <a:p>
            <a:pPr marL="0" indent="0">
              <a:buNone/>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8918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“joyless”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“aching with loss”</a:t>
            </a:r>
          </a:p>
          <a:p>
            <a:pPr marL="0" indent="0">
              <a:buNone/>
            </a:pPr>
            <a:r>
              <a:rPr lang="en-US" sz="2800" dirty="0">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Discussed almost exclusively in the secular terms of nationalism and globalization.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(Various sources – mostly reviews – see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endnotes)</a:t>
            </a:r>
          </a:p>
        </p:txBody>
      </p:sp>
    </p:spTree>
    <p:extLst>
      <p:ext uri="{BB962C8B-B14F-4D97-AF65-F5344CB8AC3E}">
        <p14:creationId xmlns:p14="http://schemas.microsoft.com/office/powerpoint/2010/main" val="1201392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“In his installation, the flatness and hardness of the acoustic architecture serve to foreground the linguistic and vocal elements in the performance by the Berlin-based Afro-Gospel choir Bona Deus, and their performative act of ‘Africanizing’ this Germanic text. This foregrounding of the hybrid and sometimes clashing nationalisms in the singing produce the distanced and critical response in many of </a:t>
            </a:r>
            <a:r>
              <a:rPr lang="en-US" sz="2800" i="1" dirty="0">
                <a:latin typeface="Arial" panose="020B0604020202020204" pitchFamily="34" charset="0"/>
                <a:cs typeface="Arial" panose="020B0604020202020204" pitchFamily="34" charset="0"/>
              </a:rPr>
              <a:t>The Song of the Germans</a:t>
            </a:r>
            <a:r>
              <a:rPr lang="en-US" sz="2800" dirty="0">
                <a:latin typeface="Arial" panose="020B0604020202020204" pitchFamily="34" charset="0"/>
                <a:cs typeface="Arial" panose="020B0604020202020204" pitchFamily="34" charset="0"/>
              </a:rPr>
              <a:t>’ audience and reviewers.”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156-7)</a:t>
            </a:r>
          </a:p>
        </p:txBody>
      </p:sp>
    </p:spTree>
    <p:extLst>
      <p:ext uri="{BB962C8B-B14F-4D97-AF65-F5344CB8AC3E}">
        <p14:creationId xmlns:p14="http://schemas.microsoft.com/office/powerpoint/2010/main" val="1796316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reverberant acoustic space produced by the polyphonic harmonies of </a:t>
            </a:r>
            <a:r>
              <a:rPr lang="en-US" sz="2800" i="1" dirty="0">
                <a:latin typeface="Arial" panose="020B0604020202020204" pitchFamily="34" charset="0"/>
                <a:cs typeface="Arial" panose="020B0604020202020204" pitchFamily="34" charset="0"/>
              </a:rPr>
              <a:t>Spem in Alium</a:t>
            </a:r>
            <a:r>
              <a:rPr lang="en-US" sz="2800" dirty="0">
                <a:latin typeface="Arial" panose="020B0604020202020204" pitchFamily="34" charset="0"/>
                <a:cs typeface="Arial" panose="020B0604020202020204" pitchFamily="34" charset="0"/>
              </a:rPr>
              <a:t> working in conjunction with the acoustic architecture of the Fuentidueña Chapel, on the other hand, draw the audience into its soundscape to produce the sense of immersion and belonging that for many are expressions of spirituality and transcendent emotion.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157)</a:t>
            </a:r>
          </a:p>
        </p:txBody>
      </p:sp>
    </p:spTree>
    <p:extLst>
      <p:ext uri="{BB962C8B-B14F-4D97-AF65-F5344CB8AC3E}">
        <p14:creationId xmlns:p14="http://schemas.microsoft.com/office/powerpoint/2010/main" val="3930015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contrast between the totalizing harmony in </a:t>
            </a:r>
            <a:r>
              <a:rPr lang="en-US" sz="2800" i="1" dirty="0">
                <a:latin typeface="Arial" panose="020B0604020202020204" pitchFamily="34" charset="0"/>
                <a:cs typeface="Arial" panose="020B0604020202020204" pitchFamily="34" charset="0"/>
              </a:rPr>
              <a:t>The Forty Part Motet</a:t>
            </a:r>
            <a:r>
              <a:rPr lang="en-US" sz="2800" dirty="0">
                <a:latin typeface="Arial" panose="020B0604020202020204" pitchFamily="34" charset="0"/>
                <a:cs typeface="Arial" panose="020B0604020202020204" pitchFamily="34" charset="0"/>
              </a:rPr>
              <a:t> and the cultural dissonance in </a:t>
            </a:r>
            <a:r>
              <a:rPr lang="en-US" sz="2800" i="1" dirty="0">
                <a:latin typeface="Arial" panose="020B0604020202020204" pitchFamily="34" charset="0"/>
                <a:cs typeface="Arial" panose="020B0604020202020204" pitchFamily="34" charset="0"/>
              </a:rPr>
              <a:t>The Song of the Germans</a:t>
            </a:r>
            <a:r>
              <a:rPr lang="en-US" sz="2800" dirty="0">
                <a:latin typeface="Arial" panose="020B0604020202020204" pitchFamily="34" charset="0"/>
                <a:cs typeface="Arial" panose="020B0604020202020204" pitchFamily="34" charset="0"/>
              </a:rPr>
              <a:t>, two formally similar media installations, amplifies Thompson’s findings on how cultural, political, and religious ideologies can alter and shape human perception of a soundscape.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157)</a:t>
            </a:r>
          </a:p>
        </p:txBody>
      </p:sp>
    </p:spTree>
    <p:extLst>
      <p:ext uri="{BB962C8B-B14F-4D97-AF65-F5344CB8AC3E}">
        <p14:creationId xmlns:p14="http://schemas.microsoft.com/office/powerpoint/2010/main" val="217152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3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Curated by Barbara London</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31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Curated by Barbara London</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Group exhibition: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22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Curated by Barbara London</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Group exhibition: </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16 artists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02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i="1" dirty="0">
                <a:latin typeface="Arial" panose="020B0604020202020204" pitchFamily="34" charset="0"/>
                <a:cs typeface="Arial" panose="020B0604020202020204" pitchFamily="34" charset="0"/>
              </a:rPr>
              <a:t>Soundings: A Contemporary Score</a:t>
            </a:r>
          </a:p>
          <a:p>
            <a:pPr marL="0" lvl="0" indent="0">
              <a:buNone/>
            </a:pPr>
            <a:r>
              <a:rPr lang="en-US" sz="2800" dirty="0">
                <a:latin typeface="Arial" panose="020B0604020202020204" pitchFamily="34" charset="0"/>
                <a:cs typeface="Arial" panose="020B0604020202020204" pitchFamily="34" charset="0"/>
              </a:rPr>
              <a:t>August 10-November 3, 2013</a:t>
            </a:r>
          </a:p>
          <a:p>
            <a:pPr marL="0" lvl="0" indent="0">
              <a:buNone/>
            </a:pPr>
            <a:r>
              <a:rPr lang="en-US" sz="2800" dirty="0">
                <a:latin typeface="Arial" panose="020B0604020202020204" pitchFamily="34" charset="0"/>
                <a:cs typeface="Arial" panose="020B0604020202020204" pitchFamily="34" charset="0"/>
              </a:rPr>
              <a:t>Museum of Modern Art, New York</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Curated by Barbara London</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Group exhibition: </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16 artists</a:t>
            </a:r>
          </a:p>
          <a:p>
            <a:pPr marL="4057650" lvl="8"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M(11) / F(5)</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810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6117</TotalTime>
  <Words>1964</Words>
  <Application>Microsoft Macintosh PowerPoint</Application>
  <PresentationFormat>On-screen Show (4:3)</PresentationFormat>
  <Paragraphs>294</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SOUND, ART, &amp;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226</cp:revision>
  <dcterms:created xsi:type="dcterms:W3CDTF">2010-12-29T21:54:42Z</dcterms:created>
  <dcterms:modified xsi:type="dcterms:W3CDTF">2021-04-03T03:27:15Z</dcterms:modified>
</cp:coreProperties>
</file>