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756" r:id="rId3"/>
    <p:sldId id="637" r:id="rId4"/>
    <p:sldId id="814" r:id="rId5"/>
    <p:sldId id="857" r:id="rId6"/>
    <p:sldId id="858" r:id="rId7"/>
    <p:sldId id="859" r:id="rId8"/>
    <p:sldId id="860" r:id="rId9"/>
    <p:sldId id="861" r:id="rId10"/>
    <p:sldId id="862" r:id="rId11"/>
    <p:sldId id="863" r:id="rId12"/>
    <p:sldId id="688" r:id="rId13"/>
    <p:sldId id="864" r:id="rId14"/>
    <p:sldId id="796"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p:restoredTop sz="94648"/>
  </p:normalViewPr>
  <p:slideViewPr>
    <p:cSldViewPr snapToGrid="0" snapToObjects="1">
      <p:cViewPr varScale="1">
        <p:scale>
          <a:sx n="117" d="100"/>
          <a:sy n="117" d="100"/>
        </p:scale>
        <p:origin x="1344"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B82975-7262-BE45-910B-20C56F25E4CC}" type="datetimeFigureOut">
              <a:rPr lang="en-US" smtClean="0"/>
              <a:t>5/4/21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80670A-2DFD-2F42-8864-B86663A784C0}" type="slidenum">
              <a:rPr lang="en-US" smtClean="0"/>
              <a:t>‹#›</a:t>
            </a:fld>
            <a:endParaRPr lang="en-US" dirty="0"/>
          </a:p>
        </p:txBody>
      </p:sp>
    </p:spTree>
    <p:extLst>
      <p:ext uri="{BB962C8B-B14F-4D97-AF65-F5344CB8AC3E}">
        <p14:creationId xmlns:p14="http://schemas.microsoft.com/office/powerpoint/2010/main" val="842003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602E06-6383-CD41-A89C-C18DB2948F67}" type="datetimeFigureOut">
              <a:rPr lang="en-US" smtClean="0"/>
              <a:pPr/>
              <a:t>5/4/21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5/4/21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5/4/21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5/4/21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602E06-6383-CD41-A89C-C18DB2948F67}" type="datetimeFigureOut">
              <a:rPr lang="en-US" smtClean="0"/>
              <a:pPr/>
              <a:t>5/4/21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602E06-6383-CD41-A89C-C18DB2948F67}" type="datetimeFigureOut">
              <a:rPr lang="en-US" smtClean="0"/>
              <a:pPr/>
              <a:t>5/4/21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602E06-6383-CD41-A89C-C18DB2948F67}" type="datetimeFigureOut">
              <a:rPr lang="en-US" smtClean="0"/>
              <a:pPr/>
              <a:t>5/4/21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602E06-6383-CD41-A89C-C18DB2948F67}" type="datetimeFigureOut">
              <a:rPr lang="en-US" smtClean="0"/>
              <a:pPr/>
              <a:t>5/4/21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02E06-6383-CD41-A89C-C18DB2948F67}" type="datetimeFigureOut">
              <a:rPr lang="en-US" smtClean="0"/>
              <a:pPr/>
              <a:t>5/4/21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5/4/21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5/4/21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02E06-6383-CD41-A89C-C18DB2948F67}" type="datetimeFigureOut">
              <a:rPr lang="en-US" smtClean="0"/>
              <a:pPr/>
              <a:t>5/4/21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AD372-DC91-424A-9BC0-BEF46D0A27C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58975"/>
            <a:ext cx="7772400" cy="1470025"/>
          </a:xfrm>
        </p:spPr>
        <p:txBody>
          <a:bodyPr>
            <a:normAutofit/>
          </a:bodyPr>
          <a:lstStyle/>
          <a:p>
            <a:r>
              <a:rPr lang="en-US" b="1" dirty="0">
                <a:latin typeface="Arial"/>
                <a:cs typeface="Arial"/>
              </a:rPr>
              <a:t>SOUND, ART, &amp; POWER</a:t>
            </a:r>
          </a:p>
        </p:txBody>
      </p:sp>
      <p:sp>
        <p:nvSpPr>
          <p:cNvPr id="3" name="Subtitle 2"/>
          <p:cNvSpPr>
            <a:spLocks noGrp="1"/>
          </p:cNvSpPr>
          <p:nvPr>
            <p:ph type="subTitle" idx="1"/>
          </p:nvPr>
        </p:nvSpPr>
        <p:spPr>
          <a:xfrm>
            <a:off x="929168" y="3612853"/>
            <a:ext cx="7285663" cy="2613776"/>
          </a:xfrm>
        </p:spPr>
        <p:txBody>
          <a:bodyPr>
            <a:normAutofit/>
          </a:bodyPr>
          <a:lstStyle/>
          <a:p>
            <a:r>
              <a:rPr lang="en-US" sz="4000" b="1" dirty="0">
                <a:latin typeface="Arial"/>
                <a:cs typeface="Arial"/>
              </a:rPr>
              <a:t>Week 15: Notes on Acoustic Time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5474197"/>
            <a:ext cx="8128000" cy="1444848"/>
          </a:xfrm>
        </p:spPr>
        <p:txBody>
          <a:bodyPr>
            <a:normAutofit/>
          </a:bodyPr>
          <a:lstStyle/>
          <a:p>
            <a:pPr marL="0" lvl="0" indent="0" algn="ctr">
              <a:buNone/>
            </a:pPr>
            <a:r>
              <a:rPr lang="en-US" b="1" dirty="0">
                <a:latin typeface="Arial" panose="020B0604020202020204" pitchFamily="34" charset="0"/>
                <a:cs typeface="Arial" panose="020B0604020202020204" pitchFamily="34" charset="0"/>
              </a:rPr>
              <a:t>R. Murray Schafer, </a:t>
            </a:r>
            <a:r>
              <a:rPr lang="en-US" b="1" i="1" dirty="0">
                <a:latin typeface="Arial" panose="020B0604020202020204" pitchFamily="34" charset="0"/>
                <a:cs typeface="Arial" panose="020B0604020202020204" pitchFamily="34" charset="0"/>
              </a:rPr>
              <a:t>Music for Wilderness Lake: for 12 Trombones, </a:t>
            </a:r>
            <a:r>
              <a:rPr lang="en-US" b="1" dirty="0">
                <a:latin typeface="Arial" panose="020B0604020202020204" pitchFamily="34" charset="0"/>
                <a:cs typeface="Arial" panose="020B0604020202020204" pitchFamily="34" charset="0"/>
              </a:rPr>
              <a:t>1979</a:t>
            </a:r>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pic>
        <p:nvPicPr>
          <p:cNvPr id="4" name="Picture 3" descr="A person holding a fishing pole&#10;&#10;Description automatically generated with low confidence">
            <a:extLst>
              <a:ext uri="{FF2B5EF4-FFF2-40B4-BE49-F238E27FC236}">
                <a16:creationId xmlns:a16="http://schemas.microsoft.com/office/drawing/2014/main" id="{27473DE6-2BB2-7642-8C8D-E308BCEFF4D7}"/>
              </a:ext>
            </a:extLst>
          </p:cNvPr>
          <p:cNvPicPr>
            <a:picLocks noChangeAspect="1"/>
          </p:cNvPicPr>
          <p:nvPr/>
        </p:nvPicPr>
        <p:blipFill>
          <a:blip r:embed="rId2"/>
          <a:stretch>
            <a:fillRect/>
          </a:stretch>
        </p:blipFill>
        <p:spPr>
          <a:xfrm>
            <a:off x="1033859" y="490654"/>
            <a:ext cx="7076282" cy="4705815"/>
          </a:xfrm>
          <a:prstGeom prst="rect">
            <a:avLst/>
          </a:prstGeom>
        </p:spPr>
      </p:pic>
    </p:spTree>
    <p:extLst>
      <p:ext uri="{BB962C8B-B14F-4D97-AF65-F5344CB8AC3E}">
        <p14:creationId xmlns:p14="http://schemas.microsoft.com/office/powerpoint/2010/main" val="3926797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5474197"/>
            <a:ext cx="8128000" cy="1444848"/>
          </a:xfrm>
        </p:spPr>
        <p:txBody>
          <a:bodyPr>
            <a:normAutofit/>
          </a:bodyPr>
          <a:lstStyle/>
          <a:p>
            <a:pPr marL="0" lvl="0" indent="0" algn="ctr">
              <a:buNone/>
            </a:pPr>
            <a:r>
              <a:rPr lang="en-US" b="1" dirty="0">
                <a:latin typeface="Arial" panose="020B0604020202020204" pitchFamily="34" charset="0"/>
                <a:cs typeface="Arial" panose="020B0604020202020204" pitchFamily="34" charset="0"/>
              </a:rPr>
              <a:t>Performance in 2014 at Laguna Gloria in Austin, TX. </a:t>
            </a:r>
            <a:endParaRPr lang="en-US" dirty="0">
              <a:latin typeface="Arial" panose="020B0604020202020204" pitchFamily="34" charset="0"/>
              <a:cs typeface="Arial" panose="020B0604020202020204" pitchFamily="34" charset="0"/>
            </a:endParaRPr>
          </a:p>
        </p:txBody>
      </p:sp>
      <p:pic>
        <p:nvPicPr>
          <p:cNvPr id="5" name="Picture 4" descr="A picture containing tree, outdoor, sky, person&#10;&#10;Description automatically generated">
            <a:extLst>
              <a:ext uri="{FF2B5EF4-FFF2-40B4-BE49-F238E27FC236}">
                <a16:creationId xmlns:a16="http://schemas.microsoft.com/office/drawing/2014/main" id="{B8BCEEDE-DF03-674B-AA09-7B8B61AA7AE3}"/>
              </a:ext>
            </a:extLst>
          </p:cNvPr>
          <p:cNvPicPr>
            <a:picLocks noChangeAspect="1"/>
          </p:cNvPicPr>
          <p:nvPr/>
        </p:nvPicPr>
        <p:blipFill>
          <a:blip r:embed="rId2"/>
          <a:stretch>
            <a:fillRect/>
          </a:stretch>
        </p:blipFill>
        <p:spPr>
          <a:xfrm>
            <a:off x="1033859" y="512955"/>
            <a:ext cx="7076282" cy="4705815"/>
          </a:xfrm>
          <a:prstGeom prst="rect">
            <a:avLst/>
          </a:prstGeom>
        </p:spPr>
      </p:pic>
    </p:spTree>
    <p:extLst>
      <p:ext uri="{BB962C8B-B14F-4D97-AF65-F5344CB8AC3E}">
        <p14:creationId xmlns:p14="http://schemas.microsoft.com/office/powerpoint/2010/main" val="256875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5279337"/>
            <a:ext cx="8128000" cy="1154917"/>
          </a:xfrm>
        </p:spPr>
        <p:txBody>
          <a:bodyPr>
            <a:normAutofit/>
          </a:bodyPr>
          <a:lstStyle/>
          <a:p>
            <a:pPr marL="0" lvl="0" indent="0" algn="ctr">
              <a:buNone/>
            </a:pPr>
            <a:r>
              <a:rPr lang="en-US" sz="3300" b="1" dirty="0">
                <a:latin typeface="Arial" panose="020B0604020202020204" pitchFamily="34" charset="0"/>
                <a:cs typeface="Arial" panose="020B0604020202020204" pitchFamily="34" charset="0"/>
              </a:rPr>
              <a:t>Janet Cardiff &amp; George Bures Miller, </a:t>
            </a:r>
            <a:r>
              <a:rPr lang="en-US" sz="3300" b="1" i="1" dirty="0">
                <a:latin typeface="Arial" panose="020B0604020202020204" pitchFamily="34" charset="0"/>
                <a:cs typeface="Arial" panose="020B0604020202020204" pitchFamily="34" charset="0"/>
              </a:rPr>
              <a:t>Alter Bahnhof Video Walk</a:t>
            </a:r>
            <a:r>
              <a:rPr lang="en-US" sz="3300" b="1" dirty="0">
                <a:latin typeface="Arial" panose="020B0604020202020204" pitchFamily="34" charset="0"/>
                <a:cs typeface="Arial" panose="020B0604020202020204" pitchFamily="34" charset="0"/>
              </a:rPr>
              <a:t>, 2012</a:t>
            </a:r>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pic>
        <p:nvPicPr>
          <p:cNvPr id="8" name="Picture 7" descr="A hand holding a phone&#10;&#10;Description automatically generated with low confidence">
            <a:extLst>
              <a:ext uri="{FF2B5EF4-FFF2-40B4-BE49-F238E27FC236}">
                <a16:creationId xmlns:a16="http://schemas.microsoft.com/office/drawing/2014/main" id="{53FFB655-E1D1-814B-82A4-A7EC9E166C12}"/>
              </a:ext>
            </a:extLst>
          </p:cNvPr>
          <p:cNvPicPr>
            <a:picLocks noChangeAspect="1"/>
          </p:cNvPicPr>
          <p:nvPr/>
        </p:nvPicPr>
        <p:blipFill>
          <a:blip r:embed="rId2"/>
          <a:stretch>
            <a:fillRect/>
          </a:stretch>
        </p:blipFill>
        <p:spPr>
          <a:xfrm>
            <a:off x="508000" y="536652"/>
            <a:ext cx="8128000" cy="4572000"/>
          </a:xfrm>
          <a:prstGeom prst="rect">
            <a:avLst/>
          </a:prstGeom>
        </p:spPr>
      </p:pic>
    </p:spTree>
    <p:extLst>
      <p:ext uri="{BB962C8B-B14F-4D97-AF65-F5344CB8AC3E}">
        <p14:creationId xmlns:p14="http://schemas.microsoft.com/office/powerpoint/2010/main" val="1563318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5279337"/>
            <a:ext cx="8128000" cy="1154917"/>
          </a:xfrm>
        </p:spPr>
        <p:txBody>
          <a:bodyPr>
            <a:normAutofit/>
          </a:bodyPr>
          <a:lstStyle/>
          <a:p>
            <a:pPr marL="0" lvl="0" indent="0" algn="ctr">
              <a:buNone/>
            </a:pPr>
            <a:r>
              <a:rPr lang="en-US" sz="3300" b="1" dirty="0">
                <a:latin typeface="Arial" panose="020B0604020202020204" pitchFamily="34" charset="0"/>
                <a:cs typeface="Arial" panose="020B0604020202020204" pitchFamily="34" charset="0"/>
              </a:rPr>
              <a:t>Ragnar Kjartansson &amp; The National, </a:t>
            </a:r>
            <a:r>
              <a:rPr lang="en-US" sz="3300" b="1" i="1" dirty="0">
                <a:latin typeface="Arial" panose="020B0604020202020204" pitchFamily="34" charset="0"/>
                <a:cs typeface="Arial" panose="020B0604020202020204" pitchFamily="34" charset="0"/>
              </a:rPr>
              <a:t>A Lot of Sorrow</a:t>
            </a:r>
            <a:r>
              <a:rPr lang="en-US" sz="3300" b="1" dirty="0">
                <a:latin typeface="Arial" panose="020B0604020202020204" pitchFamily="34" charset="0"/>
                <a:cs typeface="Arial" panose="020B0604020202020204" pitchFamily="34" charset="0"/>
              </a:rPr>
              <a:t>, 2013-14</a:t>
            </a:r>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pic>
        <p:nvPicPr>
          <p:cNvPr id="4" name="Picture 3" descr="A group of men on a stage&#10;&#10;Description automatically generated with medium confidence">
            <a:extLst>
              <a:ext uri="{FF2B5EF4-FFF2-40B4-BE49-F238E27FC236}">
                <a16:creationId xmlns:a16="http://schemas.microsoft.com/office/drawing/2014/main" id="{761C5501-26E0-5048-A725-3E99678AFF39}"/>
              </a:ext>
            </a:extLst>
          </p:cNvPr>
          <p:cNvPicPr>
            <a:picLocks noChangeAspect="1"/>
          </p:cNvPicPr>
          <p:nvPr/>
        </p:nvPicPr>
        <p:blipFill>
          <a:blip r:embed="rId2"/>
          <a:stretch>
            <a:fillRect/>
          </a:stretch>
        </p:blipFill>
        <p:spPr>
          <a:xfrm>
            <a:off x="530831" y="535259"/>
            <a:ext cx="8082337" cy="4572000"/>
          </a:xfrm>
          <a:prstGeom prst="rect">
            <a:avLst/>
          </a:prstGeom>
        </p:spPr>
      </p:pic>
    </p:spTree>
    <p:extLst>
      <p:ext uri="{BB962C8B-B14F-4D97-AF65-F5344CB8AC3E}">
        <p14:creationId xmlns:p14="http://schemas.microsoft.com/office/powerpoint/2010/main" val="868937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“In the process of compiling these notes, I re-read </a:t>
            </a:r>
            <a:r>
              <a:rPr lang="en-US" sz="2800" i="1" dirty="0">
                <a:latin typeface="Arial" panose="020B0604020202020204" pitchFamily="34" charset="0"/>
                <a:cs typeface="Arial" panose="020B0604020202020204" pitchFamily="34" charset="0"/>
              </a:rPr>
              <a:t>‘There is No Soundtrack’</a:t>
            </a:r>
            <a:r>
              <a:rPr lang="en-US" sz="2800" dirty="0">
                <a:latin typeface="Arial" panose="020B0604020202020204" pitchFamily="34" charset="0"/>
                <a:cs typeface="Arial" panose="020B0604020202020204" pitchFamily="34" charset="0"/>
              </a:rPr>
              <a:t> through the rubric of time. These entries on the subject are not finite, nor their relationality fixed. They signal both the ending of the present project, and the beginning of new ones.” (TINST, p. 230) </a:t>
            </a: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4260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indent="0">
              <a:buNone/>
            </a:pPr>
            <a:endParaRPr lang="en-US" sz="3000" dirty="0">
              <a:latin typeface="Arial" panose="020B0604020202020204" pitchFamily="34" charset="0"/>
              <a:cs typeface="Arial" panose="020B0604020202020204" pitchFamily="34" charset="0"/>
            </a:endParaRPr>
          </a:p>
          <a:p>
            <a:pPr marL="0" indent="0">
              <a:buNone/>
            </a:pPr>
            <a:endParaRPr lang="en-US" sz="30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“…space indexes the distribution of sound, and time indexes the motion of sounds. Yet acoustic time is always spatialized; sounds are sensed as connecting points up and down, in and out, echo and reverb, point-source and diffuse. And acoustic space is likewise temporalized, sounds are heard moving, locating, placing points in time” (Steven Feld, “Waterfalls of Song”, pp. 97-98)</a:t>
            </a:r>
          </a:p>
          <a:p>
            <a:pPr marL="0" lvl="0" indent="0">
              <a:buNone/>
            </a:pPr>
            <a:endParaRPr lang="en-US" sz="2800"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8075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1BE3FA7-0D70-4431-814F-D8C40576E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6" name="Picture 5" descr="Text, letter&#10;&#10;Description automatically generated">
            <a:extLst>
              <a:ext uri="{FF2B5EF4-FFF2-40B4-BE49-F238E27FC236}">
                <a16:creationId xmlns:a16="http://schemas.microsoft.com/office/drawing/2014/main" id="{7F8E1D9F-AE4B-684A-9094-0CC1E21C9A77}"/>
              </a:ext>
            </a:extLst>
          </p:cNvPr>
          <p:cNvPicPr>
            <a:picLocks noChangeAspect="1"/>
          </p:cNvPicPr>
          <p:nvPr/>
        </p:nvPicPr>
        <p:blipFill rotWithShape="1">
          <a:blip r:embed="rId2"/>
          <a:srcRect r="4074"/>
          <a:stretch/>
        </p:blipFill>
        <p:spPr>
          <a:xfrm>
            <a:off x="4646531" y="557189"/>
            <a:ext cx="4256170" cy="5743618"/>
          </a:xfrm>
          <a:prstGeom prst="rect">
            <a:avLst/>
          </a:prstGeom>
        </p:spPr>
      </p:pic>
      <p:pic>
        <p:nvPicPr>
          <p:cNvPr id="12" name="Picture 11" descr="A picture containing person, person, cellphone, crowd&#10;&#10;Description automatically generated">
            <a:extLst>
              <a:ext uri="{FF2B5EF4-FFF2-40B4-BE49-F238E27FC236}">
                <a16:creationId xmlns:a16="http://schemas.microsoft.com/office/drawing/2014/main" id="{2AABA7FF-4F5A-AC40-BE84-5557709A5B6D}"/>
              </a:ext>
            </a:extLst>
          </p:cNvPr>
          <p:cNvPicPr>
            <a:picLocks noChangeAspect="1"/>
          </p:cNvPicPr>
          <p:nvPr/>
        </p:nvPicPr>
        <p:blipFill>
          <a:blip r:embed="rId3"/>
          <a:stretch>
            <a:fillRect/>
          </a:stretch>
        </p:blipFill>
        <p:spPr>
          <a:xfrm>
            <a:off x="213671" y="562476"/>
            <a:ext cx="4432860" cy="5738331"/>
          </a:xfrm>
          <a:prstGeom prst="rect">
            <a:avLst/>
          </a:prstGeom>
        </p:spPr>
      </p:pic>
    </p:spTree>
    <p:extLst>
      <p:ext uri="{BB962C8B-B14F-4D97-AF65-F5344CB8AC3E}">
        <p14:creationId xmlns:p14="http://schemas.microsoft.com/office/powerpoint/2010/main" val="672412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r>
              <a:rPr lang="en-US" b="1" dirty="0">
                <a:latin typeface="Arial" panose="020B0604020202020204" pitchFamily="34" charset="0"/>
                <a:cs typeface="Arial" panose="020B0604020202020204" pitchFamily="34" charset="0"/>
              </a:rPr>
              <a:t>The 4</a:t>
            </a:r>
            <a:r>
              <a:rPr lang="en-US" b="1" baseline="30000" dirty="0">
                <a:latin typeface="Arial" panose="020B0604020202020204" pitchFamily="34" charset="0"/>
                <a:cs typeface="Arial" panose="020B0604020202020204" pitchFamily="34" charset="0"/>
              </a:rPr>
              <a:t>th</a:t>
            </a:r>
            <a:r>
              <a:rPr lang="en-US" b="1" dirty="0">
                <a:latin typeface="Arial" panose="020B0604020202020204" pitchFamily="34" charset="0"/>
                <a:cs typeface="Arial" panose="020B0604020202020204" pitchFamily="34" charset="0"/>
              </a:rPr>
              <a:t> Rubric: Time</a:t>
            </a:r>
          </a:p>
          <a:p>
            <a:pPr marL="0" lvl="0" indent="0">
              <a:buNone/>
            </a:pPr>
            <a:endParaRPr lang="en-US" sz="2800"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5865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r>
              <a:rPr lang="en-US" b="1" dirty="0">
                <a:latin typeface="Arial" panose="020B0604020202020204" pitchFamily="34" charset="0"/>
                <a:cs typeface="Arial" panose="020B0604020202020204" pitchFamily="34" charset="0"/>
              </a:rPr>
              <a:t>The 4</a:t>
            </a:r>
            <a:r>
              <a:rPr lang="en-US" b="1" baseline="30000" dirty="0">
                <a:latin typeface="Arial" panose="020B0604020202020204" pitchFamily="34" charset="0"/>
                <a:cs typeface="Arial" panose="020B0604020202020204" pitchFamily="34" charset="0"/>
              </a:rPr>
              <a:t>th</a:t>
            </a:r>
            <a:r>
              <a:rPr lang="en-US" b="1" dirty="0">
                <a:latin typeface="Arial" panose="020B0604020202020204" pitchFamily="34" charset="0"/>
                <a:cs typeface="Arial" panose="020B0604020202020204" pitchFamily="34" charset="0"/>
              </a:rPr>
              <a:t> Rubric: Time</a:t>
            </a:r>
          </a:p>
          <a:p>
            <a:pPr marL="0" lvl="0" indent="0">
              <a:buNone/>
            </a:pPr>
            <a:endParaRPr lang="en-US" sz="2800"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r>
              <a:rPr lang="en-US" dirty="0">
                <a:latin typeface="Arial" panose="020B0604020202020204" pitchFamily="34" charset="0"/>
                <a:cs typeface="Arial" panose="020B0604020202020204" pitchFamily="34" charset="0"/>
              </a:rPr>
              <a:t>Remix (author as DJ)</a:t>
            </a: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7518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r>
              <a:rPr lang="en-US" b="1" dirty="0">
                <a:latin typeface="Arial" panose="020B0604020202020204" pitchFamily="34" charset="0"/>
                <a:cs typeface="Arial" panose="020B0604020202020204" pitchFamily="34" charset="0"/>
              </a:rPr>
              <a:t>The 4</a:t>
            </a:r>
            <a:r>
              <a:rPr lang="en-US" b="1" baseline="30000" dirty="0">
                <a:latin typeface="Arial" panose="020B0604020202020204" pitchFamily="34" charset="0"/>
                <a:cs typeface="Arial" panose="020B0604020202020204" pitchFamily="34" charset="0"/>
              </a:rPr>
              <a:t>th</a:t>
            </a:r>
            <a:r>
              <a:rPr lang="en-US" b="1" dirty="0">
                <a:latin typeface="Arial" panose="020B0604020202020204" pitchFamily="34" charset="0"/>
                <a:cs typeface="Arial" panose="020B0604020202020204" pitchFamily="34" charset="0"/>
              </a:rPr>
              <a:t> Rubric: Time</a:t>
            </a:r>
          </a:p>
          <a:p>
            <a:pPr marL="0" lvl="0" indent="0">
              <a:buNone/>
            </a:pPr>
            <a:endParaRPr lang="en-US" sz="2800"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r>
              <a:rPr lang="en-US" dirty="0">
                <a:latin typeface="Arial" panose="020B0604020202020204" pitchFamily="34" charset="0"/>
                <a:cs typeface="Arial" panose="020B0604020202020204" pitchFamily="34" charset="0"/>
              </a:rPr>
              <a:t>Remix (author as DJ)</a:t>
            </a: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r>
              <a:rPr lang="en-US" dirty="0">
                <a:latin typeface="Arial" panose="020B0604020202020204" pitchFamily="34" charset="0"/>
                <a:cs typeface="Arial" panose="020B0604020202020204" pitchFamily="34" charset="0"/>
              </a:rPr>
              <a:t>A numbered list (same as the Sontag format)</a:t>
            </a: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593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r>
              <a:rPr lang="en-US" b="1" dirty="0">
                <a:latin typeface="Arial" panose="020B0604020202020204" pitchFamily="34" charset="0"/>
                <a:cs typeface="Arial" panose="020B0604020202020204" pitchFamily="34" charset="0"/>
              </a:rPr>
              <a:t>The 4</a:t>
            </a:r>
            <a:r>
              <a:rPr lang="en-US" b="1" baseline="30000" dirty="0">
                <a:latin typeface="Arial" panose="020B0604020202020204" pitchFamily="34" charset="0"/>
                <a:cs typeface="Arial" panose="020B0604020202020204" pitchFamily="34" charset="0"/>
              </a:rPr>
              <a:t>th</a:t>
            </a:r>
            <a:r>
              <a:rPr lang="en-US" b="1" dirty="0">
                <a:latin typeface="Arial" panose="020B0604020202020204" pitchFamily="34" charset="0"/>
                <a:cs typeface="Arial" panose="020B0604020202020204" pitchFamily="34" charset="0"/>
              </a:rPr>
              <a:t> Rubric: Time</a:t>
            </a:r>
          </a:p>
          <a:p>
            <a:pPr marL="0" lvl="0" indent="0">
              <a:buNone/>
            </a:pPr>
            <a:endParaRPr lang="en-US" sz="2800"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r>
              <a:rPr lang="en-US" dirty="0">
                <a:latin typeface="Arial" panose="020B0604020202020204" pitchFamily="34" charset="0"/>
                <a:cs typeface="Arial" panose="020B0604020202020204" pitchFamily="34" charset="0"/>
              </a:rPr>
              <a:t>Remix (author as DJ)</a:t>
            </a: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r>
              <a:rPr lang="en-US" dirty="0">
                <a:latin typeface="Arial" panose="020B0604020202020204" pitchFamily="34" charset="0"/>
                <a:cs typeface="Arial" panose="020B0604020202020204" pitchFamily="34" charset="0"/>
              </a:rPr>
              <a:t>A numbered list (same as the Sontag format)</a:t>
            </a: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r>
              <a:rPr lang="en-US" dirty="0">
                <a:latin typeface="Arial" panose="020B0604020202020204" pitchFamily="34" charset="0"/>
                <a:cs typeface="Arial" panose="020B0604020202020204" pitchFamily="34" charset="0"/>
              </a:rPr>
              <a:t>“Collage-as-method” (Irene Noy)</a:t>
            </a: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1315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r>
              <a:rPr lang="en-US" b="1" dirty="0">
                <a:latin typeface="Arial" panose="020B0604020202020204" pitchFamily="34" charset="0"/>
                <a:cs typeface="Arial" panose="020B0604020202020204" pitchFamily="34" charset="0"/>
              </a:rPr>
              <a:t>The 4</a:t>
            </a:r>
            <a:r>
              <a:rPr lang="en-US" b="1" baseline="30000" dirty="0">
                <a:latin typeface="Arial" panose="020B0604020202020204" pitchFamily="34" charset="0"/>
                <a:cs typeface="Arial" panose="020B0604020202020204" pitchFamily="34" charset="0"/>
              </a:rPr>
              <a:t>th</a:t>
            </a:r>
            <a:r>
              <a:rPr lang="en-US" b="1" dirty="0">
                <a:latin typeface="Arial" panose="020B0604020202020204" pitchFamily="34" charset="0"/>
                <a:cs typeface="Arial" panose="020B0604020202020204" pitchFamily="34" charset="0"/>
              </a:rPr>
              <a:t> Rubric: Time</a:t>
            </a:r>
          </a:p>
          <a:p>
            <a:pPr marL="0" lvl="0" indent="0">
              <a:buNone/>
            </a:pPr>
            <a:endParaRPr lang="en-US" sz="2800"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r>
              <a:rPr lang="en-US" dirty="0">
                <a:latin typeface="Arial" panose="020B0604020202020204" pitchFamily="34" charset="0"/>
                <a:cs typeface="Arial" panose="020B0604020202020204" pitchFamily="34" charset="0"/>
              </a:rPr>
              <a:t>Remix (author as DJ)</a:t>
            </a: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r>
              <a:rPr lang="en-US" dirty="0">
                <a:latin typeface="Arial" panose="020B0604020202020204" pitchFamily="34" charset="0"/>
                <a:cs typeface="Arial" panose="020B0604020202020204" pitchFamily="34" charset="0"/>
              </a:rPr>
              <a:t>A numbered list (same as the Sontag format)</a:t>
            </a: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r>
              <a:rPr lang="en-US" dirty="0">
                <a:latin typeface="Arial" panose="020B0604020202020204" pitchFamily="34" charset="0"/>
                <a:cs typeface="Arial" panose="020B0604020202020204" pitchFamily="34" charset="0"/>
              </a:rPr>
              <a:t>“Collage-as-method” (Irene Noy)</a:t>
            </a: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r>
              <a:rPr lang="en-US" dirty="0">
                <a:latin typeface="Arial" panose="020B0604020202020204" pitchFamily="34" charset="0"/>
                <a:cs typeface="Arial" panose="020B0604020202020204" pitchFamily="34" charset="0"/>
              </a:rPr>
              <a:t>“Cultural materialist approach to a series of resonant events” (Jennifer Stoever)</a:t>
            </a: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6075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lnSpcReduction="10000"/>
          </a:bodyPr>
          <a:lstStyle/>
          <a:p>
            <a:pPr marL="0" lvl="0" indent="0">
              <a:buNone/>
            </a:pPr>
            <a:r>
              <a:rPr lang="en-US" b="1" dirty="0">
                <a:latin typeface="Arial" panose="020B0604020202020204" pitchFamily="34" charset="0"/>
                <a:cs typeface="Arial" panose="020B0604020202020204" pitchFamily="34" charset="0"/>
              </a:rPr>
              <a:t>The 4</a:t>
            </a:r>
            <a:r>
              <a:rPr lang="en-US" b="1" baseline="30000" dirty="0">
                <a:latin typeface="Arial" panose="020B0604020202020204" pitchFamily="34" charset="0"/>
                <a:cs typeface="Arial" panose="020B0604020202020204" pitchFamily="34" charset="0"/>
              </a:rPr>
              <a:t>th</a:t>
            </a:r>
            <a:r>
              <a:rPr lang="en-US" b="1" dirty="0">
                <a:latin typeface="Arial" panose="020B0604020202020204" pitchFamily="34" charset="0"/>
                <a:cs typeface="Arial" panose="020B0604020202020204" pitchFamily="34" charset="0"/>
              </a:rPr>
              <a:t> Rubric: Time</a:t>
            </a:r>
          </a:p>
          <a:p>
            <a:pPr marL="0" lvl="0" indent="0">
              <a:buNone/>
            </a:pPr>
            <a:endParaRPr lang="en-US" sz="2800"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r>
              <a:rPr lang="en-US" dirty="0">
                <a:latin typeface="Arial" panose="020B0604020202020204" pitchFamily="34" charset="0"/>
                <a:cs typeface="Arial" panose="020B0604020202020204" pitchFamily="34" charset="0"/>
              </a:rPr>
              <a:t>Remix (author as DJ)</a:t>
            </a: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r>
              <a:rPr lang="en-US" dirty="0">
                <a:latin typeface="Arial" panose="020B0604020202020204" pitchFamily="34" charset="0"/>
                <a:cs typeface="Arial" panose="020B0604020202020204" pitchFamily="34" charset="0"/>
              </a:rPr>
              <a:t>A numbered list (same as the Sontag format)</a:t>
            </a: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r>
              <a:rPr lang="en-US" dirty="0">
                <a:latin typeface="Arial" panose="020B0604020202020204" pitchFamily="34" charset="0"/>
                <a:cs typeface="Arial" panose="020B0604020202020204" pitchFamily="34" charset="0"/>
              </a:rPr>
              <a:t>“Collage-as-method” (Irene Noy)</a:t>
            </a: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r>
              <a:rPr lang="en-US" dirty="0">
                <a:latin typeface="Arial" panose="020B0604020202020204" pitchFamily="34" charset="0"/>
                <a:cs typeface="Arial" panose="020B0604020202020204" pitchFamily="34" charset="0"/>
              </a:rPr>
              <a:t>“Cultural materialist approach to a series of resonant events” (Jennifer Stoever)</a:t>
            </a: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r>
              <a:rPr lang="en-US" dirty="0">
                <a:latin typeface="Arial" panose="020B0604020202020204" pitchFamily="34" charset="0"/>
                <a:cs typeface="Arial" panose="020B0604020202020204" pitchFamily="34" charset="0"/>
              </a:rPr>
              <a:t>Resonance</a:t>
            </a: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25162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14838</TotalTime>
  <Words>354</Words>
  <Application>Microsoft Macintosh PowerPoint</Application>
  <PresentationFormat>On-screen Show (4:3)</PresentationFormat>
  <Paragraphs>77</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SOUND, ART, &amp; POWER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Pitzer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OFF-SCREEN</dc:title>
  <dc:creator>localuser</dc:creator>
  <cp:lastModifiedBy>Ming-Yuen Ma</cp:lastModifiedBy>
  <cp:revision>295</cp:revision>
  <dcterms:created xsi:type="dcterms:W3CDTF">2010-12-29T21:54:42Z</dcterms:created>
  <dcterms:modified xsi:type="dcterms:W3CDTF">2021-05-04T22:55:59Z</dcterms:modified>
</cp:coreProperties>
</file>