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532" r:id="rId3"/>
    <p:sldId id="533" r:id="rId4"/>
    <p:sldId id="528" r:id="rId5"/>
    <p:sldId id="534" r:id="rId6"/>
    <p:sldId id="491" r:id="rId7"/>
    <p:sldId id="565" r:id="rId8"/>
    <p:sldId id="566" r:id="rId9"/>
    <p:sldId id="498" r:id="rId10"/>
    <p:sldId id="535" r:id="rId11"/>
    <p:sldId id="530" r:id="rId12"/>
    <p:sldId id="538" r:id="rId13"/>
    <p:sldId id="536" r:id="rId14"/>
    <p:sldId id="537" r:id="rId15"/>
    <p:sldId id="542" r:id="rId16"/>
    <p:sldId id="543" r:id="rId17"/>
    <p:sldId id="544" r:id="rId18"/>
    <p:sldId id="546" r:id="rId19"/>
    <p:sldId id="545" r:id="rId20"/>
    <p:sldId id="547" r:id="rId21"/>
    <p:sldId id="548" r:id="rId22"/>
    <p:sldId id="549" r:id="rId23"/>
    <p:sldId id="550" r:id="rId24"/>
    <p:sldId id="551" r:id="rId25"/>
    <p:sldId id="490" r:id="rId26"/>
    <p:sldId id="554" r:id="rId27"/>
    <p:sldId id="552" r:id="rId28"/>
    <p:sldId id="553" r:id="rId29"/>
    <p:sldId id="460" r:id="rId30"/>
    <p:sldId id="583" r:id="rId31"/>
    <p:sldId id="555" r:id="rId32"/>
    <p:sldId id="571" r:id="rId33"/>
    <p:sldId id="572" r:id="rId34"/>
    <p:sldId id="573" r:id="rId35"/>
    <p:sldId id="563" r:id="rId36"/>
    <p:sldId id="574" r:id="rId37"/>
    <p:sldId id="557" r:id="rId38"/>
    <p:sldId id="575" r:id="rId39"/>
    <p:sldId id="558" r:id="rId40"/>
    <p:sldId id="561" r:id="rId41"/>
    <p:sldId id="576" r:id="rId42"/>
    <p:sldId id="562" r:id="rId43"/>
    <p:sldId id="564" r:id="rId44"/>
    <p:sldId id="57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3"/>
    <p:restoredTop sz="94626"/>
  </p:normalViewPr>
  <p:slideViewPr>
    <p:cSldViewPr snapToGrid="0" snapToObjects="1">
      <p:cViewPr varScale="1">
        <p:scale>
          <a:sx n="121" d="100"/>
          <a:sy n="121" d="100"/>
        </p:scale>
        <p:origin x="17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9906A-9AC5-A941-8A76-672C05F4C497}" type="datetimeFigureOut">
              <a:rPr lang="en-US" smtClean="0"/>
              <a:t>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9F445-125A-3448-B30D-6B4EC9FC6720}" type="slidenum">
              <a:rPr lang="en-US" smtClean="0"/>
              <a:t>‹#›</a:t>
            </a:fld>
            <a:endParaRPr lang="en-US"/>
          </a:p>
        </p:txBody>
      </p:sp>
    </p:spTree>
    <p:extLst>
      <p:ext uri="{BB962C8B-B14F-4D97-AF65-F5344CB8AC3E}">
        <p14:creationId xmlns:p14="http://schemas.microsoft.com/office/powerpoint/2010/main" val="293742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9F445-125A-3448-B30D-6B4EC9FC6720}" type="slidenum">
              <a:rPr lang="en-US" smtClean="0"/>
              <a:t>1</a:t>
            </a:fld>
            <a:endParaRPr lang="en-US"/>
          </a:p>
        </p:txBody>
      </p:sp>
    </p:spTree>
    <p:extLst>
      <p:ext uri="{BB962C8B-B14F-4D97-AF65-F5344CB8AC3E}">
        <p14:creationId xmlns:p14="http://schemas.microsoft.com/office/powerpoint/2010/main" val="343580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2/2/22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r>
              <a:rPr lang="en-US" b="1" dirty="0">
                <a:latin typeface="Arial"/>
                <a:cs typeface="Arial"/>
              </a:rPr>
              <a:t>SOUND, ART, &amp; POWER</a:t>
            </a:r>
          </a:p>
        </p:txBody>
      </p:sp>
      <p:sp>
        <p:nvSpPr>
          <p:cNvPr id="3" name="Subtitle 2"/>
          <p:cNvSpPr>
            <a:spLocks noGrp="1"/>
          </p:cNvSpPr>
          <p:nvPr>
            <p:ph type="subTitle" idx="1"/>
          </p:nvPr>
        </p:nvSpPr>
        <p:spPr>
          <a:xfrm>
            <a:off x="929168" y="3612853"/>
            <a:ext cx="7285663" cy="2613776"/>
          </a:xfrm>
        </p:spPr>
        <p:txBody>
          <a:bodyPr>
            <a:normAutofit/>
          </a:bodyPr>
          <a:lstStyle/>
          <a:p>
            <a:r>
              <a:rPr lang="en-US" sz="4000" b="1" dirty="0">
                <a:latin typeface="Arial"/>
                <a:cs typeface="Arial"/>
              </a:rPr>
              <a:t>Week 3: </a:t>
            </a:r>
          </a:p>
          <a:p>
            <a:r>
              <a:rPr lang="en-US" sz="4000" b="1" dirty="0">
                <a:latin typeface="Arial"/>
                <a:cs typeface="Arial"/>
              </a:rPr>
              <a:t>Voice in Media</a:t>
            </a:r>
          </a:p>
          <a:p>
            <a:r>
              <a:rPr lang="en-US" sz="4000" b="1" dirty="0">
                <a:latin typeface="Arial"/>
                <a:cs typeface="Arial"/>
              </a:rPr>
              <a:t> Disembodied Voices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Voice &amp; Disembodiment:</a:t>
            </a:r>
          </a:p>
          <a:p>
            <a:pPr marL="0" indent="0">
              <a:buNone/>
            </a:pPr>
            <a:endParaRPr lang="en-US" sz="2800" dirty="0">
              <a:latin typeface="Arial" charset="0"/>
              <a:ea typeface="Arial" charset="0"/>
              <a:cs typeface="Arial" charset="0"/>
            </a:endParaRPr>
          </a:p>
          <a:p>
            <a:r>
              <a:rPr lang="en-US" sz="2800" dirty="0">
                <a:latin typeface="Arial" charset="0"/>
                <a:ea typeface="Arial" charset="0"/>
                <a:cs typeface="Arial" charset="0"/>
              </a:rPr>
              <a:t>Power of the disembodied voice (Connor, Chion, Doane and Bonitzer)</a:t>
            </a:r>
          </a:p>
          <a:p>
            <a:endParaRPr lang="en-US" sz="2800" dirty="0">
              <a:latin typeface="Arial" charset="0"/>
              <a:ea typeface="Arial" charset="0"/>
              <a:cs typeface="Arial" charset="0"/>
            </a:endParaRPr>
          </a:p>
          <a:p>
            <a:r>
              <a:rPr lang="en-US" sz="2800" dirty="0">
                <a:latin typeface="Arial" charset="0"/>
                <a:ea typeface="Arial" charset="0"/>
                <a:cs typeface="Arial" charset="0"/>
              </a:rPr>
              <a:t>Schizophonia (Schafer)</a:t>
            </a:r>
          </a:p>
          <a:p>
            <a:endParaRPr lang="en-US" sz="2800" dirty="0">
              <a:latin typeface="Arial" charset="0"/>
              <a:ea typeface="Arial" charset="0"/>
              <a:cs typeface="Arial" charset="0"/>
            </a:endParaRPr>
          </a:p>
          <a:p>
            <a:r>
              <a:rPr lang="en-US" sz="2800" dirty="0">
                <a:latin typeface="Arial" charset="0"/>
                <a:ea typeface="Arial" charset="0"/>
                <a:cs typeface="Arial" charset="0"/>
              </a:rPr>
              <a:t>History (Altman)</a:t>
            </a:r>
          </a:p>
          <a:p>
            <a:endParaRPr lang="en-US" sz="2800" dirty="0">
              <a:latin typeface="Arial" charset="0"/>
              <a:ea typeface="Arial" charset="0"/>
              <a:cs typeface="Arial" charset="0"/>
            </a:endParaRPr>
          </a:p>
          <a:p>
            <a:r>
              <a:rPr lang="en-US" sz="2800" dirty="0">
                <a:latin typeface="Arial" charset="0"/>
                <a:ea typeface="Arial" charset="0"/>
                <a:cs typeface="Arial" charset="0"/>
              </a:rPr>
              <a:t>Feminist film theory (Silverman, Doane)</a:t>
            </a:r>
          </a:p>
        </p:txBody>
      </p:sp>
    </p:spTree>
    <p:extLst>
      <p:ext uri="{BB962C8B-B14F-4D97-AF65-F5344CB8AC3E}">
        <p14:creationId xmlns:p14="http://schemas.microsoft.com/office/powerpoint/2010/main" val="230947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F2CD9-CDEF-404E-B03F-C5538379A7B1}"/>
              </a:ext>
            </a:extLst>
          </p:cNvPr>
          <p:cNvSpPr>
            <a:spLocks noGrp="1"/>
          </p:cNvSpPr>
          <p:nvPr>
            <p:ph idx="1"/>
          </p:nvPr>
        </p:nvSpPr>
        <p:spPr>
          <a:xfrm>
            <a:off x="413657" y="1251857"/>
            <a:ext cx="8273143" cy="5203371"/>
          </a:xfrm>
        </p:spPr>
        <p:txBody>
          <a:bodyPr>
            <a:noAutofit/>
          </a:bodyPr>
          <a:lstStyle/>
          <a:p>
            <a:pPr marL="0" indent="0">
              <a:buNone/>
            </a:pPr>
            <a:r>
              <a:rPr lang="en-US" sz="2800" dirty="0">
                <a:latin typeface="Arial" panose="020B0604020202020204" pitchFamily="34" charset="0"/>
                <a:cs typeface="Arial" panose="020B0604020202020204" pitchFamily="34" charset="0"/>
              </a:rPr>
              <a:t>According to Silverman, Hollywood’s sonic </a:t>
            </a:r>
            <a:r>
              <a:rPr lang="en-US" sz="2800" i="1" dirty="0">
                <a:latin typeface="Arial" panose="020B0604020202020204" pitchFamily="34" charset="0"/>
                <a:cs typeface="Arial" panose="020B0604020202020204" pitchFamily="34" charset="0"/>
              </a:rPr>
              <a:t>vraisemblable</a:t>
            </a:r>
            <a:r>
              <a:rPr lang="en-US" sz="2800" dirty="0">
                <a:latin typeface="Arial" panose="020B0604020202020204" pitchFamily="34" charset="0"/>
                <a:cs typeface="Arial" panose="020B0604020202020204" pitchFamily="34" charset="0"/>
              </a:rPr>
              <a:t>, codified in its standards and conventions, ‘stresses unity and anthropomorphism. It subordinates the auditory to the visual track, nonhuman sounds to the human voice, and “noise” to speech. It also contains the human voice within the fiction or diegesis’. </a:t>
            </a:r>
          </a:p>
        </p:txBody>
      </p:sp>
    </p:spTree>
    <p:extLst>
      <p:ext uri="{BB962C8B-B14F-4D97-AF65-F5344CB8AC3E}">
        <p14:creationId xmlns:p14="http://schemas.microsoft.com/office/powerpoint/2010/main" val="13493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F2CD9-CDEF-404E-B03F-C5538379A7B1}"/>
              </a:ext>
            </a:extLst>
          </p:cNvPr>
          <p:cNvSpPr>
            <a:spLocks noGrp="1"/>
          </p:cNvSpPr>
          <p:nvPr>
            <p:ph idx="1"/>
          </p:nvPr>
        </p:nvSpPr>
        <p:spPr>
          <a:xfrm>
            <a:off x="413657" y="1251857"/>
            <a:ext cx="8273143" cy="5203371"/>
          </a:xfrm>
        </p:spPr>
        <p:txBody>
          <a:bodyPr>
            <a:noAutofit/>
          </a:bodyPr>
          <a:lstStyle/>
          <a:p>
            <a:pPr marL="0" indent="0">
              <a:buNone/>
            </a:pPr>
            <a:r>
              <a:rPr lang="en-US" sz="2800" dirty="0">
                <a:latin typeface="Arial" panose="020B0604020202020204" pitchFamily="34" charset="0"/>
                <a:cs typeface="Arial" panose="020B0604020202020204" pitchFamily="34" charset="0"/>
              </a:rPr>
              <a:t>Silverman further points out that sonic </a:t>
            </a:r>
            <a:r>
              <a:rPr lang="en-US" sz="2800" i="1" dirty="0">
                <a:latin typeface="Arial" panose="020B0604020202020204" pitchFamily="34" charset="0"/>
                <a:cs typeface="Arial" panose="020B0604020202020204" pitchFamily="34" charset="0"/>
              </a:rPr>
              <a:t>vraisemblable</a:t>
            </a:r>
            <a:r>
              <a:rPr lang="en-US" sz="2800" dirty="0">
                <a:latin typeface="Arial" panose="020B0604020202020204" pitchFamily="34" charset="0"/>
                <a:cs typeface="Arial" panose="020B0604020202020204" pitchFamily="34" charset="0"/>
              </a:rPr>
              <a:t> is sexually differentiated, where ‘a complex system of displacements which locate the male voice at the point of apparent textual origin, while establishing the diegetic containment of the female voice’. </a:t>
            </a:r>
          </a:p>
        </p:txBody>
      </p:sp>
    </p:spTree>
    <p:extLst>
      <p:ext uri="{BB962C8B-B14F-4D97-AF65-F5344CB8AC3E}">
        <p14:creationId xmlns:p14="http://schemas.microsoft.com/office/powerpoint/2010/main" val="39216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F2CD9-CDEF-404E-B03F-C5538379A7B1}"/>
              </a:ext>
            </a:extLst>
          </p:cNvPr>
          <p:cNvSpPr>
            <a:spLocks noGrp="1"/>
          </p:cNvSpPr>
          <p:nvPr>
            <p:ph idx="1"/>
          </p:nvPr>
        </p:nvSpPr>
        <p:spPr>
          <a:xfrm>
            <a:off x="413657" y="1251857"/>
            <a:ext cx="8273143" cy="5203371"/>
          </a:xfrm>
        </p:spPr>
        <p:txBody>
          <a:bodyPr>
            <a:noAutofit/>
          </a:bodyPr>
          <a:lstStyle/>
          <a:p>
            <a:pPr marL="0" indent="0">
              <a:buNone/>
            </a:pPr>
            <a:r>
              <a:rPr lang="en-US" sz="2800" dirty="0">
                <a:latin typeface="Arial" panose="020B0604020202020204" pitchFamily="34" charset="0"/>
                <a:cs typeface="Arial" panose="020B0604020202020204" pitchFamily="34" charset="0"/>
              </a:rPr>
              <a:t>In </a:t>
            </a:r>
            <a:r>
              <a:rPr lang="en-US" sz="2800" i="1" dirty="0">
                <a:latin typeface="Arial" panose="020B0604020202020204" pitchFamily="34" charset="0"/>
                <a:cs typeface="Arial" panose="020B0604020202020204" pitchFamily="34" charset="0"/>
              </a:rPr>
              <a:t>The Acoustic Mirror</a:t>
            </a:r>
            <a:r>
              <a:rPr lang="en-US" sz="2800" dirty="0">
                <a:latin typeface="Arial" panose="020B0604020202020204" pitchFamily="34" charset="0"/>
                <a:cs typeface="Arial" panose="020B0604020202020204" pitchFamily="34" charset="0"/>
              </a:rPr>
              <a:t>, she argues that the stress points in Hollywood cinema, where the impression of reality through sound begins to unravel, are symptoms—not unlike the involuntary speech or actions a patient exhibits under psychoanalysis—that are indicative of the cultural illusion or fantasies covering up, repressing, or disavowing the instability and loss inherent in the process of subject formation. </a:t>
            </a:r>
          </a:p>
        </p:txBody>
      </p:sp>
    </p:spTree>
    <p:extLst>
      <p:ext uri="{BB962C8B-B14F-4D97-AF65-F5344CB8AC3E}">
        <p14:creationId xmlns:p14="http://schemas.microsoft.com/office/powerpoint/2010/main" val="140257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F2CD9-CDEF-404E-B03F-C5538379A7B1}"/>
              </a:ext>
            </a:extLst>
          </p:cNvPr>
          <p:cNvSpPr>
            <a:spLocks noGrp="1"/>
          </p:cNvSpPr>
          <p:nvPr>
            <p:ph idx="1"/>
          </p:nvPr>
        </p:nvSpPr>
        <p:spPr>
          <a:xfrm>
            <a:off x="413657" y="1251857"/>
            <a:ext cx="8273143" cy="5203371"/>
          </a:xfrm>
        </p:spPr>
        <p:txBody>
          <a:bodyPr>
            <a:noAutofit/>
          </a:bodyPr>
          <a:lstStyle/>
          <a:p>
            <a:pPr marL="0" indent="0">
              <a:buNone/>
            </a:pPr>
            <a:r>
              <a:rPr lang="en-US" sz="2800" dirty="0">
                <a:latin typeface="Arial" panose="020B0604020202020204" pitchFamily="34" charset="0"/>
                <a:cs typeface="Arial" panose="020B0604020202020204" pitchFamily="34" charset="0"/>
              </a:rPr>
              <a:t>And these illusions and fantasies are usually enacted upon the bodies of women in film.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30)</a:t>
            </a:r>
          </a:p>
        </p:txBody>
      </p:sp>
    </p:spTree>
    <p:extLst>
      <p:ext uri="{BB962C8B-B14F-4D97-AF65-F5344CB8AC3E}">
        <p14:creationId xmlns:p14="http://schemas.microsoft.com/office/powerpoint/2010/main" val="189059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0" indent="0">
              <a:buNone/>
            </a:pPr>
            <a:r>
              <a:rPr lang="en-US" sz="2800" dirty="0">
                <a:latin typeface="Arial" panose="020B0604020202020204" pitchFamily="34" charset="0"/>
                <a:cs typeface="Arial" panose="020B0604020202020204" pitchFamily="34" charset="0"/>
              </a:rPr>
              <a:t>“As soon as the sound is detached from its source, no longer anchored by a represented body, its potential work as a signifier is revealed.  There is always something uncanny about a voice which emanates from a source outside the frame.” (Doane, p. 166)</a:t>
            </a: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8099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0" indent="0">
              <a:buNone/>
            </a:pPr>
            <a:r>
              <a:rPr lang="en-US" sz="2800" dirty="0">
                <a:latin typeface="Arial" panose="020B0604020202020204" pitchFamily="34" charset="0"/>
                <a:cs typeface="Arial" panose="020B0604020202020204" pitchFamily="34" charset="0"/>
              </a:rPr>
              <a:t>“As soon as the sound is detached from its source, no longer anchored by a represented body, its potential work as a signifier is revealed.  </a:t>
            </a:r>
            <a:r>
              <a:rPr lang="en-US" sz="2800" dirty="0">
                <a:solidFill>
                  <a:srgbClr val="FFFF00"/>
                </a:solidFill>
                <a:latin typeface="Arial" panose="020B0604020202020204" pitchFamily="34" charset="0"/>
                <a:cs typeface="Arial" panose="020B0604020202020204" pitchFamily="34" charset="0"/>
              </a:rPr>
              <a:t>There is always something uncanny about a voice which emanates from a source outside the frame</a:t>
            </a:r>
            <a:r>
              <a:rPr lang="en-US" sz="2800" dirty="0">
                <a:latin typeface="Arial" panose="020B0604020202020204" pitchFamily="34" charset="0"/>
                <a:cs typeface="Arial" panose="020B0604020202020204" pitchFamily="34" charset="0"/>
              </a:rPr>
              <a:t>.” (Doane, p. 166)</a:t>
            </a: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58293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0" indent="0">
              <a:buNone/>
            </a:pPr>
            <a:r>
              <a:rPr lang="en-US" sz="2800" dirty="0">
                <a:latin typeface="Arial" panose="020B0604020202020204" pitchFamily="34" charset="0"/>
                <a:cs typeface="Arial" panose="020B0604020202020204" pitchFamily="34" charset="0"/>
              </a:rPr>
              <a:t>“It is its radical otherness with respect to the diegesis which endows this voice with a certain authority.” (Doane, p. 168)</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25060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0" indent="0">
              <a:buNone/>
            </a:pPr>
            <a:r>
              <a:rPr lang="en-US" sz="2800" dirty="0">
                <a:latin typeface="Arial" panose="020B0604020202020204" pitchFamily="34" charset="0"/>
                <a:cs typeface="Arial" panose="020B0604020202020204" pitchFamily="34" charset="0"/>
              </a:rPr>
              <a:t>“It is its </a:t>
            </a:r>
            <a:r>
              <a:rPr lang="en-US" sz="2800" dirty="0">
                <a:solidFill>
                  <a:srgbClr val="FFFF00"/>
                </a:solidFill>
                <a:latin typeface="Arial" panose="020B0604020202020204" pitchFamily="34" charset="0"/>
                <a:cs typeface="Arial" panose="020B0604020202020204" pitchFamily="34" charset="0"/>
              </a:rPr>
              <a:t>radical otherness </a:t>
            </a:r>
            <a:r>
              <a:rPr lang="en-US" sz="2800" dirty="0">
                <a:latin typeface="Arial" panose="020B0604020202020204" pitchFamily="34" charset="0"/>
                <a:cs typeface="Arial" panose="020B0604020202020204" pitchFamily="34" charset="0"/>
              </a:rPr>
              <a:t>with respect to the diegesis which </a:t>
            </a:r>
            <a:r>
              <a:rPr lang="en-US" sz="2800" dirty="0">
                <a:solidFill>
                  <a:srgbClr val="FFFF00"/>
                </a:solidFill>
                <a:latin typeface="Arial" panose="020B0604020202020204" pitchFamily="34" charset="0"/>
                <a:cs typeface="Arial" panose="020B0604020202020204" pitchFamily="34" charset="0"/>
              </a:rPr>
              <a:t>endows this voice with a certain authority</a:t>
            </a:r>
            <a:r>
              <a:rPr lang="en-US" sz="2800" dirty="0">
                <a:latin typeface="Arial" panose="020B0604020202020204" pitchFamily="34" charset="0"/>
                <a:cs typeface="Arial" panose="020B0604020202020204" pitchFamily="34" charset="0"/>
              </a:rPr>
              <a:t>.” (Doane, p. 168)</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02469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0" indent="0">
              <a:buNone/>
            </a:pPr>
            <a:r>
              <a:rPr lang="en-US" sz="2800" dirty="0">
                <a:latin typeface="Arial" panose="020B0604020202020204" pitchFamily="34" charset="0"/>
                <a:cs typeface="Arial" panose="020B0604020202020204" pitchFamily="34" charset="0"/>
              </a:rPr>
              <a:t>“As a form of direct address, it speaks without mediation to the audience, bypassing the ‘characters’ and establishing a complicity between itself and the spectator—together they understand and thus place the image.”</a:t>
            </a: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93360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F2CD9-CDEF-404E-B03F-C5538379A7B1}"/>
              </a:ext>
            </a:extLst>
          </p:cNvPr>
          <p:cNvSpPr>
            <a:spLocks noGrp="1"/>
          </p:cNvSpPr>
          <p:nvPr>
            <p:ph idx="1"/>
          </p:nvPr>
        </p:nvSpPr>
        <p:spPr>
          <a:xfrm>
            <a:off x="740229" y="435429"/>
            <a:ext cx="7641771" cy="6019799"/>
          </a:xfrm>
        </p:spPr>
        <p:txBody>
          <a:bodyPr>
            <a:normAutofit/>
          </a:bodyPr>
          <a:lstStyle/>
          <a:p>
            <a:pPr marL="0" indent="0">
              <a:buNone/>
            </a:pPr>
            <a:endParaRPr lang="en-US" sz="40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a:p>
            <a:pPr marL="0" indent="0" algn="ctr">
              <a:buNone/>
            </a:pPr>
            <a:r>
              <a:rPr lang="en-US" sz="4000" dirty="0">
                <a:latin typeface="Arial" panose="020B0604020202020204" pitchFamily="34" charset="0"/>
                <a:cs typeface="Arial" panose="020B0604020202020204" pitchFamily="34" charset="0"/>
              </a:rPr>
              <a:t>“Unique”</a:t>
            </a:r>
          </a:p>
          <a:p>
            <a:pPr marL="0" indent="0" algn="ctr">
              <a:buNone/>
            </a:pPr>
            <a:r>
              <a:rPr lang="en-US" sz="4000" dirty="0">
                <a:latin typeface="Arial" panose="020B0604020202020204" pitchFamily="34" charset="0"/>
                <a:cs typeface="Arial" panose="020B0604020202020204" pitchFamily="34" charset="0"/>
              </a:rPr>
              <a:t>(Adriana Cavarero)</a:t>
            </a:r>
          </a:p>
          <a:p>
            <a:pPr marL="0" indent="0">
              <a:buNone/>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33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0" indent="0">
              <a:buNone/>
            </a:pPr>
            <a:r>
              <a:rPr lang="en-US" sz="2800" dirty="0">
                <a:latin typeface="Arial" panose="020B0604020202020204" pitchFamily="34" charset="0"/>
                <a:cs typeface="Arial" panose="020B0604020202020204" pitchFamily="34" charset="0"/>
              </a:rPr>
              <a:t>“Disembodied, lacking any specification in space or time, the voiceover is, as Bonitzer points out, beyond criticism—it censors the questions ‘Who is speaking?’, ‘Where?’, ‘In what time?’, and ‘For Whom?’” (Doane, p. 168)</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90598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0" indent="0">
              <a:buNone/>
            </a:pPr>
            <a:r>
              <a:rPr lang="en-US" sz="2800" dirty="0">
                <a:latin typeface="Arial" panose="020B0604020202020204" pitchFamily="34" charset="0"/>
                <a:cs typeface="Arial" panose="020B0604020202020204" pitchFamily="34" charset="0"/>
              </a:rPr>
              <a:t>“Disembodied, lacking any specification in space or time, </a:t>
            </a:r>
            <a:r>
              <a:rPr lang="en-US" sz="2800" dirty="0">
                <a:solidFill>
                  <a:srgbClr val="FFFF00"/>
                </a:solidFill>
                <a:latin typeface="Arial" panose="020B0604020202020204" pitchFamily="34" charset="0"/>
                <a:cs typeface="Arial" panose="020B0604020202020204" pitchFamily="34" charset="0"/>
              </a:rPr>
              <a:t>the voiceover is</a:t>
            </a:r>
            <a:r>
              <a:rPr lang="en-US" sz="2800" dirty="0">
                <a:latin typeface="Arial" panose="020B0604020202020204" pitchFamily="34" charset="0"/>
                <a:cs typeface="Arial" panose="020B0604020202020204" pitchFamily="34" charset="0"/>
              </a:rPr>
              <a:t>, as Bonitzer points out, </a:t>
            </a:r>
            <a:r>
              <a:rPr lang="en-US" sz="2800" dirty="0">
                <a:solidFill>
                  <a:srgbClr val="FFFF00"/>
                </a:solidFill>
                <a:latin typeface="Arial" panose="020B0604020202020204" pitchFamily="34" charset="0"/>
                <a:cs typeface="Arial" panose="020B0604020202020204" pitchFamily="34" charset="0"/>
              </a:rPr>
              <a:t>beyond criticism</a:t>
            </a:r>
            <a:r>
              <a:rPr lang="en-US" sz="2800" dirty="0">
                <a:latin typeface="Arial" panose="020B0604020202020204" pitchFamily="34" charset="0"/>
                <a:cs typeface="Arial" panose="020B0604020202020204" pitchFamily="34" charset="0"/>
              </a:rPr>
              <a:t>—it censors the questions ‘Who is speaking?’, ‘Where?’, ‘In what time?’, and ‘For Whom?’” (Doane, p. 168)</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68830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57150" indent="0">
              <a:buNone/>
            </a:pPr>
            <a:r>
              <a:rPr lang="en-US" sz="2800" dirty="0">
                <a:latin typeface="Arial" panose="020B0604020202020204" pitchFamily="34" charset="0"/>
                <a:cs typeface="Arial" panose="020B0604020202020204" pitchFamily="34" charset="0"/>
              </a:rPr>
              <a:t>“Because it rises from the field of the Other, the voice-off is assumed to know: this is the essence of its power… The power of the voice is a stolen power, a usurpation.” (Bonitzer, </a:t>
            </a:r>
            <a:r>
              <a:rPr lang="en-US" sz="2800" i="1" dirty="0">
                <a:latin typeface="Arial" panose="020B0604020202020204" pitchFamily="34" charset="0"/>
                <a:cs typeface="Arial" panose="020B0604020202020204" pitchFamily="34" charset="0"/>
              </a:rPr>
              <a:t>Cahiers du Cinéma</a:t>
            </a:r>
            <a:r>
              <a:rPr lang="en-US" sz="2800" dirty="0">
                <a:latin typeface="Arial" panose="020B0604020202020204" pitchFamily="34" charset="0"/>
                <a:cs typeface="Arial" panose="020B0604020202020204" pitchFamily="34" charset="0"/>
              </a:rPr>
              <a:t>, p. 26) </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7833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57150" indent="0">
              <a:buNone/>
            </a:pPr>
            <a:r>
              <a:rPr lang="en-US" sz="2800" dirty="0">
                <a:latin typeface="Arial" panose="020B0604020202020204" pitchFamily="34" charset="0"/>
                <a:cs typeface="Arial" panose="020B0604020202020204" pitchFamily="34" charset="0"/>
              </a:rPr>
              <a:t>“Because it rises from the field of the Other, the voice-off is assumed to know: this is the essence of its power… </a:t>
            </a:r>
            <a:r>
              <a:rPr lang="en-US" sz="2800" dirty="0">
                <a:solidFill>
                  <a:srgbClr val="FFFF00"/>
                </a:solidFill>
                <a:latin typeface="Arial" panose="020B0604020202020204" pitchFamily="34" charset="0"/>
                <a:cs typeface="Arial" panose="020B0604020202020204" pitchFamily="34" charset="0"/>
              </a:rPr>
              <a:t>The power of the voice is a stolen power, a usurpation</a:t>
            </a:r>
            <a:r>
              <a:rPr lang="en-US" sz="2800" dirty="0">
                <a:latin typeface="Arial" panose="020B0604020202020204" pitchFamily="34" charset="0"/>
                <a:cs typeface="Arial" panose="020B0604020202020204" pitchFamily="34" charset="0"/>
              </a:rPr>
              <a:t>.” (Bonitzer, </a:t>
            </a:r>
            <a:r>
              <a:rPr lang="en-US" sz="2800" i="1" dirty="0">
                <a:latin typeface="Arial" panose="020B0604020202020204" pitchFamily="34" charset="0"/>
                <a:cs typeface="Arial" panose="020B0604020202020204" pitchFamily="34" charset="0"/>
              </a:rPr>
              <a:t>Cahiers du Cinéma</a:t>
            </a:r>
            <a:r>
              <a:rPr lang="en-US" sz="2800" dirty="0">
                <a:latin typeface="Arial" panose="020B0604020202020204" pitchFamily="34" charset="0"/>
                <a:cs typeface="Arial" panose="020B0604020202020204" pitchFamily="34" charset="0"/>
              </a:rPr>
              <a:t>, p. 26) </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9253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Disembodied Voices: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Radical otherness</a:t>
            </a:r>
          </a:p>
          <a:p>
            <a:pPr marL="514350" indent="-514350">
              <a:buFont typeface="+mj-lt"/>
              <a:buAutoNum type="arabicPeriod"/>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Picture lecturers / Montreur d’images / </a:t>
            </a:r>
            <a:r>
              <a:rPr lang="en-US" sz="2800" dirty="0">
                <a:latin typeface="Arial" panose="020B0604020202020204" pitchFamily="34" charset="0"/>
                <a:cs typeface="Arial" panose="020B0604020202020204" pitchFamily="34" charset="0"/>
              </a:rPr>
              <a:t>Conférencier </a:t>
            </a:r>
            <a:endParaRPr lang="en-US" sz="2800" dirty="0">
              <a:latin typeface="Arial" panose="020B0604020202020204" pitchFamily="34" charset="0"/>
              <a:ea typeface="Arial"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53848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3315" y="5753962"/>
            <a:ext cx="2903771" cy="646331"/>
          </a:xfrm>
          <a:prstGeom prst="rect">
            <a:avLst/>
          </a:prstGeom>
          <a:noFill/>
        </p:spPr>
        <p:txBody>
          <a:bodyPr wrap="square" rtlCol="0">
            <a:spAutoFit/>
          </a:bodyPr>
          <a:lstStyle/>
          <a:p>
            <a:pPr algn="ctr"/>
            <a:r>
              <a:rPr lang="en-US" b="1" dirty="0">
                <a:latin typeface="Arial" charset="0"/>
                <a:ea typeface="Arial" charset="0"/>
                <a:cs typeface="Arial" charset="0"/>
              </a:rPr>
              <a:t>John L. Stoddard</a:t>
            </a:r>
          </a:p>
          <a:p>
            <a:pPr algn="ctr"/>
            <a:r>
              <a:rPr lang="en-US" b="1" dirty="0">
                <a:latin typeface="Arial" charset="0"/>
                <a:ea typeface="Arial" charset="0"/>
                <a:cs typeface="Arial" charset="0"/>
              </a:rPr>
              <a:t>(Career: 1879-1897)</a:t>
            </a:r>
          </a:p>
        </p:txBody>
      </p:sp>
      <p:pic>
        <p:nvPicPr>
          <p:cNvPr id="5" name="Picture 4" descr="A person in a suit&#10;&#10;Description automatically generated with medium confidence">
            <a:extLst>
              <a:ext uri="{FF2B5EF4-FFF2-40B4-BE49-F238E27FC236}">
                <a16:creationId xmlns:a16="http://schemas.microsoft.com/office/drawing/2014/main" id="{FC8214B9-A3D7-8149-B45F-E8B2417B56E4}"/>
              </a:ext>
            </a:extLst>
          </p:cNvPr>
          <p:cNvPicPr>
            <a:picLocks noChangeAspect="1"/>
          </p:cNvPicPr>
          <p:nvPr/>
        </p:nvPicPr>
        <p:blipFill>
          <a:blip r:embed="rId2"/>
          <a:stretch>
            <a:fillRect/>
          </a:stretch>
        </p:blipFill>
        <p:spPr>
          <a:xfrm>
            <a:off x="4309725" y="289927"/>
            <a:ext cx="4070960" cy="5180736"/>
          </a:xfrm>
          <a:prstGeom prst="rect">
            <a:avLst/>
          </a:prstGeom>
        </p:spPr>
      </p:pic>
      <p:pic>
        <p:nvPicPr>
          <p:cNvPr id="7" name="Picture 6" descr="A person in a suit&#10;&#10;Description automatically generated with low confidence">
            <a:extLst>
              <a:ext uri="{FF2B5EF4-FFF2-40B4-BE49-F238E27FC236}">
                <a16:creationId xmlns:a16="http://schemas.microsoft.com/office/drawing/2014/main" id="{B3FF4AF9-7226-AA44-83A1-7D19D35D823A}"/>
              </a:ext>
            </a:extLst>
          </p:cNvPr>
          <p:cNvPicPr>
            <a:picLocks noChangeAspect="1"/>
          </p:cNvPicPr>
          <p:nvPr/>
        </p:nvPicPr>
        <p:blipFill>
          <a:blip r:embed="rId3"/>
          <a:stretch>
            <a:fillRect/>
          </a:stretch>
        </p:blipFill>
        <p:spPr>
          <a:xfrm>
            <a:off x="763315" y="289927"/>
            <a:ext cx="2903771" cy="5180736"/>
          </a:xfrm>
          <a:prstGeom prst="rect">
            <a:avLst/>
          </a:prstGeom>
        </p:spPr>
      </p:pic>
      <p:sp>
        <p:nvSpPr>
          <p:cNvPr id="40" name="TextBox 39">
            <a:extLst>
              <a:ext uri="{FF2B5EF4-FFF2-40B4-BE49-F238E27FC236}">
                <a16:creationId xmlns:a16="http://schemas.microsoft.com/office/drawing/2014/main" id="{1BFD4E1E-4D6A-DD4B-87EA-4D901296934B}"/>
              </a:ext>
            </a:extLst>
          </p:cNvPr>
          <p:cNvSpPr txBox="1"/>
          <p:nvPr/>
        </p:nvSpPr>
        <p:spPr>
          <a:xfrm>
            <a:off x="4309725" y="5753961"/>
            <a:ext cx="4070960" cy="923330"/>
          </a:xfrm>
          <a:prstGeom prst="rect">
            <a:avLst/>
          </a:prstGeom>
          <a:noFill/>
        </p:spPr>
        <p:txBody>
          <a:bodyPr wrap="square" rtlCol="0">
            <a:spAutoFit/>
          </a:bodyPr>
          <a:lstStyle/>
          <a:p>
            <a:pPr algn="ctr"/>
            <a:r>
              <a:rPr lang="en-US" b="1" dirty="0">
                <a:latin typeface="Arial" charset="0"/>
                <a:ea typeface="Arial" charset="0"/>
                <a:cs typeface="Arial" charset="0"/>
              </a:rPr>
              <a:t>E. Burton Holmes</a:t>
            </a:r>
          </a:p>
          <a:p>
            <a:pPr algn="ctr"/>
            <a:r>
              <a:rPr lang="en-US" b="1" dirty="0">
                <a:latin typeface="Arial" charset="0"/>
                <a:ea typeface="Arial" charset="0"/>
                <a:cs typeface="Arial" charset="0"/>
              </a:rPr>
              <a:t>(First lecture in 1890, designated as Stoddard’s successor in 1897)</a:t>
            </a:r>
          </a:p>
        </p:txBody>
      </p:sp>
    </p:spTree>
    <p:extLst>
      <p:ext uri="{BB962C8B-B14F-4D97-AF65-F5344CB8AC3E}">
        <p14:creationId xmlns:p14="http://schemas.microsoft.com/office/powerpoint/2010/main" val="331250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indent="0">
              <a:buNone/>
            </a:pPr>
            <a:r>
              <a:rPr lang="en-US" sz="2800" dirty="0">
                <a:latin typeface="Arial" panose="020B0604020202020204" pitchFamily="34" charset="0"/>
                <a:cs typeface="Arial" panose="020B0604020202020204" pitchFamily="34" charset="0"/>
              </a:rPr>
              <a:t>Picture lecturers like Stoddard and Holmes:</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Were active from 1890s to 1950s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Conférencier (educator, quasi-academic figures), bonimenteur (“bonus-liar”, explains and narrates existing films)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Used a mixture of photographs, hand-painted slides and reproduction of drawings or engravings </a:t>
            </a:r>
          </a:p>
          <a:p>
            <a:endParaRPr lang="en-US" sz="2800" dirty="0">
              <a:latin typeface="Arial" panose="020B0604020202020204" pitchFamily="34" charset="0"/>
              <a:ea typeface="Arial" charset="0"/>
              <a:cs typeface="Arial" panose="020B0604020202020204" pitchFamily="34" charset="0"/>
            </a:endParaRPr>
          </a:p>
          <a:p>
            <a:r>
              <a:rPr lang="en-US" sz="2800" dirty="0">
                <a:latin typeface="Arial" panose="020B0604020202020204" pitchFamily="34" charset="0"/>
                <a:ea typeface="Arial" charset="0"/>
                <a:cs typeface="Arial" panose="020B0604020202020204" pitchFamily="34" charset="0"/>
              </a:rPr>
              <a:t>Made the first documentaries</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009806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sz="2800" dirty="0">
                <a:latin typeface="Arial" panose="020B0604020202020204" pitchFamily="34" charset="0"/>
                <a:cs typeface="Arial" panose="020B0604020202020204" pitchFamily="34" charset="0"/>
              </a:rPr>
              <a:t>“Since the dawn of time, </a:t>
            </a:r>
            <a:r>
              <a:rPr lang="en-US" sz="2800" i="1" dirty="0">
                <a:latin typeface="Arial" panose="020B0604020202020204" pitchFamily="34" charset="0"/>
                <a:cs typeface="Arial" panose="020B0604020202020204" pitchFamily="34" charset="0"/>
              </a:rPr>
              <a:t>voices have presented images</a:t>
            </a:r>
            <a:r>
              <a:rPr lang="en-US" sz="2800" dirty="0">
                <a:latin typeface="Arial" panose="020B0604020202020204" pitchFamily="34" charset="0"/>
                <a:cs typeface="Arial" panose="020B0604020202020204" pitchFamily="34" charset="0"/>
              </a:rPr>
              <a:t>, made order of things in the world, brought things to life and named them.” (Chion, </a:t>
            </a:r>
            <a:r>
              <a:rPr lang="en-US" sz="2800" i="1" dirty="0">
                <a:latin typeface="Arial" panose="020B0604020202020204" pitchFamily="34" charset="0"/>
                <a:cs typeface="Arial" panose="020B0604020202020204" pitchFamily="34" charset="0"/>
              </a:rPr>
              <a:t>The Voice in Cinema</a:t>
            </a:r>
            <a:r>
              <a:rPr lang="en-US" sz="2800" dirty="0">
                <a:latin typeface="Arial" panose="020B0604020202020204" pitchFamily="34" charset="0"/>
                <a:cs typeface="Arial" panose="020B0604020202020204" pitchFamily="34" charset="0"/>
              </a:rPr>
              <a:t>, p. 49)</a:t>
            </a:r>
          </a:p>
          <a:p>
            <a:pPr marL="0" indent="0">
              <a:buNone/>
            </a:pPr>
            <a:endParaRPr lang="en-US" sz="2800" dirty="0">
              <a:latin typeface="Arial" panose="020B0604020202020204" pitchFamily="34" charset="0"/>
              <a:ea typeface="Arial"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Instead of simply repeating what the image say, the lecturer has the power to make the audience perceive something other than what the images actually show. The power of the lecturers lies not so much in their ability to </a:t>
            </a:r>
            <a:r>
              <a:rPr lang="en-US" sz="2800" i="1" dirty="0">
                <a:latin typeface="Arial" panose="020B0604020202020204" pitchFamily="34" charset="0"/>
                <a:cs typeface="Arial" panose="020B0604020202020204" pitchFamily="34" charset="0"/>
              </a:rPr>
              <a:t>explain</a:t>
            </a:r>
            <a:r>
              <a:rPr lang="en-US" sz="2800" dirty="0">
                <a:latin typeface="Arial" panose="020B0604020202020204" pitchFamily="34" charset="0"/>
                <a:cs typeface="Arial" panose="020B0604020202020204" pitchFamily="34" charset="0"/>
              </a:rPr>
              <a:t> the visual, but in the power to </a:t>
            </a:r>
            <a:r>
              <a:rPr lang="en-US" sz="2800" i="1" dirty="0">
                <a:latin typeface="Arial" panose="020B0604020202020204" pitchFamily="34" charset="0"/>
                <a:cs typeface="Arial" panose="020B0604020202020204" pitchFamily="34" charset="0"/>
              </a:rPr>
              <a:t>redefine</a:t>
            </a:r>
            <a:r>
              <a:rPr lang="en-US" sz="2800" dirty="0">
                <a:latin typeface="Arial" panose="020B0604020202020204" pitchFamily="34" charset="0"/>
                <a:cs typeface="Arial" panose="020B0604020202020204" pitchFamily="34" charset="0"/>
              </a:rPr>
              <a:t> the images according to an alternate set of values. (Altman, </a:t>
            </a:r>
            <a:r>
              <a:rPr lang="en-US" sz="2800" i="1" dirty="0">
                <a:latin typeface="Arial" panose="020B0604020202020204" pitchFamily="34" charset="0"/>
                <a:cs typeface="Arial" panose="020B0604020202020204" pitchFamily="34" charset="0"/>
              </a:rPr>
              <a:t>Silent Film Sound</a:t>
            </a:r>
            <a:r>
              <a:rPr lang="en-US" sz="2800" dirty="0">
                <a:latin typeface="Arial" panose="020B0604020202020204" pitchFamily="34" charset="0"/>
                <a:cs typeface="Arial" panose="020B0604020202020204" pitchFamily="34" charset="0"/>
              </a:rPr>
              <a:t>, pp. 71-72)</a:t>
            </a:r>
            <a:endParaRPr lang="en-US" sz="2800" dirty="0">
              <a:latin typeface="Arial" panose="020B0604020202020204" pitchFamily="34" charset="0"/>
              <a:ea typeface="Arial"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934150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sz="2800" dirty="0">
                <a:latin typeface="Arial" panose="020B0604020202020204" pitchFamily="34" charset="0"/>
                <a:cs typeface="Arial" panose="020B0604020202020204" pitchFamily="34" charset="0"/>
              </a:rPr>
              <a:t>“Since the dawn of time, </a:t>
            </a:r>
            <a:r>
              <a:rPr lang="en-US" sz="2800" i="1" dirty="0">
                <a:solidFill>
                  <a:srgbClr val="FFFF00"/>
                </a:solidFill>
                <a:latin typeface="Arial" panose="020B0604020202020204" pitchFamily="34" charset="0"/>
                <a:cs typeface="Arial" panose="020B0604020202020204" pitchFamily="34" charset="0"/>
              </a:rPr>
              <a:t>voices have presented images</a:t>
            </a:r>
            <a:r>
              <a:rPr lang="en-US" sz="2800" dirty="0">
                <a:latin typeface="Arial" panose="020B0604020202020204" pitchFamily="34" charset="0"/>
                <a:cs typeface="Arial" panose="020B0604020202020204" pitchFamily="34" charset="0"/>
              </a:rPr>
              <a:t>, made order of things in the world, brought things to life and named them.” (Chion, </a:t>
            </a:r>
            <a:r>
              <a:rPr lang="en-US" sz="2800" i="1" dirty="0">
                <a:latin typeface="Arial" panose="020B0604020202020204" pitchFamily="34" charset="0"/>
                <a:cs typeface="Arial" panose="020B0604020202020204" pitchFamily="34" charset="0"/>
              </a:rPr>
              <a:t>The Voice in Cinema</a:t>
            </a:r>
            <a:r>
              <a:rPr lang="en-US" sz="2800" dirty="0">
                <a:latin typeface="Arial" panose="020B0604020202020204" pitchFamily="34" charset="0"/>
                <a:cs typeface="Arial" panose="020B0604020202020204" pitchFamily="34" charset="0"/>
              </a:rPr>
              <a:t>, p. 49)</a:t>
            </a:r>
          </a:p>
          <a:p>
            <a:pPr marL="0" indent="0">
              <a:buNone/>
            </a:pPr>
            <a:endParaRPr lang="en-US" sz="2800" dirty="0">
              <a:latin typeface="Arial" panose="020B0604020202020204" pitchFamily="34" charset="0"/>
              <a:ea typeface="Arial"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Instead of simply repeating what the image say, </a:t>
            </a:r>
            <a:r>
              <a:rPr lang="en-US" sz="2800" dirty="0">
                <a:solidFill>
                  <a:srgbClr val="FFFF00"/>
                </a:solidFill>
                <a:latin typeface="Arial" panose="020B0604020202020204" pitchFamily="34" charset="0"/>
                <a:cs typeface="Arial" panose="020B0604020202020204" pitchFamily="34" charset="0"/>
              </a:rPr>
              <a:t>the lecturer has the power to make the audience perceive something other than what the images actually show</a:t>
            </a:r>
            <a:r>
              <a:rPr lang="en-US" sz="2800" dirty="0">
                <a:latin typeface="Arial" panose="020B0604020202020204" pitchFamily="34" charset="0"/>
                <a:cs typeface="Arial" panose="020B0604020202020204" pitchFamily="34" charset="0"/>
              </a:rPr>
              <a:t>. The power of the lecturers lies not so much in their ability to </a:t>
            </a:r>
            <a:r>
              <a:rPr lang="en-US" sz="2800" i="1" dirty="0">
                <a:latin typeface="Arial" panose="020B0604020202020204" pitchFamily="34" charset="0"/>
                <a:cs typeface="Arial" panose="020B0604020202020204" pitchFamily="34" charset="0"/>
              </a:rPr>
              <a:t>explain</a:t>
            </a:r>
            <a:r>
              <a:rPr lang="en-US" sz="2800" dirty="0">
                <a:latin typeface="Arial" panose="020B0604020202020204" pitchFamily="34" charset="0"/>
                <a:cs typeface="Arial" panose="020B0604020202020204" pitchFamily="34" charset="0"/>
              </a:rPr>
              <a:t> the visual, but in </a:t>
            </a:r>
            <a:r>
              <a:rPr lang="en-US" sz="2800" dirty="0">
                <a:solidFill>
                  <a:srgbClr val="FFFF00"/>
                </a:solidFill>
                <a:latin typeface="Arial" panose="020B0604020202020204" pitchFamily="34" charset="0"/>
                <a:cs typeface="Arial" panose="020B0604020202020204" pitchFamily="34" charset="0"/>
              </a:rPr>
              <a:t>the power to </a:t>
            </a:r>
            <a:r>
              <a:rPr lang="en-US" sz="2800" i="1" dirty="0">
                <a:solidFill>
                  <a:srgbClr val="FFFF00"/>
                </a:solidFill>
                <a:latin typeface="Arial" panose="020B0604020202020204" pitchFamily="34" charset="0"/>
                <a:cs typeface="Arial" panose="020B0604020202020204" pitchFamily="34" charset="0"/>
              </a:rPr>
              <a:t>redefine</a:t>
            </a:r>
            <a:r>
              <a:rPr lang="en-US" sz="2800" dirty="0">
                <a:solidFill>
                  <a:srgbClr val="FFFF00"/>
                </a:solidFill>
                <a:latin typeface="Arial" panose="020B0604020202020204" pitchFamily="34" charset="0"/>
                <a:cs typeface="Arial" panose="020B0604020202020204" pitchFamily="34" charset="0"/>
              </a:rPr>
              <a:t> the images according to an alternate set of values</a:t>
            </a:r>
            <a:r>
              <a:rPr lang="en-US" sz="2800" dirty="0">
                <a:latin typeface="Arial" panose="020B0604020202020204" pitchFamily="34" charset="0"/>
                <a:cs typeface="Arial" panose="020B0604020202020204" pitchFamily="34" charset="0"/>
              </a:rPr>
              <a:t>. (Altman, </a:t>
            </a:r>
            <a:r>
              <a:rPr lang="en-US" sz="2800" i="1" dirty="0">
                <a:latin typeface="Arial" panose="020B0604020202020204" pitchFamily="34" charset="0"/>
                <a:cs typeface="Arial" panose="020B0604020202020204" pitchFamily="34" charset="0"/>
              </a:rPr>
              <a:t>Silent Film Sound</a:t>
            </a:r>
            <a:r>
              <a:rPr lang="en-US" sz="2800" dirty="0">
                <a:latin typeface="Arial" panose="020B0604020202020204" pitchFamily="34" charset="0"/>
                <a:cs typeface="Arial" panose="020B0604020202020204" pitchFamily="34" charset="0"/>
              </a:rPr>
              <a:t>, pp. 71-72)</a:t>
            </a:r>
            <a:endParaRPr lang="en-US" sz="2800" dirty="0">
              <a:latin typeface="Arial" panose="020B0604020202020204" pitchFamily="34" charset="0"/>
              <a:ea typeface="Arial"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964482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News from Home </a:t>
            </a:r>
            <a:r>
              <a:rPr lang="en-US" sz="3200" b="1" dirty="0">
                <a:latin typeface="Arial" panose="020B0604020202020204" pitchFamily="34" charset="0"/>
                <a:cs typeface="Arial" panose="020B0604020202020204" pitchFamily="34" charset="0"/>
              </a:rPr>
              <a:t>(1976) </a:t>
            </a:r>
          </a:p>
          <a:p>
            <a:pPr algn="ctr"/>
            <a:r>
              <a:rPr lang="en-US" sz="3200" b="1" dirty="0">
                <a:latin typeface="Arial" panose="020B0604020202020204" pitchFamily="34" charset="0"/>
                <a:cs typeface="Arial" panose="020B0604020202020204" pitchFamily="34" charset="0"/>
              </a:rPr>
              <a:t>Dir. Chantal Akerman</a:t>
            </a:r>
          </a:p>
        </p:txBody>
      </p:sp>
      <p:pic>
        <p:nvPicPr>
          <p:cNvPr id="5" name="Picture 4" descr="A picture containing text, road, building, outdoor&#10;&#10;Description automatically generated">
            <a:extLst>
              <a:ext uri="{FF2B5EF4-FFF2-40B4-BE49-F238E27FC236}">
                <a16:creationId xmlns:a16="http://schemas.microsoft.com/office/drawing/2014/main" id="{90397563-F9C5-4E45-ACFD-5AD91BD50E1D}"/>
              </a:ext>
            </a:extLst>
          </p:cNvPr>
          <p:cNvPicPr>
            <a:picLocks noChangeAspect="1"/>
          </p:cNvPicPr>
          <p:nvPr/>
        </p:nvPicPr>
        <p:blipFill>
          <a:blip r:embed="rId2"/>
          <a:stretch>
            <a:fillRect/>
          </a:stretch>
        </p:blipFill>
        <p:spPr>
          <a:xfrm>
            <a:off x="1384754" y="630662"/>
            <a:ext cx="6374492" cy="4355903"/>
          </a:xfrm>
          <a:prstGeom prst="rect">
            <a:avLst/>
          </a:prstGeom>
        </p:spPr>
      </p:pic>
    </p:spTree>
    <p:extLst>
      <p:ext uri="{BB962C8B-B14F-4D97-AF65-F5344CB8AC3E}">
        <p14:creationId xmlns:p14="http://schemas.microsoft.com/office/powerpoint/2010/main" val="873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F2CD9-CDEF-404E-B03F-C5538379A7B1}"/>
              </a:ext>
            </a:extLst>
          </p:cNvPr>
          <p:cNvSpPr>
            <a:spLocks noGrp="1"/>
          </p:cNvSpPr>
          <p:nvPr>
            <p:ph idx="1"/>
          </p:nvPr>
        </p:nvSpPr>
        <p:spPr>
          <a:xfrm>
            <a:off x="740229" y="435429"/>
            <a:ext cx="7641771" cy="6019799"/>
          </a:xfrm>
        </p:spPr>
        <p:txBody>
          <a:bodyPr>
            <a:normAutofit/>
          </a:bodyPr>
          <a:lstStyle/>
          <a:p>
            <a:pPr marL="0" indent="0">
              <a:buNone/>
            </a:pPr>
            <a:endParaRPr lang="en-US" sz="4000" dirty="0">
              <a:latin typeface="Arial" panose="020B0604020202020204" pitchFamily="34" charset="0"/>
              <a:cs typeface="Arial" panose="020B0604020202020204" pitchFamily="34" charset="0"/>
            </a:endParaRP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latin typeface="Arial" panose="020B0604020202020204" pitchFamily="34" charset="0"/>
                <a:cs typeface="Arial" panose="020B0604020202020204" pitchFamily="34" charset="0"/>
              </a:rPr>
              <a:t>“pure auto-affection”</a:t>
            </a:r>
          </a:p>
          <a:p>
            <a:pPr marL="0" indent="0" algn="ctr">
              <a:buNone/>
            </a:pPr>
            <a:r>
              <a:rPr lang="en-US" sz="4000" dirty="0">
                <a:latin typeface="Arial" panose="020B0604020202020204" pitchFamily="34" charset="0"/>
                <a:cs typeface="Arial" panose="020B0604020202020204" pitchFamily="34" charset="0"/>
              </a:rPr>
              <a:t>(Jacques Derrida)</a:t>
            </a:r>
          </a:p>
          <a:p>
            <a:pPr marL="0" indent="0">
              <a:buNone/>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693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Surname Viet Given Name Nam </a:t>
            </a:r>
          </a:p>
          <a:p>
            <a:pPr algn="ctr"/>
            <a:r>
              <a:rPr lang="en-US" sz="3200" b="1" dirty="0">
                <a:latin typeface="Arial" panose="020B0604020202020204" pitchFamily="34" charset="0"/>
                <a:cs typeface="Arial" panose="020B0604020202020204" pitchFamily="34" charset="0"/>
              </a:rPr>
              <a:t>(1989) Dir. Trinh T. Minh-ha</a:t>
            </a:r>
          </a:p>
        </p:txBody>
      </p:sp>
      <p:pic>
        <p:nvPicPr>
          <p:cNvPr id="5" name="Picture 4" descr="A picture containing person, wall, indoor&#10;&#10;Description automatically generated">
            <a:extLst>
              <a:ext uri="{FF2B5EF4-FFF2-40B4-BE49-F238E27FC236}">
                <a16:creationId xmlns:a16="http://schemas.microsoft.com/office/drawing/2014/main" id="{E6AA3429-5351-194E-AD61-FC942B6C5FCE}"/>
              </a:ext>
            </a:extLst>
          </p:cNvPr>
          <p:cNvPicPr>
            <a:picLocks noChangeAspect="1"/>
          </p:cNvPicPr>
          <p:nvPr/>
        </p:nvPicPr>
        <p:blipFill>
          <a:blip r:embed="rId2"/>
          <a:stretch>
            <a:fillRect/>
          </a:stretch>
        </p:blipFill>
        <p:spPr>
          <a:xfrm>
            <a:off x="1523999" y="460527"/>
            <a:ext cx="6096000" cy="4495800"/>
          </a:xfrm>
          <a:prstGeom prst="rect">
            <a:avLst/>
          </a:prstGeom>
        </p:spPr>
      </p:pic>
    </p:spTree>
    <p:extLst>
      <p:ext uri="{BB962C8B-B14F-4D97-AF65-F5344CB8AC3E}">
        <p14:creationId xmlns:p14="http://schemas.microsoft.com/office/powerpoint/2010/main" val="3784194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Autoethnography</a:t>
            </a: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907969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Autoethnography</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Self-fashioning (James Clifford)</a:t>
            </a:r>
          </a:p>
          <a:p>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3075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Autoethnography</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Self-fashioning (James Clifford)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 ideal form of antidocumentary (Catherine Russell)</a:t>
            </a:r>
          </a:p>
          <a:p>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1316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Autoethnography</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Self-fashioning (James Clifford)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 ideal form of antidocumentary (Catherine Russell)</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Disidentification (José Muñoz)</a:t>
            </a: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199008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Autoethnography </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Françoise Lionnet’s definition: “the defining of one's subjective ethnicity as mediated through language, history, and ethnographical analysis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32)</a:t>
            </a:r>
          </a:p>
          <a:p>
            <a:endParaRPr lang="en-US" sz="2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 kind of ‘figural anthropology’ of the self”</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it ‘opens up a space of resistance between the individual (</a:t>
            </a:r>
            <a:r>
              <a:rPr lang="en-US" u="sng" dirty="0">
                <a:latin typeface="Arial" panose="020B0604020202020204" pitchFamily="34" charset="0"/>
                <a:cs typeface="Arial" panose="020B0604020202020204" pitchFamily="34" charset="0"/>
              </a:rPr>
              <a:t>auto-</a:t>
            </a:r>
            <a:r>
              <a:rPr lang="en-US" dirty="0">
                <a:latin typeface="Arial" panose="020B0604020202020204" pitchFamily="34" charset="0"/>
                <a:cs typeface="Arial" panose="020B0604020202020204" pitchFamily="34" charset="0"/>
              </a:rPr>
              <a:t>) and the collective </a:t>
            </a:r>
            <a:r>
              <a:rPr lang="en-US" u="sng" dirty="0">
                <a:latin typeface="Arial" panose="020B0604020202020204" pitchFamily="34" charset="0"/>
                <a:cs typeface="Arial" panose="020B0604020202020204" pitchFamily="34" charset="0"/>
              </a:rPr>
              <a:t>(-ethno-</a:t>
            </a:r>
            <a:r>
              <a:rPr lang="en-US" dirty="0">
                <a:latin typeface="Arial" panose="020B0604020202020204" pitchFamily="34" charset="0"/>
                <a:cs typeface="Arial" panose="020B0604020202020204" pitchFamily="34" charset="0"/>
              </a:rPr>
              <a:t>) where the writing </a:t>
            </a:r>
            <a:r>
              <a:rPr lang="en-US" u="sng" dirty="0">
                <a:latin typeface="Arial" panose="020B0604020202020204" pitchFamily="34" charset="0"/>
                <a:cs typeface="Arial" panose="020B0604020202020204" pitchFamily="34" charset="0"/>
              </a:rPr>
              <a:t>(-graphy</a:t>
            </a:r>
            <a:r>
              <a:rPr lang="en-US" dirty="0">
                <a:latin typeface="Arial" panose="020B0604020202020204" pitchFamily="34" charset="0"/>
                <a:cs typeface="Arial" panose="020B0604020202020204" pitchFamily="34" charset="0"/>
              </a:rPr>
              <a:t>) of singularity cannot be foreclosed’.</a:t>
            </a:r>
          </a:p>
          <a:p>
            <a:pPr lvl="1"/>
            <a:endParaRPr lang="en-US"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898038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Autoethnography </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Françoise Lionnet’s definition: “the defining of one's subjective ethnicity as mediated through language, history, and ethnographical analysis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32)</a:t>
            </a:r>
          </a:p>
          <a:p>
            <a:endParaRPr lang="en-US" sz="2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 kind of </a:t>
            </a:r>
            <a:r>
              <a:rPr lang="en-US" dirty="0">
                <a:solidFill>
                  <a:srgbClr val="FFFF00"/>
                </a:solidFill>
                <a:latin typeface="Arial" panose="020B0604020202020204" pitchFamily="34" charset="0"/>
                <a:cs typeface="Arial" panose="020B0604020202020204" pitchFamily="34" charset="0"/>
              </a:rPr>
              <a:t>‘figural anthropology’ of the self</a:t>
            </a:r>
            <a:r>
              <a:rPr lang="en-US" dirty="0">
                <a:latin typeface="Arial" panose="020B0604020202020204" pitchFamily="34" charset="0"/>
                <a:cs typeface="Arial" panose="020B0604020202020204" pitchFamily="34" charset="0"/>
              </a:rPr>
              <a:t>”</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it ‘</a:t>
            </a:r>
            <a:r>
              <a:rPr lang="en-US" dirty="0">
                <a:solidFill>
                  <a:srgbClr val="FFFF00"/>
                </a:solidFill>
                <a:latin typeface="Arial" panose="020B0604020202020204" pitchFamily="34" charset="0"/>
                <a:cs typeface="Arial" panose="020B0604020202020204" pitchFamily="34" charset="0"/>
              </a:rPr>
              <a:t>opens up a space of resistance </a:t>
            </a:r>
            <a:r>
              <a:rPr lang="en-US" dirty="0">
                <a:latin typeface="Arial" panose="020B0604020202020204" pitchFamily="34" charset="0"/>
                <a:cs typeface="Arial" panose="020B0604020202020204" pitchFamily="34" charset="0"/>
              </a:rPr>
              <a:t>between the individual (</a:t>
            </a:r>
            <a:r>
              <a:rPr lang="en-US" u="sng" dirty="0">
                <a:latin typeface="Arial" panose="020B0604020202020204" pitchFamily="34" charset="0"/>
                <a:cs typeface="Arial" panose="020B0604020202020204" pitchFamily="34" charset="0"/>
              </a:rPr>
              <a:t>auto-</a:t>
            </a:r>
            <a:r>
              <a:rPr lang="en-US" dirty="0">
                <a:latin typeface="Arial" panose="020B0604020202020204" pitchFamily="34" charset="0"/>
                <a:cs typeface="Arial" panose="020B0604020202020204" pitchFamily="34" charset="0"/>
              </a:rPr>
              <a:t>) and the collective </a:t>
            </a:r>
            <a:r>
              <a:rPr lang="en-US" u="sng" dirty="0">
                <a:latin typeface="Arial" panose="020B0604020202020204" pitchFamily="34" charset="0"/>
                <a:cs typeface="Arial" panose="020B0604020202020204" pitchFamily="34" charset="0"/>
              </a:rPr>
              <a:t>(-ethno-</a:t>
            </a:r>
            <a:r>
              <a:rPr lang="en-US" dirty="0">
                <a:latin typeface="Arial" panose="020B0604020202020204" pitchFamily="34" charset="0"/>
                <a:cs typeface="Arial" panose="020B0604020202020204" pitchFamily="34" charset="0"/>
              </a:rPr>
              <a:t>) where the writing </a:t>
            </a:r>
            <a:r>
              <a:rPr lang="en-US" u="sng" dirty="0">
                <a:latin typeface="Arial" panose="020B0604020202020204" pitchFamily="34" charset="0"/>
                <a:cs typeface="Arial" panose="020B0604020202020204" pitchFamily="34" charset="0"/>
              </a:rPr>
              <a:t>(-graphy</a:t>
            </a:r>
            <a:r>
              <a:rPr lang="en-US" dirty="0">
                <a:latin typeface="Arial" panose="020B0604020202020204" pitchFamily="34" charset="0"/>
                <a:cs typeface="Arial" panose="020B0604020202020204" pitchFamily="34" charset="0"/>
              </a:rPr>
              <a:t>) of singularity cannot be foreclosed’.</a:t>
            </a:r>
          </a:p>
          <a:p>
            <a:pPr lvl="1"/>
            <a:endParaRPr lang="en-US"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781017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Autoethnography </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This term…refers to instances in which colonized subjects undertake to represent themselves in ways that engage with the colonizer’s terms.</a:t>
            </a:r>
          </a:p>
          <a:p>
            <a:pPr marL="514350" indent="-514350">
              <a:buFont typeface="+mj-lt"/>
              <a:buAutoNum type="arabicPeriod"/>
            </a:pPr>
            <a:endParaRPr lang="en-US" sz="2800" dirty="0">
              <a:latin typeface="Arial" charset="0"/>
              <a:ea typeface="Arial" charset="0"/>
              <a:cs typeface="Arial" charset="0"/>
            </a:endParaRPr>
          </a:p>
          <a:p>
            <a:r>
              <a:rPr lang="en-US" sz="2800" dirty="0">
                <a:latin typeface="Arial" panose="020B0604020202020204" pitchFamily="34" charset="0"/>
                <a:cs typeface="Arial" panose="020B0604020202020204" pitchFamily="34" charset="0"/>
              </a:rPr>
              <a:t>Autoethnography… involves partly collaborating with and appropriating the idioms of the conqueror (9)</a:t>
            </a:r>
          </a:p>
          <a:p>
            <a:pPr marL="0" indent="0">
              <a:buNone/>
            </a:pPr>
            <a:endParaRPr lang="en-US" sz="2800" dirty="0">
              <a:latin typeface="Arial" panose="020B0604020202020204" pitchFamily="34" charset="0"/>
              <a:ea typeface="Arial" charset="0"/>
              <a:cs typeface="Arial" panose="020B0604020202020204" pitchFamily="34" charset="0"/>
            </a:endParaRPr>
          </a:p>
          <a:p>
            <a:r>
              <a:rPr lang="en-US" sz="2800" dirty="0">
                <a:latin typeface="Arial" panose="020B0604020202020204" pitchFamily="34" charset="0"/>
                <a:cs typeface="Arial" panose="020B0604020202020204" pitchFamily="34" charset="0"/>
              </a:rPr>
              <a:t>Autoethnographic texts are typically heterogeneous on the reception end… (All from Mary Louise Pratt, </a:t>
            </a:r>
            <a:r>
              <a:rPr lang="en-US" sz="2800" i="1" dirty="0">
                <a:latin typeface="Arial" panose="020B0604020202020204" pitchFamily="34" charset="0"/>
                <a:cs typeface="Arial" panose="020B0604020202020204" pitchFamily="34" charset="0"/>
              </a:rPr>
              <a:t>Imperial Eyes</a:t>
            </a:r>
            <a:r>
              <a:rPr lang="en-US" sz="2800" dirty="0">
                <a:latin typeface="Arial" panose="020B0604020202020204" pitchFamily="34" charset="0"/>
                <a:cs typeface="Arial" panose="020B0604020202020204" pitchFamily="34" charset="0"/>
              </a:rPr>
              <a:t>, p. 9)</a:t>
            </a: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679767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Autoethnography </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This term…refers to instances in which </a:t>
            </a:r>
            <a:r>
              <a:rPr lang="en-US" sz="2800" dirty="0">
                <a:solidFill>
                  <a:srgbClr val="FFFF00"/>
                </a:solidFill>
                <a:latin typeface="Arial" panose="020B0604020202020204" pitchFamily="34" charset="0"/>
                <a:cs typeface="Arial" panose="020B0604020202020204" pitchFamily="34" charset="0"/>
              </a:rPr>
              <a:t>colonized subjects undertake to represent themselves</a:t>
            </a:r>
            <a:r>
              <a:rPr lang="en-US" sz="2800" dirty="0">
                <a:latin typeface="Arial" panose="020B0604020202020204" pitchFamily="34" charset="0"/>
                <a:cs typeface="Arial" panose="020B0604020202020204" pitchFamily="34" charset="0"/>
              </a:rPr>
              <a:t> in ways that engage with the colonizer’s terms.</a:t>
            </a:r>
          </a:p>
          <a:p>
            <a:pPr marL="514350" indent="-514350">
              <a:buFont typeface="+mj-lt"/>
              <a:buAutoNum type="arabicPeriod"/>
            </a:pPr>
            <a:endParaRPr lang="en-US" sz="2800" dirty="0">
              <a:latin typeface="Arial" charset="0"/>
              <a:ea typeface="Arial" charset="0"/>
              <a:cs typeface="Arial" charset="0"/>
            </a:endParaRPr>
          </a:p>
          <a:p>
            <a:r>
              <a:rPr lang="en-US" sz="2800" dirty="0">
                <a:latin typeface="Arial" panose="020B0604020202020204" pitchFamily="34" charset="0"/>
                <a:cs typeface="Arial" panose="020B0604020202020204" pitchFamily="34" charset="0"/>
              </a:rPr>
              <a:t>Autoethnography… involves </a:t>
            </a:r>
            <a:r>
              <a:rPr lang="en-US" sz="2800" dirty="0">
                <a:solidFill>
                  <a:srgbClr val="FFFF00"/>
                </a:solidFill>
                <a:latin typeface="Arial" panose="020B0604020202020204" pitchFamily="34" charset="0"/>
                <a:cs typeface="Arial" panose="020B0604020202020204" pitchFamily="34" charset="0"/>
              </a:rPr>
              <a:t>partly collaborating with and appropriating the idioms of the conqueror </a:t>
            </a:r>
            <a:r>
              <a:rPr lang="en-US" sz="2800" dirty="0">
                <a:latin typeface="Arial" panose="020B0604020202020204" pitchFamily="34" charset="0"/>
                <a:cs typeface="Arial" panose="020B0604020202020204" pitchFamily="34" charset="0"/>
              </a:rPr>
              <a:t>(9)</a:t>
            </a:r>
          </a:p>
          <a:p>
            <a:pPr marL="0" indent="0">
              <a:buNone/>
            </a:pPr>
            <a:endParaRPr lang="en-US" sz="2800" dirty="0">
              <a:latin typeface="Arial" panose="020B0604020202020204" pitchFamily="34" charset="0"/>
              <a:ea typeface="Arial" charset="0"/>
              <a:cs typeface="Arial" panose="020B0604020202020204" pitchFamily="34" charset="0"/>
            </a:endParaRPr>
          </a:p>
          <a:p>
            <a:r>
              <a:rPr lang="en-US" sz="2800" dirty="0">
                <a:latin typeface="Arial" panose="020B0604020202020204" pitchFamily="34" charset="0"/>
                <a:cs typeface="Arial" panose="020B0604020202020204" pitchFamily="34" charset="0"/>
              </a:rPr>
              <a:t>Autoethnographic texts are typically </a:t>
            </a:r>
            <a:r>
              <a:rPr lang="en-US" sz="2800" dirty="0">
                <a:solidFill>
                  <a:srgbClr val="FFFF00"/>
                </a:solidFill>
                <a:latin typeface="Arial" panose="020B0604020202020204" pitchFamily="34" charset="0"/>
                <a:cs typeface="Arial" panose="020B0604020202020204" pitchFamily="34" charset="0"/>
              </a:rPr>
              <a:t>heterogeneous on the reception end</a:t>
            </a:r>
            <a:r>
              <a:rPr lang="en-US" sz="2800" dirty="0">
                <a:latin typeface="Arial" panose="020B0604020202020204" pitchFamily="34" charset="0"/>
                <a:cs typeface="Arial" panose="020B0604020202020204" pitchFamily="34" charset="0"/>
              </a:rPr>
              <a:t>… (All from Mary Louise Pratt, </a:t>
            </a:r>
            <a:r>
              <a:rPr lang="en-US" sz="2800" i="1" dirty="0">
                <a:latin typeface="Arial" panose="020B0604020202020204" pitchFamily="34" charset="0"/>
                <a:cs typeface="Arial" panose="020B0604020202020204" pitchFamily="34" charset="0"/>
              </a:rPr>
              <a:t>Imperial Eyes</a:t>
            </a:r>
            <a:r>
              <a:rPr lang="en-US" sz="2800" dirty="0">
                <a:latin typeface="Arial" panose="020B0604020202020204" pitchFamily="34" charset="0"/>
                <a:cs typeface="Arial" panose="020B0604020202020204" pitchFamily="34" charset="0"/>
              </a:rPr>
              <a:t>, p. 9)</a:t>
            </a: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520012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“Autobiography becomes ethnographic at the point where the film- or videomaker understands his or her personal history to be implicated in larger social formations and historical processes. </a:t>
            </a: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34497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F2CD9-CDEF-404E-B03F-C5538379A7B1}"/>
              </a:ext>
            </a:extLst>
          </p:cNvPr>
          <p:cNvSpPr>
            <a:spLocks noGrp="1"/>
          </p:cNvSpPr>
          <p:nvPr>
            <p:ph idx="1"/>
          </p:nvPr>
        </p:nvSpPr>
        <p:spPr>
          <a:xfrm>
            <a:off x="740229" y="435429"/>
            <a:ext cx="7641771" cy="6019799"/>
          </a:xfrm>
        </p:spPr>
        <p:txBody>
          <a:bodyPr>
            <a:normAutofit/>
          </a:bodyPr>
          <a:lstStyle/>
          <a:p>
            <a:pPr marL="0" indent="0">
              <a:buNone/>
            </a:pPr>
            <a:endParaRPr lang="en-US" sz="40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a:p>
            <a:pPr marL="0" indent="0" algn="ctr">
              <a:buNone/>
            </a:pPr>
            <a:r>
              <a:rPr lang="en-US" sz="4000" dirty="0">
                <a:latin typeface="Arial" panose="020B0604020202020204" pitchFamily="34" charset="0"/>
                <a:cs typeface="Arial" panose="020B0604020202020204" pitchFamily="34" charset="0"/>
              </a:rPr>
              <a:t>“…the stuff of consciousness.”</a:t>
            </a:r>
          </a:p>
          <a:p>
            <a:pPr marL="0" indent="0" algn="ctr">
              <a:buNone/>
            </a:pPr>
            <a:r>
              <a:rPr lang="en-US" sz="4000" dirty="0">
                <a:latin typeface="Arial" panose="020B0604020202020204" pitchFamily="34" charset="0"/>
                <a:cs typeface="Arial" panose="020B0604020202020204" pitchFamily="34" charset="0"/>
              </a:rPr>
              <a:t>(Jonathan Sterne)</a:t>
            </a:r>
          </a:p>
          <a:p>
            <a:pPr marL="0" indent="0">
              <a:buNone/>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849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Identity is no longer a transcendental or essential self that is revealed, but a ‘staging of subjectivity’- a representation of the self as a performance. In the politicization of the personal, identities are frequently played out among several cultural discourses, be they ethnic, national, sexual, racial, and/or class based. </a:t>
            </a:r>
            <a:endParaRPr lang="en-US" sz="24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723298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Identity is no longer a transcendental or essential self that is revealed, but a </a:t>
            </a:r>
            <a:r>
              <a:rPr lang="en-US" sz="2800" dirty="0">
                <a:solidFill>
                  <a:srgbClr val="FFFF00"/>
                </a:solidFill>
                <a:latin typeface="Arial" panose="020B0604020202020204" pitchFamily="34" charset="0"/>
                <a:cs typeface="Arial" panose="020B0604020202020204" pitchFamily="34" charset="0"/>
              </a:rPr>
              <a:t>‘staging of subjectivity’- a representation of the self as a performance</a:t>
            </a:r>
            <a:r>
              <a:rPr lang="en-US" sz="2800" dirty="0">
                <a:latin typeface="Arial" panose="020B0604020202020204" pitchFamily="34" charset="0"/>
                <a:cs typeface="Arial" panose="020B0604020202020204" pitchFamily="34" charset="0"/>
              </a:rPr>
              <a:t>. In the politicization of the personal, identities are frequently played out among several cultural discourses, be they ethnic, national, sexual, racial, and/or class based. </a:t>
            </a:r>
            <a:endParaRPr lang="en-US" sz="24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7142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The subject ‘in history’ is rendered destabilized and incoherent, a site of discursive pressures and articulations.” (Russell, </a:t>
            </a:r>
            <a:r>
              <a:rPr lang="en-US" sz="2800" i="1" dirty="0">
                <a:latin typeface="Arial" panose="020B0604020202020204" pitchFamily="34" charset="0"/>
                <a:cs typeface="Arial" panose="020B0604020202020204" pitchFamily="34" charset="0"/>
              </a:rPr>
              <a:t>Experimental Ethnography</a:t>
            </a:r>
            <a:r>
              <a:rPr lang="en-US" sz="2800" dirty="0">
                <a:latin typeface="Arial" panose="020B0604020202020204" pitchFamily="34" charset="0"/>
                <a:cs typeface="Arial" panose="020B0604020202020204" pitchFamily="34" charset="0"/>
              </a:rPr>
              <a:t>, p. 276)</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573645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…autoethnographic performances by queers of color insert “a subjective, performative, often combative, ‘native I’ into ethnographic film’s detached discourse…” (Muñoz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33)</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290909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…autoethnographic performances by queers of color insert “</a:t>
            </a:r>
            <a:r>
              <a:rPr lang="en-US" sz="2800" dirty="0">
                <a:solidFill>
                  <a:srgbClr val="FFFF00"/>
                </a:solidFill>
                <a:latin typeface="Arial" panose="020B0604020202020204" pitchFamily="34" charset="0"/>
                <a:cs typeface="Arial" panose="020B0604020202020204" pitchFamily="34" charset="0"/>
              </a:rPr>
              <a:t>a subjective, performative, often combative, ‘native I’ </a:t>
            </a:r>
            <a:r>
              <a:rPr lang="en-US" sz="2800" dirty="0">
                <a:latin typeface="Arial" panose="020B0604020202020204" pitchFamily="34" charset="0"/>
                <a:cs typeface="Arial" panose="020B0604020202020204" pitchFamily="34" charset="0"/>
              </a:rPr>
              <a:t>into ethnographic film’s detached discourse…” (Muñoz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33)</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24079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F2CD9-CDEF-404E-B03F-C5538379A7B1}"/>
              </a:ext>
            </a:extLst>
          </p:cNvPr>
          <p:cNvSpPr>
            <a:spLocks noGrp="1"/>
          </p:cNvSpPr>
          <p:nvPr>
            <p:ph idx="1"/>
          </p:nvPr>
        </p:nvSpPr>
        <p:spPr>
          <a:xfrm>
            <a:off x="740229" y="435429"/>
            <a:ext cx="7641771" cy="6019799"/>
          </a:xfrm>
        </p:spPr>
        <p:txBody>
          <a:bodyPr>
            <a:normAutofit/>
          </a:bodyPr>
          <a:lstStyle/>
          <a:p>
            <a:pPr marL="0" indent="0">
              <a:buNone/>
            </a:pPr>
            <a:endParaRPr lang="en-US" sz="40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a:p>
            <a:pPr marL="0" indent="0" algn="ctr">
              <a:buNone/>
            </a:pPr>
            <a:r>
              <a:rPr lang="en-US" sz="4000" dirty="0">
                <a:latin typeface="Arial" panose="020B0604020202020204" pitchFamily="34" charset="0"/>
                <a:cs typeface="Arial" panose="020B0604020202020204" pitchFamily="34" charset="0"/>
              </a:rPr>
              <a:t>“The voice and nothing more.”</a:t>
            </a:r>
          </a:p>
          <a:p>
            <a:pPr marL="0" indent="0" algn="ctr">
              <a:buNone/>
            </a:pPr>
            <a:r>
              <a:rPr lang="en-US" sz="4000" dirty="0">
                <a:latin typeface="Arial" panose="020B0604020202020204" pitchFamily="34" charset="0"/>
                <a:cs typeface="Arial" panose="020B0604020202020204" pitchFamily="34" charset="0"/>
              </a:rPr>
              <a:t>(Mladen Dolar)</a:t>
            </a:r>
          </a:p>
          <a:p>
            <a:pPr marL="0" indent="0">
              <a:buNone/>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13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64971"/>
            <a:ext cx="8229600" cy="3897086"/>
          </a:xfrm>
        </p:spPr>
        <p:txBody>
          <a:bodyPr>
            <a:normAutofit/>
          </a:bodyPr>
          <a:lstStyle/>
          <a:p>
            <a:pPr marL="514350" indent="-514350">
              <a:buFont typeface="+mj-lt"/>
              <a:buAutoNum type="arabicPeriod"/>
            </a:pPr>
            <a:endParaRPr lang="en-US" sz="2800" dirty="0">
              <a:latin typeface="Arial" charset="0"/>
              <a:ea typeface="Arial" charset="0"/>
              <a:cs typeface="Arial" charset="0"/>
            </a:endParaRP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7"/>
            <a:ext cx="8229600" cy="2327049"/>
          </a:xfrm>
        </p:spPr>
        <p:txBody>
          <a:bodyPr>
            <a:normAutofit/>
          </a:bodyPr>
          <a:lstStyle/>
          <a:p>
            <a:pPr algn="l"/>
            <a:r>
              <a:rPr lang="en-US" sz="3200" b="1" dirty="0">
                <a:latin typeface="Arial" charset="0"/>
                <a:ea typeface="Arial" charset="0"/>
                <a:cs typeface="Arial" charset="0"/>
              </a:rPr>
              <a:t>Two powerful ideas about the voice in the Western metaphysical and linguistic traditions:</a:t>
            </a:r>
            <a:endParaRPr lang="en-US" sz="3200" b="1" dirty="0"/>
          </a:p>
        </p:txBody>
      </p:sp>
    </p:spTree>
    <p:extLst>
      <p:ext uri="{BB962C8B-B14F-4D97-AF65-F5344CB8AC3E}">
        <p14:creationId xmlns:p14="http://schemas.microsoft.com/office/powerpoint/2010/main" val="59820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64971"/>
            <a:ext cx="8229600" cy="3897086"/>
          </a:xfrm>
        </p:spPr>
        <p:txBody>
          <a:bodyPr>
            <a:normAutofit/>
          </a:bodyPr>
          <a:lstStyle/>
          <a:p>
            <a:pPr marL="514350" indent="-514350">
              <a:buFont typeface="+mj-lt"/>
              <a:buAutoNum type="arabicPeriod"/>
            </a:pPr>
            <a:r>
              <a:rPr lang="en-US" sz="2800" dirty="0">
                <a:latin typeface="Arial" charset="0"/>
                <a:ea typeface="Arial" charset="0"/>
                <a:cs typeface="Arial" charset="0"/>
              </a:rPr>
              <a:t>Voice as the guarantor of truth and self-presence (the voice expresses self and identity; subjectivity)</a:t>
            </a:r>
          </a:p>
          <a:p>
            <a:pPr marL="514350" indent="-514350">
              <a:buFont typeface="+mj-lt"/>
              <a:buAutoNum type="arabicPeriod"/>
            </a:pPr>
            <a:endParaRPr lang="en-US" sz="2800" dirty="0">
              <a:latin typeface="Arial" charset="0"/>
              <a:ea typeface="Arial" charset="0"/>
              <a:cs typeface="Arial" charset="0"/>
            </a:endParaRP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7"/>
            <a:ext cx="8229600" cy="2327049"/>
          </a:xfrm>
        </p:spPr>
        <p:txBody>
          <a:bodyPr>
            <a:normAutofit/>
          </a:bodyPr>
          <a:lstStyle/>
          <a:p>
            <a:pPr algn="l"/>
            <a:r>
              <a:rPr lang="en-US" sz="3200" b="1" dirty="0">
                <a:latin typeface="Arial" charset="0"/>
                <a:ea typeface="Arial" charset="0"/>
                <a:cs typeface="Arial" charset="0"/>
              </a:rPr>
              <a:t>Two powerful ideas about the voice in the Western metaphysical and linguistic traditions:</a:t>
            </a:r>
            <a:endParaRPr lang="en-US" sz="3200" b="1" dirty="0"/>
          </a:p>
        </p:txBody>
      </p:sp>
    </p:spTree>
    <p:extLst>
      <p:ext uri="{BB962C8B-B14F-4D97-AF65-F5344CB8AC3E}">
        <p14:creationId xmlns:p14="http://schemas.microsoft.com/office/powerpoint/2010/main" val="53596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64971"/>
            <a:ext cx="8229600" cy="3897086"/>
          </a:xfrm>
        </p:spPr>
        <p:txBody>
          <a:bodyPr>
            <a:normAutofit/>
          </a:bodyPr>
          <a:lstStyle/>
          <a:p>
            <a:pPr marL="514350" indent="-514350">
              <a:buFont typeface="+mj-lt"/>
              <a:buAutoNum type="arabicPeriod"/>
            </a:pPr>
            <a:r>
              <a:rPr lang="en-US" sz="2800" dirty="0">
                <a:latin typeface="Arial" charset="0"/>
                <a:ea typeface="Arial" charset="0"/>
                <a:cs typeface="Arial" charset="0"/>
              </a:rPr>
              <a:t>Voice as the guarantor of truth and self-presence (the voice expresses self and identity; subjectivity)</a:t>
            </a:r>
          </a:p>
          <a:p>
            <a:pPr marL="514350" indent="-514350">
              <a:buFont typeface="+mj-lt"/>
              <a:buAutoNum type="arabicPeriod"/>
            </a:pP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The sounding, material voice (material vocality)</a:t>
            </a: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7"/>
            <a:ext cx="8229600" cy="2327049"/>
          </a:xfrm>
        </p:spPr>
        <p:txBody>
          <a:bodyPr>
            <a:normAutofit/>
          </a:bodyPr>
          <a:lstStyle/>
          <a:p>
            <a:pPr algn="l"/>
            <a:r>
              <a:rPr lang="en-US" sz="3200" b="1" dirty="0">
                <a:latin typeface="Arial" charset="0"/>
                <a:ea typeface="Arial" charset="0"/>
                <a:cs typeface="Arial" charset="0"/>
              </a:rPr>
              <a:t>Two powerful ideas about the voice in the Western metaphysical and linguistic traditions:</a:t>
            </a:r>
            <a:endParaRPr lang="en-US" sz="3200" b="1" dirty="0"/>
          </a:p>
        </p:txBody>
      </p:sp>
    </p:spTree>
    <p:extLst>
      <p:ext uri="{BB962C8B-B14F-4D97-AF65-F5344CB8AC3E}">
        <p14:creationId xmlns:p14="http://schemas.microsoft.com/office/powerpoint/2010/main" val="58064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Voice in Media:</a:t>
            </a:r>
          </a:p>
          <a:p>
            <a:pPr marL="0" indent="0">
              <a:buNone/>
            </a:pPr>
            <a:endParaRPr lang="en-US" sz="2800" dirty="0">
              <a:latin typeface="Arial" charset="0"/>
              <a:ea typeface="Arial" charset="0"/>
              <a:cs typeface="Arial" charset="0"/>
            </a:endParaRPr>
          </a:p>
          <a:p>
            <a:r>
              <a:rPr lang="en-US" sz="2800" dirty="0">
                <a:latin typeface="Arial" charset="0"/>
                <a:ea typeface="Arial" charset="0"/>
                <a:cs typeface="Arial" charset="0"/>
              </a:rPr>
              <a:t>Theories of the voice (liberation movements, identity politics, subject formation – psychoanalysis, feminism)</a:t>
            </a:r>
          </a:p>
          <a:p>
            <a:endParaRPr lang="en-US" sz="2800" dirty="0">
              <a:latin typeface="Arial" charset="0"/>
              <a:ea typeface="Arial" charset="0"/>
              <a:cs typeface="Arial" charset="0"/>
            </a:endParaRPr>
          </a:p>
          <a:p>
            <a:r>
              <a:rPr lang="en-US" sz="2800" dirty="0">
                <a:latin typeface="Arial" charset="0"/>
                <a:ea typeface="Arial" charset="0"/>
                <a:cs typeface="Arial" charset="0"/>
              </a:rPr>
              <a:t>Chion: “There are voices, and then everything else.” (</a:t>
            </a:r>
            <a:r>
              <a:rPr lang="en-US" sz="2800" i="1" dirty="0">
                <a:latin typeface="Arial" charset="0"/>
                <a:ea typeface="Arial" charset="0"/>
                <a:cs typeface="Arial" charset="0"/>
              </a:rPr>
              <a:t>The Voice in Cinema</a:t>
            </a:r>
            <a:r>
              <a:rPr lang="en-US" sz="2800" dirty="0">
                <a:latin typeface="Arial" charset="0"/>
                <a:ea typeface="Arial" charset="0"/>
                <a:cs typeface="Arial" charset="0"/>
              </a:rPr>
              <a:t>, p. 5)</a:t>
            </a:r>
          </a:p>
          <a:p>
            <a:pPr lvl="2"/>
            <a:r>
              <a:rPr lang="en-US" sz="2800" dirty="0">
                <a:latin typeface="Arial" charset="0"/>
                <a:ea typeface="Arial" charset="0"/>
                <a:cs typeface="Arial" charset="0"/>
              </a:rPr>
              <a:t>Vococentrism</a:t>
            </a:r>
          </a:p>
          <a:p>
            <a:pPr lvl="2"/>
            <a:r>
              <a:rPr lang="en-US" sz="2800" dirty="0">
                <a:latin typeface="Arial" charset="0"/>
                <a:ea typeface="Arial" charset="0"/>
                <a:cs typeface="Arial" charset="0"/>
              </a:rPr>
              <a:t>Verbocentrism</a:t>
            </a:r>
          </a:p>
          <a:p>
            <a:pPr lvl="2"/>
            <a:r>
              <a:rPr lang="en-US" sz="2800" dirty="0">
                <a:latin typeface="Arial" charset="0"/>
                <a:ea typeface="Arial" charset="0"/>
                <a:cs typeface="Arial" charset="0"/>
              </a:rPr>
              <a:t>Synchronization</a:t>
            </a:r>
          </a:p>
          <a:p>
            <a:pPr marL="514350" indent="-514350">
              <a:buFont typeface="+mj-lt"/>
              <a:buAutoNum type="arabicPeriod"/>
            </a:pPr>
            <a:endParaRPr lang="en-US" dirty="0">
              <a:latin typeface="Arial" charset="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630080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TotalTime>
  <Words>1770</Words>
  <Application>Microsoft Macintosh PowerPoint</Application>
  <PresentationFormat>On-screen Show (4:3)</PresentationFormat>
  <Paragraphs>180</Paragraphs>
  <Slides>44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SOUND, ART, &amp; POWER</vt:lpstr>
      <vt:lpstr>PowerPoint Presentation</vt:lpstr>
      <vt:lpstr>PowerPoint Presentation</vt:lpstr>
      <vt:lpstr>PowerPoint Presentation</vt:lpstr>
      <vt:lpstr>PowerPoint Presentation</vt:lpstr>
      <vt:lpstr>Two powerful ideas about the voice in the Western metaphysical and linguistic traditions:</vt:lpstr>
      <vt:lpstr>Two powerful ideas about the voice in the Western metaphysical and linguistic traditions:</vt:lpstr>
      <vt:lpstr>Two powerful ideas about the voice in the Western metaphysical and linguistic traditions: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98</cp:revision>
  <dcterms:created xsi:type="dcterms:W3CDTF">2010-12-29T21:54:42Z</dcterms:created>
  <dcterms:modified xsi:type="dcterms:W3CDTF">2022-02-02T21:02:46Z</dcterms:modified>
</cp:coreProperties>
</file>