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55" r:id="rId3"/>
    <p:sldId id="571" r:id="rId4"/>
    <p:sldId id="572" r:id="rId5"/>
    <p:sldId id="573" r:id="rId6"/>
    <p:sldId id="563" r:id="rId7"/>
    <p:sldId id="574" r:id="rId8"/>
    <p:sldId id="557" r:id="rId9"/>
    <p:sldId id="575" r:id="rId10"/>
    <p:sldId id="558" r:id="rId11"/>
    <p:sldId id="561" r:id="rId12"/>
    <p:sldId id="576" r:id="rId13"/>
    <p:sldId id="562" r:id="rId14"/>
    <p:sldId id="564" r:id="rId15"/>
    <p:sldId id="577" r:id="rId16"/>
    <p:sldId id="491" r:id="rId17"/>
    <p:sldId id="578" r:id="rId18"/>
    <p:sldId id="566" r:id="rId19"/>
    <p:sldId id="565" r:id="rId20"/>
    <p:sldId id="569" r:id="rId21"/>
    <p:sldId id="581" r:id="rId22"/>
    <p:sldId id="582" r:id="rId23"/>
    <p:sldId id="568" r:id="rId24"/>
    <p:sldId id="567" r:id="rId25"/>
    <p:sldId id="460" r:id="rId26"/>
    <p:sldId id="570" r:id="rId27"/>
    <p:sldId id="498" r:id="rId28"/>
    <p:sldId id="585" r:id="rId29"/>
    <p:sldId id="583" r:id="rId30"/>
    <p:sldId id="584" r:id="rId31"/>
    <p:sldId id="53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20"/>
    <p:restoredTop sz="94648"/>
  </p:normalViewPr>
  <p:slideViewPr>
    <p:cSldViewPr snapToGrid="0" snapToObjects="1">
      <p:cViewPr varScale="1">
        <p:scale>
          <a:sx n="117" d="100"/>
          <a:sy n="117" d="100"/>
        </p:scale>
        <p:origin x="5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2/16/21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4: Gender, Voiceover, Documentary &amp; Travelogue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“Autobiography becomes ethnographic at the point where the film- or videomaker understands his or her personal history to be implicated in larger social formations and historical processes. </a:t>
            </a: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34497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Identity is no longer a transcendental or essential self that is revealed, but a ‘staging of subjectivity’- a representation of the self as a performance. In the politicization of the personal, identities are frequently played out among several cultural discourses, be they ethnic, national, sexual, racial, and/or class based. </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2329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Identity is no longer a transcendental or essential self that is revealed, but a </a:t>
            </a:r>
            <a:r>
              <a:rPr lang="en-US" sz="2800" dirty="0">
                <a:solidFill>
                  <a:srgbClr val="FFFF00"/>
                </a:solidFill>
                <a:latin typeface="Arial" panose="020B0604020202020204" pitchFamily="34" charset="0"/>
                <a:cs typeface="Arial" panose="020B0604020202020204" pitchFamily="34" charset="0"/>
              </a:rPr>
              <a:t>‘staging of subjectivity’- a representation of the self as a performance</a:t>
            </a:r>
            <a:r>
              <a:rPr lang="en-US" sz="2800" dirty="0">
                <a:latin typeface="Arial" panose="020B0604020202020204" pitchFamily="34" charset="0"/>
                <a:cs typeface="Arial" panose="020B0604020202020204" pitchFamily="34" charset="0"/>
              </a:rPr>
              <a:t>. In the politicization of the personal, identities are frequently played out among several cultural discourses, be they ethnic, national, sexual, racial, and/or class based. </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14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The subject ‘in history’ is rendered destabilized and incoherent, a site of discursive pressures and articulations.” (Russell, </a:t>
            </a:r>
            <a:r>
              <a:rPr lang="en-US" sz="2800" i="1" dirty="0">
                <a:latin typeface="Arial" panose="020B0604020202020204" pitchFamily="34" charset="0"/>
                <a:cs typeface="Arial" panose="020B0604020202020204" pitchFamily="34" charset="0"/>
              </a:rPr>
              <a:t>Experimental Ethnography</a:t>
            </a:r>
            <a:r>
              <a:rPr lang="en-US" sz="2800" dirty="0">
                <a:latin typeface="Arial" panose="020B0604020202020204" pitchFamily="34" charset="0"/>
                <a:cs typeface="Arial" panose="020B0604020202020204" pitchFamily="34" charset="0"/>
              </a:rPr>
              <a:t>, p. 276)</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7364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…autoethnographic performances by queers of color insert “a subjective, performative, often combative, ‘native I’ into ethnographic film’s detached discourse…” (Muñoz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29090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1817914"/>
            <a:ext cx="8229601" cy="4735286"/>
          </a:xfrm>
        </p:spPr>
        <p:txBody>
          <a:bodyPr>
            <a:normAutofit/>
          </a:bodyPr>
          <a:lstStyle/>
          <a:p>
            <a:pPr marL="0" indent="0">
              <a:buNone/>
            </a:pPr>
            <a:r>
              <a:rPr lang="en-US" sz="2800" dirty="0">
                <a:latin typeface="Arial" panose="020B0604020202020204" pitchFamily="34" charset="0"/>
                <a:cs typeface="Arial" panose="020B0604020202020204" pitchFamily="34" charset="0"/>
              </a:rPr>
              <a:t>…autoethnographic performances by queers of color insert “</a:t>
            </a:r>
            <a:r>
              <a:rPr lang="en-US" sz="2800" dirty="0">
                <a:solidFill>
                  <a:srgbClr val="FFFF00"/>
                </a:solidFill>
                <a:latin typeface="Arial" panose="020B0604020202020204" pitchFamily="34" charset="0"/>
                <a:cs typeface="Arial" panose="020B0604020202020204" pitchFamily="34" charset="0"/>
              </a:rPr>
              <a:t>a subjective, performative, often combative, ‘native I’ </a:t>
            </a:r>
            <a:r>
              <a:rPr lang="en-US" sz="2800" dirty="0">
                <a:latin typeface="Arial" panose="020B0604020202020204" pitchFamily="34" charset="0"/>
                <a:cs typeface="Arial" panose="020B0604020202020204" pitchFamily="34" charset="0"/>
              </a:rPr>
              <a:t>into ethnographic film’s detached discourse…” (Muñoz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24079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985657"/>
          </a:xfrm>
        </p:spPr>
        <p:txBody>
          <a:bodyPr>
            <a:normAutofit/>
          </a:bodyPr>
          <a:lstStyle/>
          <a:p>
            <a:pPr marL="0" indent="0">
              <a:buNone/>
            </a:pPr>
            <a:endParaRPr lang="en-US" sz="2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spTree>
    <p:extLst>
      <p:ext uri="{BB962C8B-B14F-4D97-AF65-F5344CB8AC3E}">
        <p14:creationId xmlns:p14="http://schemas.microsoft.com/office/powerpoint/2010/main" val="59820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985657"/>
          </a:xfrm>
        </p:spPr>
        <p:txBody>
          <a:bodyPr>
            <a:normAutofit/>
          </a:bodyPr>
          <a:lstStyle/>
          <a:p>
            <a:pPr marL="0" indent="0">
              <a:buNone/>
            </a:pPr>
            <a:r>
              <a:rPr lang="en-US" sz="2800" dirty="0">
                <a:latin typeface="Arial" panose="020B0604020202020204" pitchFamily="34" charset="0"/>
                <a:cs typeface="Arial" panose="020B0604020202020204" pitchFamily="34" charset="0"/>
              </a:rPr>
              <a:t>“To the degree that the voice-over preserves its integrity, it also becomes an exclusively male voice.” (Silverman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34)</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spTree>
    <p:extLst>
      <p:ext uri="{BB962C8B-B14F-4D97-AF65-F5344CB8AC3E}">
        <p14:creationId xmlns:p14="http://schemas.microsoft.com/office/powerpoint/2010/main" val="227260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985657"/>
          </a:xfrm>
        </p:spPr>
        <p:txBody>
          <a:bodyPr>
            <a:normAutofit/>
          </a:bodyPr>
          <a:lstStyle/>
          <a:p>
            <a:pPr marL="0" indent="0">
              <a:buNone/>
            </a:pPr>
            <a:r>
              <a:rPr lang="en-US" sz="2800" i="1" dirty="0">
                <a:latin typeface="Arial" panose="020B0604020202020204" pitchFamily="34" charset="0"/>
                <a:cs typeface="Arial" panose="020B0604020202020204" pitchFamily="34" charset="0"/>
              </a:rPr>
              <a:t>“…most </a:t>
            </a:r>
            <a:r>
              <a:rPr lang="en-US" sz="2800" i="1" dirty="0" err="1">
                <a:latin typeface="Arial" panose="020B0604020202020204" pitchFamily="34" charset="0"/>
                <a:cs typeface="Arial" panose="020B0604020202020204" pitchFamily="34" charset="0"/>
              </a:rPr>
              <a:t>acousmêtres</a:t>
            </a:r>
            <a:r>
              <a:rPr lang="en-US" sz="2800" i="1" dirty="0">
                <a:latin typeface="Arial" panose="020B0604020202020204" pitchFamily="34" charset="0"/>
                <a:cs typeface="Arial" panose="020B0604020202020204" pitchFamily="34" charset="0"/>
              </a:rPr>
              <a:t> are masculine.</a:t>
            </a:r>
            <a:r>
              <a:rPr lang="en-US" sz="2800" dirty="0">
                <a:latin typeface="Arial" panose="020B0604020202020204" pitchFamily="34" charset="0"/>
                <a:cs typeface="Arial" panose="020B0604020202020204" pitchFamily="34" charset="0"/>
              </a:rPr>
              <a:t> Female</a:t>
            </a:r>
            <a:r>
              <a:rPr lang="en-US" sz="2800" i="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acousmêtres</a:t>
            </a:r>
            <a:r>
              <a:rPr lang="en-US" sz="2800" dirty="0">
                <a:latin typeface="Arial" panose="020B0604020202020204" pitchFamily="34" charset="0"/>
                <a:cs typeface="Arial" panose="020B0604020202020204" pitchFamily="34" charset="0"/>
              </a:rPr>
              <a:t> in classical cinema are rare… This isn’t by chance, but really a sign of the times, an era when telling a story exposes the teller more than it used to.” (Chion, </a:t>
            </a:r>
            <a:r>
              <a:rPr lang="en-US" sz="2800" i="1" dirty="0">
                <a:latin typeface="Arial" panose="020B0604020202020204" pitchFamily="34" charset="0"/>
                <a:cs typeface="Arial" panose="020B0604020202020204" pitchFamily="34" charset="0"/>
              </a:rPr>
              <a:t>The Voice in Cinema</a:t>
            </a:r>
            <a:r>
              <a:rPr lang="en-US" sz="2800" dirty="0">
                <a:latin typeface="Arial" panose="020B0604020202020204" pitchFamily="34" charset="0"/>
                <a:cs typeface="Arial" panose="020B0604020202020204" pitchFamily="34" charset="0"/>
              </a:rPr>
              <a:t>, pp. 55-57)</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spTree>
    <p:extLst>
      <p:ext uri="{BB962C8B-B14F-4D97-AF65-F5344CB8AC3E}">
        <p14:creationId xmlns:p14="http://schemas.microsoft.com/office/powerpoint/2010/main" val="131931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985657"/>
          </a:xfrm>
        </p:spPr>
        <p:txBody>
          <a:bodyPr>
            <a:normAutofit/>
          </a:bodyPr>
          <a:lstStyle/>
          <a:p>
            <a:pPr marL="0" indent="0">
              <a:buNone/>
            </a:pPr>
            <a:r>
              <a:rPr lang="en-US" sz="2800" dirty="0">
                <a:latin typeface="Arial" panose="020B0604020202020204" pitchFamily="34" charset="0"/>
                <a:cs typeface="Arial" panose="020B0604020202020204" pitchFamily="34" charset="0"/>
              </a:rPr>
              <a:t>“The traditional expository mode of direct address relies on proximity between text and image: the words explicate the visuals, telling the spectator how he or she should interpret them; the potential for secondary, connotative meaning is limited. A crucial component of such an ‘unproblematic’ narration has traditionally been held to be the masculinity of the ‘voice of God’, the traditional tones of authority and universality.” (Stella </a:t>
            </a:r>
            <a:r>
              <a:rPr lang="en-US" sz="2800" dirty="0" err="1">
                <a:latin typeface="Arial" panose="020B0604020202020204" pitchFamily="34" charset="0"/>
                <a:cs typeface="Arial" panose="020B0604020202020204" pitchFamily="34" charset="0"/>
              </a:rPr>
              <a:t>Bruzzi</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New Documentary</a:t>
            </a:r>
            <a:r>
              <a:rPr lang="en-US" sz="2800" dirty="0">
                <a:latin typeface="Arial" panose="020B0604020202020204" pitchFamily="34" charset="0"/>
                <a:cs typeface="Arial" panose="020B0604020202020204" pitchFamily="34" charset="0"/>
              </a:rPr>
              <a:t>, p. 57)</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spTree>
    <p:extLst>
      <p:ext uri="{BB962C8B-B14F-4D97-AF65-F5344CB8AC3E}">
        <p14:creationId xmlns:p14="http://schemas.microsoft.com/office/powerpoint/2010/main" val="119242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0796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pic>
        <p:nvPicPr>
          <p:cNvPr id="3" name="Picture 2" descr="A person in a suit&#10;&#10;Description automatically generated with medium confidence">
            <a:extLst>
              <a:ext uri="{FF2B5EF4-FFF2-40B4-BE49-F238E27FC236}">
                <a16:creationId xmlns:a16="http://schemas.microsoft.com/office/drawing/2014/main" id="{89FF1E19-CBA1-B04E-8262-578511F224A8}"/>
              </a:ext>
            </a:extLst>
          </p:cNvPr>
          <p:cNvPicPr>
            <a:picLocks noChangeAspect="1"/>
          </p:cNvPicPr>
          <p:nvPr/>
        </p:nvPicPr>
        <p:blipFill>
          <a:blip r:embed="rId2"/>
          <a:stretch>
            <a:fillRect/>
          </a:stretch>
        </p:blipFill>
        <p:spPr>
          <a:xfrm>
            <a:off x="4759896" y="1175657"/>
            <a:ext cx="4182321" cy="5322456"/>
          </a:xfrm>
          <a:prstGeom prst="rect">
            <a:avLst/>
          </a:prstGeom>
        </p:spPr>
      </p:pic>
    </p:spTree>
    <p:extLst>
      <p:ext uri="{BB962C8B-B14F-4D97-AF65-F5344CB8AC3E}">
        <p14:creationId xmlns:p14="http://schemas.microsoft.com/office/powerpoint/2010/main" val="78785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pic>
        <p:nvPicPr>
          <p:cNvPr id="9" name="Picture 8" descr="A picture containing text, book&#10;&#10;Description automatically generated">
            <a:extLst>
              <a:ext uri="{FF2B5EF4-FFF2-40B4-BE49-F238E27FC236}">
                <a16:creationId xmlns:a16="http://schemas.microsoft.com/office/drawing/2014/main" id="{182697BB-A043-3849-A6F1-7592AE4AD385}"/>
              </a:ext>
            </a:extLst>
          </p:cNvPr>
          <p:cNvPicPr>
            <a:picLocks noChangeAspect="1"/>
          </p:cNvPicPr>
          <p:nvPr/>
        </p:nvPicPr>
        <p:blipFill>
          <a:blip r:embed="rId2"/>
          <a:stretch>
            <a:fillRect/>
          </a:stretch>
        </p:blipFill>
        <p:spPr>
          <a:xfrm>
            <a:off x="712618" y="1175658"/>
            <a:ext cx="3859382" cy="5322455"/>
          </a:xfrm>
          <a:prstGeom prst="rect">
            <a:avLst/>
          </a:prstGeom>
        </p:spPr>
      </p:pic>
      <p:pic>
        <p:nvPicPr>
          <p:cNvPr id="3" name="Picture 2" descr="A person in a suit&#10;&#10;Description automatically generated with medium confidence">
            <a:extLst>
              <a:ext uri="{FF2B5EF4-FFF2-40B4-BE49-F238E27FC236}">
                <a16:creationId xmlns:a16="http://schemas.microsoft.com/office/drawing/2014/main" id="{89FF1E19-CBA1-B04E-8262-578511F224A8}"/>
              </a:ext>
            </a:extLst>
          </p:cNvPr>
          <p:cNvPicPr>
            <a:picLocks noChangeAspect="1"/>
          </p:cNvPicPr>
          <p:nvPr/>
        </p:nvPicPr>
        <p:blipFill>
          <a:blip r:embed="rId3"/>
          <a:stretch>
            <a:fillRect/>
          </a:stretch>
        </p:blipFill>
        <p:spPr>
          <a:xfrm>
            <a:off x="4759896" y="1175657"/>
            <a:ext cx="4182321" cy="5322456"/>
          </a:xfrm>
          <a:prstGeom prst="rect">
            <a:avLst/>
          </a:prstGeom>
        </p:spPr>
      </p:pic>
    </p:spTree>
    <p:extLst>
      <p:ext uri="{BB962C8B-B14F-4D97-AF65-F5344CB8AC3E}">
        <p14:creationId xmlns:p14="http://schemas.microsoft.com/office/powerpoint/2010/main" val="366620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pic>
        <p:nvPicPr>
          <p:cNvPr id="3" name="Picture 2" descr="A person in a suit&#10;&#10;Description automatically generated with medium confidence">
            <a:extLst>
              <a:ext uri="{FF2B5EF4-FFF2-40B4-BE49-F238E27FC236}">
                <a16:creationId xmlns:a16="http://schemas.microsoft.com/office/drawing/2014/main" id="{89FF1E19-CBA1-B04E-8262-578511F224A8}"/>
              </a:ext>
            </a:extLst>
          </p:cNvPr>
          <p:cNvPicPr>
            <a:picLocks noChangeAspect="1"/>
          </p:cNvPicPr>
          <p:nvPr/>
        </p:nvPicPr>
        <p:blipFill>
          <a:blip r:embed="rId2"/>
          <a:stretch>
            <a:fillRect/>
          </a:stretch>
        </p:blipFill>
        <p:spPr>
          <a:xfrm>
            <a:off x="4759896" y="1175657"/>
            <a:ext cx="4182321" cy="5322456"/>
          </a:xfrm>
          <a:prstGeom prst="rect">
            <a:avLst/>
          </a:prstGeom>
        </p:spPr>
      </p:pic>
      <p:pic>
        <p:nvPicPr>
          <p:cNvPr id="6" name="Picture 5" descr="A person standing in front of a book&#10;&#10;Description automatically generated with low confidence">
            <a:extLst>
              <a:ext uri="{FF2B5EF4-FFF2-40B4-BE49-F238E27FC236}">
                <a16:creationId xmlns:a16="http://schemas.microsoft.com/office/drawing/2014/main" id="{3CB76BA0-A785-FC40-8F35-4B9F82CCFE67}"/>
              </a:ext>
            </a:extLst>
          </p:cNvPr>
          <p:cNvPicPr>
            <a:picLocks noChangeAspect="1"/>
          </p:cNvPicPr>
          <p:nvPr/>
        </p:nvPicPr>
        <p:blipFill>
          <a:blip r:embed="rId3"/>
          <a:stretch>
            <a:fillRect/>
          </a:stretch>
        </p:blipFill>
        <p:spPr>
          <a:xfrm>
            <a:off x="712618" y="1178587"/>
            <a:ext cx="3859382" cy="5319526"/>
          </a:xfrm>
          <a:prstGeom prst="rect">
            <a:avLst/>
          </a:prstGeom>
        </p:spPr>
      </p:pic>
    </p:spTree>
    <p:extLst>
      <p:ext uri="{BB962C8B-B14F-4D97-AF65-F5344CB8AC3E}">
        <p14:creationId xmlns:p14="http://schemas.microsoft.com/office/powerpoint/2010/main" val="88978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399"/>
            <a:ext cx="8229600" cy="4985657"/>
          </a:xfrm>
        </p:spPr>
        <p:txBody>
          <a:bodyPr>
            <a:normAutofit/>
          </a:bodyPr>
          <a:lstStyle/>
          <a:p>
            <a:pPr marL="0" indent="0">
              <a:buNone/>
            </a:pPr>
            <a:r>
              <a:rPr lang="en-US" sz="2800" dirty="0">
                <a:latin typeface="Arial" panose="020B0604020202020204" pitchFamily="34" charset="0"/>
                <a:cs typeface="Arial" panose="020B0604020202020204" pitchFamily="34" charset="0"/>
              </a:rPr>
              <a:t>“…the question of empowering women through speech is highly problematic, because women’s relationship with language and speech has always been an uncomfortable one. Language, of course, is never neutral. It is the site where power relationships are most complex and pernicious; yet it is also a place of liberation.” (Trinh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44)</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spTree>
    <p:extLst>
      <p:ext uri="{BB962C8B-B14F-4D97-AF65-F5344CB8AC3E}">
        <p14:creationId xmlns:p14="http://schemas.microsoft.com/office/powerpoint/2010/main" val="382334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371" y="5603647"/>
            <a:ext cx="8229600" cy="979715"/>
          </a:xfrm>
        </p:spPr>
        <p:txBody>
          <a:bodyPr>
            <a:normAutofit/>
          </a:bodyPr>
          <a:lstStyle/>
          <a:p>
            <a:pPr marL="0" indent="0">
              <a:buNone/>
            </a:pPr>
            <a:r>
              <a:rPr lang="en-US" sz="2800" dirty="0">
                <a:latin typeface="Arial" panose="020B0604020202020204" pitchFamily="34" charset="0"/>
                <a:cs typeface="Arial" panose="020B0604020202020204" pitchFamily="34" charset="0"/>
              </a:rPr>
              <a:t>(Thu Van interview, re-enacted by </a:t>
            </a:r>
            <a:r>
              <a:rPr lang="en-US" sz="2800" dirty="0" err="1">
                <a:latin typeface="Arial" panose="020B0604020202020204" pitchFamily="34" charset="0"/>
                <a:cs typeface="Arial" panose="020B0604020202020204" pitchFamily="34" charset="0"/>
              </a:rPr>
              <a:t>Khien</a:t>
            </a:r>
            <a:r>
              <a:rPr lang="en-US" sz="2800" dirty="0">
                <a:latin typeface="Arial" panose="020B0604020202020204" pitchFamily="34" charset="0"/>
                <a:cs typeface="Arial" panose="020B0604020202020204" pitchFamily="34" charset="0"/>
              </a:rPr>
              <a:t> Lai in </a:t>
            </a:r>
            <a:r>
              <a:rPr lang="en-US" sz="2800" i="1" dirty="0">
                <a:latin typeface="Arial" panose="020B0604020202020204" pitchFamily="34" charset="0"/>
                <a:cs typeface="Arial" panose="020B0604020202020204" pitchFamily="34" charset="0"/>
              </a:rPr>
              <a:t>Surname Viet Given Name Nam</a:t>
            </a:r>
            <a:r>
              <a:rPr lang="en-US" sz="2800" dirty="0">
                <a:latin typeface="Arial" panose="020B0604020202020204" pitchFamily="34" charset="0"/>
                <a:cs typeface="Arial" panose="020B0604020202020204" pitchFamily="34" charset="0"/>
              </a:rPr>
              <a:t>)</a:t>
            </a:r>
          </a:p>
        </p:txBody>
      </p:sp>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274638"/>
            <a:ext cx="8229600" cy="901020"/>
          </a:xfrm>
        </p:spPr>
        <p:txBody>
          <a:bodyPr>
            <a:normAutofit/>
          </a:bodyPr>
          <a:lstStyle/>
          <a:p>
            <a:pPr algn="l"/>
            <a:r>
              <a:rPr lang="en-US" sz="3200" b="1" dirty="0">
                <a:latin typeface="Arial" charset="0"/>
                <a:ea typeface="Arial" charset="0"/>
                <a:cs typeface="Arial" charset="0"/>
              </a:rPr>
              <a:t>Gender and Voiceover:</a:t>
            </a:r>
            <a:endParaRPr lang="en-US" sz="3200" b="1" dirty="0"/>
          </a:p>
        </p:txBody>
      </p:sp>
      <p:pic>
        <p:nvPicPr>
          <p:cNvPr id="4" name="Picture 3" descr="A person sitting at a desk&#10;&#10;Description automatically generated with medium confidence">
            <a:extLst>
              <a:ext uri="{FF2B5EF4-FFF2-40B4-BE49-F238E27FC236}">
                <a16:creationId xmlns:a16="http://schemas.microsoft.com/office/drawing/2014/main" id="{3E75682D-F5E9-5A48-9CAB-E615AAB5E4D2}"/>
              </a:ext>
            </a:extLst>
          </p:cNvPr>
          <p:cNvPicPr>
            <a:picLocks noChangeAspect="1"/>
          </p:cNvPicPr>
          <p:nvPr/>
        </p:nvPicPr>
        <p:blipFill>
          <a:blip r:embed="rId2"/>
          <a:stretch>
            <a:fillRect/>
          </a:stretch>
        </p:blipFill>
        <p:spPr>
          <a:xfrm>
            <a:off x="1600200" y="1265011"/>
            <a:ext cx="5677628" cy="4134304"/>
          </a:xfrm>
          <a:prstGeom prst="rect">
            <a:avLst/>
          </a:prstGeom>
        </p:spPr>
      </p:pic>
    </p:spTree>
    <p:extLst>
      <p:ext uri="{BB962C8B-B14F-4D97-AF65-F5344CB8AC3E}">
        <p14:creationId xmlns:p14="http://schemas.microsoft.com/office/powerpoint/2010/main" val="225663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News from Home </a:t>
            </a:r>
            <a:r>
              <a:rPr lang="en-US" sz="3200" b="1" dirty="0">
                <a:latin typeface="Arial" panose="020B0604020202020204" pitchFamily="34" charset="0"/>
                <a:cs typeface="Arial" panose="020B0604020202020204" pitchFamily="34" charset="0"/>
              </a:rPr>
              <a:t>(1976) </a:t>
            </a:r>
          </a:p>
          <a:p>
            <a:pPr algn="ctr"/>
            <a:r>
              <a:rPr lang="en-US" sz="3200" b="1" dirty="0">
                <a:latin typeface="Arial" panose="020B0604020202020204" pitchFamily="34" charset="0"/>
                <a:cs typeface="Arial" panose="020B0604020202020204" pitchFamily="34" charset="0"/>
              </a:rPr>
              <a:t>Dir. Chantal Akerman</a:t>
            </a:r>
          </a:p>
        </p:txBody>
      </p:sp>
      <p:pic>
        <p:nvPicPr>
          <p:cNvPr id="5" name="Picture 4" descr="A picture containing text, road, building, outdoor&#10;&#10;Description automatically generated">
            <a:extLst>
              <a:ext uri="{FF2B5EF4-FFF2-40B4-BE49-F238E27FC236}">
                <a16:creationId xmlns:a16="http://schemas.microsoft.com/office/drawing/2014/main" id="{90397563-F9C5-4E45-ACFD-5AD91BD50E1D}"/>
              </a:ext>
            </a:extLst>
          </p:cNvPr>
          <p:cNvPicPr>
            <a:picLocks noChangeAspect="1"/>
          </p:cNvPicPr>
          <p:nvPr/>
        </p:nvPicPr>
        <p:blipFill>
          <a:blip r:embed="rId2"/>
          <a:stretch>
            <a:fillRect/>
          </a:stretch>
        </p:blipFill>
        <p:spPr>
          <a:xfrm>
            <a:off x="1384754" y="630662"/>
            <a:ext cx="6374492" cy="4355903"/>
          </a:xfrm>
          <a:prstGeom prst="rect">
            <a:avLst/>
          </a:prstGeom>
        </p:spPr>
      </p:pic>
    </p:spTree>
    <p:extLst>
      <p:ext uri="{BB962C8B-B14F-4D97-AF65-F5344CB8AC3E}">
        <p14:creationId xmlns:p14="http://schemas.microsoft.com/office/powerpoint/2010/main" val="137565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Sans Soleil / Sunless </a:t>
            </a:r>
            <a:r>
              <a:rPr lang="en-US" sz="3200" b="1" dirty="0">
                <a:latin typeface="Arial" panose="020B0604020202020204" pitchFamily="34" charset="0"/>
                <a:cs typeface="Arial" panose="020B0604020202020204" pitchFamily="34" charset="0"/>
              </a:rPr>
              <a:t>(1983) </a:t>
            </a:r>
          </a:p>
          <a:p>
            <a:pPr algn="ctr"/>
            <a:r>
              <a:rPr lang="en-US" sz="3200" b="1" dirty="0">
                <a:latin typeface="Arial" panose="020B0604020202020204" pitchFamily="34" charset="0"/>
                <a:cs typeface="Arial" panose="020B0604020202020204" pitchFamily="34" charset="0"/>
              </a:rPr>
              <a:t>Dir. Chris Marker</a:t>
            </a:r>
          </a:p>
        </p:txBody>
      </p:sp>
      <p:pic>
        <p:nvPicPr>
          <p:cNvPr id="3" name="Picture 2" descr="A picture containing person, wearing, staring&#10;&#10;Description automatically generated">
            <a:extLst>
              <a:ext uri="{FF2B5EF4-FFF2-40B4-BE49-F238E27FC236}">
                <a16:creationId xmlns:a16="http://schemas.microsoft.com/office/drawing/2014/main" id="{46E46105-B8FE-D241-BE27-8036F1110681}"/>
              </a:ext>
            </a:extLst>
          </p:cNvPr>
          <p:cNvPicPr>
            <a:picLocks noChangeAspect="1"/>
          </p:cNvPicPr>
          <p:nvPr/>
        </p:nvPicPr>
        <p:blipFill>
          <a:blip r:embed="rId2"/>
          <a:stretch>
            <a:fillRect/>
          </a:stretch>
        </p:blipFill>
        <p:spPr>
          <a:xfrm>
            <a:off x="935181" y="733391"/>
            <a:ext cx="7273637" cy="4091421"/>
          </a:xfrm>
          <a:prstGeom prst="rect">
            <a:avLst/>
          </a:prstGeom>
        </p:spPr>
      </p:pic>
    </p:spTree>
    <p:extLst>
      <p:ext uri="{BB962C8B-B14F-4D97-AF65-F5344CB8AC3E}">
        <p14:creationId xmlns:p14="http://schemas.microsoft.com/office/powerpoint/2010/main" val="185840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Comparative Analysis:</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Basing your discussion on the scenes from these two films and referencing these films as a whole</a:t>
            </a:r>
          </a:p>
          <a:p>
            <a:endParaRPr lang="en-US" sz="2800" dirty="0">
              <a:latin typeface="Arial" charset="0"/>
              <a:ea typeface="Arial" charset="0"/>
              <a:cs typeface="Arial" charset="0"/>
            </a:endParaRPr>
          </a:p>
          <a:p>
            <a:r>
              <a:rPr lang="en-US" sz="2800" dirty="0">
                <a:latin typeface="Arial" charset="0"/>
                <a:ea typeface="Arial" charset="0"/>
                <a:cs typeface="Arial" charset="0"/>
              </a:rPr>
              <a:t>Consider the both the realization and function of the female voiceover narrators in these films. How do these voices “define” or otherwise influence your perception—both audio and visual—of these films?  </a:t>
            </a:r>
          </a:p>
          <a:p>
            <a:endParaRPr lang="en-US" sz="2800" dirty="0">
              <a:latin typeface="Arial" charset="0"/>
              <a:ea typeface="Arial" charset="0"/>
              <a:cs typeface="Arial" charset="0"/>
            </a:endParaRPr>
          </a:p>
          <a:p>
            <a:r>
              <a:rPr lang="en-US" sz="2800" dirty="0">
                <a:latin typeface="Arial" charset="0"/>
                <a:ea typeface="Arial" charset="0"/>
                <a:cs typeface="Arial" charset="0"/>
              </a:rPr>
              <a:t>What is the audio-visual relationship(s) in these films?</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163008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Sans Soleil / Sunless </a:t>
            </a:r>
            <a:r>
              <a:rPr lang="en-US" sz="3200" b="1" dirty="0">
                <a:latin typeface="Arial" panose="020B0604020202020204" pitchFamily="34" charset="0"/>
                <a:cs typeface="Arial" panose="020B0604020202020204" pitchFamily="34" charset="0"/>
              </a:rPr>
              <a:t>(1983) </a:t>
            </a:r>
          </a:p>
          <a:p>
            <a:pPr algn="ctr"/>
            <a:r>
              <a:rPr lang="en-US" sz="3200" b="1" dirty="0">
                <a:latin typeface="Arial" panose="020B0604020202020204" pitchFamily="34" charset="0"/>
                <a:cs typeface="Arial" panose="020B0604020202020204" pitchFamily="34" charset="0"/>
              </a:rPr>
              <a:t>Dir. Chris Marker</a:t>
            </a:r>
          </a:p>
        </p:txBody>
      </p:sp>
      <p:pic>
        <p:nvPicPr>
          <p:cNvPr id="5" name="Picture 4" descr="A picture containing text, lamp&#10;&#10;Description automatically generated">
            <a:extLst>
              <a:ext uri="{FF2B5EF4-FFF2-40B4-BE49-F238E27FC236}">
                <a16:creationId xmlns:a16="http://schemas.microsoft.com/office/drawing/2014/main" id="{CF875CB4-B0B8-A841-8385-400770B760A9}"/>
              </a:ext>
            </a:extLst>
          </p:cNvPr>
          <p:cNvPicPr>
            <a:picLocks noChangeAspect="1"/>
          </p:cNvPicPr>
          <p:nvPr/>
        </p:nvPicPr>
        <p:blipFill>
          <a:blip r:embed="rId2"/>
          <a:stretch>
            <a:fillRect/>
          </a:stretch>
        </p:blipFill>
        <p:spPr>
          <a:xfrm>
            <a:off x="1127278" y="776934"/>
            <a:ext cx="6889441" cy="4245009"/>
          </a:xfrm>
          <a:prstGeom prst="rect">
            <a:avLst/>
          </a:prstGeom>
        </p:spPr>
      </p:pic>
    </p:spTree>
    <p:extLst>
      <p:ext uri="{BB962C8B-B14F-4D97-AF65-F5344CB8AC3E}">
        <p14:creationId xmlns:p14="http://schemas.microsoft.com/office/powerpoint/2010/main" val="327305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Surname Viet Given Name Nam </a:t>
            </a:r>
          </a:p>
          <a:p>
            <a:pPr algn="ctr"/>
            <a:r>
              <a:rPr lang="en-US" sz="3200" b="1" dirty="0">
                <a:latin typeface="Arial" panose="020B0604020202020204" pitchFamily="34" charset="0"/>
                <a:cs typeface="Arial" panose="020B0604020202020204" pitchFamily="34" charset="0"/>
              </a:rPr>
              <a:t>(1989) Dir. Trinh T. Minh-ha</a:t>
            </a:r>
          </a:p>
        </p:txBody>
      </p:sp>
      <p:pic>
        <p:nvPicPr>
          <p:cNvPr id="5" name="Picture 4" descr="A picture containing person, wall, indoor&#10;&#10;Description automatically generated">
            <a:extLst>
              <a:ext uri="{FF2B5EF4-FFF2-40B4-BE49-F238E27FC236}">
                <a16:creationId xmlns:a16="http://schemas.microsoft.com/office/drawing/2014/main" id="{E6AA3429-5351-194E-AD61-FC942B6C5FCE}"/>
              </a:ext>
            </a:extLst>
          </p:cNvPr>
          <p:cNvPicPr>
            <a:picLocks noChangeAspect="1"/>
          </p:cNvPicPr>
          <p:nvPr/>
        </p:nvPicPr>
        <p:blipFill>
          <a:blip r:embed="rId2"/>
          <a:stretch>
            <a:fillRect/>
          </a:stretch>
        </p:blipFill>
        <p:spPr>
          <a:xfrm>
            <a:off x="1523999" y="460527"/>
            <a:ext cx="6096000" cy="4495800"/>
          </a:xfrm>
          <a:prstGeom prst="rect">
            <a:avLst/>
          </a:prstGeom>
        </p:spPr>
      </p:pic>
    </p:spTree>
    <p:extLst>
      <p:ext uri="{BB962C8B-B14F-4D97-AF65-F5344CB8AC3E}">
        <p14:creationId xmlns:p14="http://schemas.microsoft.com/office/powerpoint/2010/main" val="378419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3075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b="1" dirty="0">
                <a:latin typeface="Arial" charset="0"/>
                <a:ea typeface="Arial" charset="0"/>
                <a:cs typeface="Arial" charset="0"/>
              </a:rPr>
              <a:t>Comparative Analysis:</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Basing your discussion on the scenes from these two films and referencing these films as a whole</a:t>
            </a:r>
          </a:p>
          <a:p>
            <a:endParaRPr lang="en-US" sz="2800" dirty="0">
              <a:latin typeface="Arial" charset="0"/>
              <a:ea typeface="Arial" charset="0"/>
              <a:cs typeface="Arial" charset="0"/>
            </a:endParaRPr>
          </a:p>
          <a:p>
            <a:r>
              <a:rPr lang="en-US" sz="2800" dirty="0">
                <a:latin typeface="Arial" charset="0"/>
                <a:ea typeface="Arial" charset="0"/>
                <a:cs typeface="Arial" charset="0"/>
              </a:rPr>
              <a:t>How are female voices positioned in these films?  </a:t>
            </a:r>
          </a:p>
          <a:p>
            <a:endParaRPr lang="en-US" sz="2800" dirty="0">
              <a:latin typeface="Arial" charset="0"/>
              <a:ea typeface="Arial" charset="0"/>
              <a:cs typeface="Arial" charset="0"/>
            </a:endParaRPr>
          </a:p>
          <a:p>
            <a:r>
              <a:rPr lang="en-US" sz="2800" dirty="0">
                <a:latin typeface="Arial" charset="0"/>
                <a:ea typeface="Arial" charset="0"/>
                <a:cs typeface="Arial" charset="0"/>
              </a:rPr>
              <a:t>How do these female voices speak to the broader issues of documentary, fiction, truth, and cross-cultural relations in these films?</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47382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Concluding Remarks:</a:t>
            </a:r>
          </a:p>
          <a:p>
            <a:pPr marL="0" indent="0">
              <a:buNone/>
            </a:pPr>
            <a:r>
              <a:rPr lang="en-US" sz="2800" dirty="0">
                <a:latin typeface="Arial" charset="0"/>
                <a:ea typeface="Arial" charset="0"/>
                <a:cs typeface="Arial" charset="0"/>
              </a:rPr>
              <a:t>Each group will focus on one film.  Discuss and draft a statement regarding the relationship between voice, image and text in these three films:</a:t>
            </a:r>
          </a:p>
          <a:p>
            <a:pPr marL="0" indent="0">
              <a:buNone/>
            </a:pPr>
            <a:endParaRPr lang="en-US" sz="2800" dirty="0">
              <a:latin typeface="Arial" charset="0"/>
              <a:ea typeface="Arial" charset="0"/>
              <a:cs typeface="Arial" charset="0"/>
            </a:endParaRPr>
          </a:p>
          <a:p>
            <a:pPr marL="514350" indent="-514350">
              <a:buFont typeface="+mj-lt"/>
              <a:buAutoNum type="arabicPeriod"/>
            </a:pPr>
            <a:r>
              <a:rPr lang="en-US" sz="2800" i="1" dirty="0">
                <a:latin typeface="Arial" panose="020B0604020202020204" pitchFamily="34" charset="0"/>
                <a:cs typeface="Arial" panose="020B0604020202020204" pitchFamily="34" charset="0"/>
              </a:rPr>
              <a:t>News from Home </a:t>
            </a:r>
            <a:r>
              <a:rPr lang="en-US" sz="2800" dirty="0">
                <a:latin typeface="Arial" panose="020B0604020202020204" pitchFamily="34" charset="0"/>
                <a:cs typeface="Arial" panose="020B0604020202020204" pitchFamily="34" charset="0"/>
              </a:rPr>
              <a:t>(1976) Dir. Chantal Akerman</a:t>
            </a:r>
            <a:endParaRPr lang="en-US" sz="2800" i="1" dirty="0">
              <a:latin typeface="Arial" panose="020B0604020202020204" pitchFamily="34" charset="0"/>
              <a:cs typeface="Arial" panose="020B0604020202020204" pitchFamily="34" charset="0"/>
            </a:endParaRPr>
          </a:p>
          <a:p>
            <a:pPr marL="514350" indent="-514350">
              <a:buFont typeface="+mj-lt"/>
              <a:buAutoNum type="arabicPeriod"/>
            </a:pPr>
            <a:r>
              <a:rPr lang="en-US" sz="2800" i="1" dirty="0">
                <a:latin typeface="Arial" panose="020B0604020202020204" pitchFamily="34" charset="0"/>
                <a:cs typeface="Arial" panose="020B0604020202020204" pitchFamily="34" charset="0"/>
              </a:rPr>
              <a:t>Sans Soleil / Sunless </a:t>
            </a:r>
            <a:r>
              <a:rPr lang="en-US" sz="2800" dirty="0">
                <a:latin typeface="Arial" panose="020B0604020202020204" pitchFamily="34" charset="0"/>
                <a:cs typeface="Arial" panose="020B0604020202020204" pitchFamily="34" charset="0"/>
              </a:rPr>
              <a:t>(1983) Dir. Chris Marker</a:t>
            </a:r>
            <a:endParaRPr lang="en-US" sz="2800" i="1" dirty="0">
              <a:latin typeface="Arial" panose="020B0604020202020204" pitchFamily="34" charset="0"/>
              <a:cs typeface="Arial" panose="020B0604020202020204" pitchFamily="34" charset="0"/>
            </a:endParaRPr>
          </a:p>
          <a:p>
            <a:pPr marL="514350" indent="-514350">
              <a:buFont typeface="+mj-lt"/>
              <a:buAutoNum type="arabicPeriod"/>
            </a:pPr>
            <a:r>
              <a:rPr lang="en-US" sz="2800" i="1" dirty="0">
                <a:latin typeface="Arial" panose="020B0604020202020204" pitchFamily="34" charset="0"/>
                <a:cs typeface="Arial" panose="020B0604020202020204" pitchFamily="34" charset="0"/>
              </a:rPr>
              <a:t>Surname Viet Given Name Nam </a:t>
            </a:r>
            <a:r>
              <a:rPr lang="en-US" sz="2800" dirty="0">
                <a:latin typeface="Arial" panose="020B0604020202020204" pitchFamily="34" charset="0"/>
                <a:cs typeface="Arial" panose="020B0604020202020204" pitchFamily="34" charset="0"/>
              </a:rPr>
              <a:t>(1989) Dir. Trinh T. Minh-ha</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Your statements should comment on or otherwise reference idea(s) from </a:t>
            </a:r>
            <a:r>
              <a:rPr lang="en-US" sz="2800">
                <a:latin typeface="Arial" panose="020B0604020202020204" pitchFamily="34" charset="0"/>
                <a:cs typeface="Arial" panose="020B0604020202020204" pitchFamily="34" charset="0"/>
              </a:rPr>
              <a:t>the class reading.</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charset="0"/>
              <a:ea typeface="Arial" charset="0"/>
              <a:cs typeface="Arial" charset="0"/>
            </a:endParaRPr>
          </a:p>
        </p:txBody>
      </p:sp>
    </p:spTree>
    <p:extLst>
      <p:ext uri="{BB962C8B-B14F-4D97-AF65-F5344CB8AC3E}">
        <p14:creationId xmlns:p14="http://schemas.microsoft.com/office/powerpoint/2010/main" val="230947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 ideal form of antidocumentary (Catherine Russell)</a:t>
            </a:r>
          </a:p>
          <a:p>
            <a:endParaRPr lang="en-US" sz="2800"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1316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Autoethnography</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Self-fashioning (James Clifford)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 ideal form of antidocumentary (Catherine Russell)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Disidentification (José Muñoz)</a:t>
            </a: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19900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Françoise Lionnet’s definition: “the defining of one's subjective ethnicity as mediated through language, history, and ethnographical analysis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32)</a:t>
            </a:r>
          </a:p>
          <a:p>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 kind of ‘figural anthropology’ of the self”</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it ‘opens up a space of resistance between the individual (</a:t>
            </a:r>
            <a:r>
              <a:rPr lang="en-US" u="sng" dirty="0">
                <a:latin typeface="Arial" panose="020B0604020202020204" pitchFamily="34" charset="0"/>
                <a:cs typeface="Arial" panose="020B0604020202020204" pitchFamily="34" charset="0"/>
              </a:rPr>
              <a:t>auto-</a:t>
            </a:r>
            <a:r>
              <a:rPr lang="en-US" dirty="0">
                <a:latin typeface="Arial" panose="020B0604020202020204" pitchFamily="34" charset="0"/>
                <a:cs typeface="Arial" panose="020B0604020202020204" pitchFamily="34" charset="0"/>
              </a:rPr>
              <a:t>) and the collective </a:t>
            </a:r>
            <a:r>
              <a:rPr lang="en-US" u="sng" dirty="0">
                <a:latin typeface="Arial" panose="020B0604020202020204" pitchFamily="34" charset="0"/>
                <a:cs typeface="Arial" panose="020B0604020202020204" pitchFamily="34" charset="0"/>
              </a:rPr>
              <a:t>(-ethno-</a:t>
            </a:r>
            <a:r>
              <a:rPr lang="en-US" dirty="0">
                <a:latin typeface="Arial" panose="020B0604020202020204" pitchFamily="34" charset="0"/>
                <a:cs typeface="Arial" panose="020B0604020202020204" pitchFamily="34" charset="0"/>
              </a:rPr>
              <a:t>) where the writing </a:t>
            </a:r>
            <a:r>
              <a:rPr lang="en-US" u="sng" dirty="0">
                <a:latin typeface="Arial" panose="020B0604020202020204" pitchFamily="34" charset="0"/>
                <a:cs typeface="Arial" panose="020B0604020202020204" pitchFamily="34" charset="0"/>
              </a:rPr>
              <a:t>(-graphy</a:t>
            </a:r>
            <a:r>
              <a:rPr lang="en-US" dirty="0">
                <a:latin typeface="Arial" panose="020B0604020202020204" pitchFamily="34" charset="0"/>
                <a:cs typeface="Arial" panose="020B0604020202020204" pitchFamily="34" charset="0"/>
              </a:rPr>
              <a:t>) of singularity cannot be foreclosed’.</a:t>
            </a:r>
          </a:p>
          <a:p>
            <a:pPr lvl="1"/>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8980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Françoise Lionnet’s definition: “the defining of one's subjective ethnicity as mediated through language, history, and ethnographical analysis (Quoted in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32)</a:t>
            </a:r>
          </a:p>
          <a:p>
            <a:endParaRPr lang="en-US" sz="28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 kind of </a:t>
            </a:r>
            <a:r>
              <a:rPr lang="en-US" dirty="0">
                <a:solidFill>
                  <a:srgbClr val="FFFF00"/>
                </a:solidFill>
                <a:latin typeface="Arial" panose="020B0604020202020204" pitchFamily="34" charset="0"/>
                <a:cs typeface="Arial" panose="020B0604020202020204" pitchFamily="34" charset="0"/>
              </a:rPr>
              <a:t>‘figural anthropology’ of the self</a:t>
            </a:r>
            <a:r>
              <a:rPr lang="en-US"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it ‘</a:t>
            </a:r>
            <a:r>
              <a:rPr lang="en-US" dirty="0">
                <a:solidFill>
                  <a:srgbClr val="FFFF00"/>
                </a:solidFill>
                <a:latin typeface="Arial" panose="020B0604020202020204" pitchFamily="34" charset="0"/>
                <a:cs typeface="Arial" panose="020B0604020202020204" pitchFamily="34" charset="0"/>
              </a:rPr>
              <a:t>opens up a space of resistance </a:t>
            </a:r>
            <a:r>
              <a:rPr lang="en-US" dirty="0">
                <a:latin typeface="Arial" panose="020B0604020202020204" pitchFamily="34" charset="0"/>
                <a:cs typeface="Arial" panose="020B0604020202020204" pitchFamily="34" charset="0"/>
              </a:rPr>
              <a:t>between the individual (</a:t>
            </a:r>
            <a:r>
              <a:rPr lang="en-US" u="sng" dirty="0">
                <a:latin typeface="Arial" panose="020B0604020202020204" pitchFamily="34" charset="0"/>
                <a:cs typeface="Arial" panose="020B0604020202020204" pitchFamily="34" charset="0"/>
              </a:rPr>
              <a:t>auto-</a:t>
            </a:r>
            <a:r>
              <a:rPr lang="en-US" dirty="0">
                <a:latin typeface="Arial" panose="020B0604020202020204" pitchFamily="34" charset="0"/>
                <a:cs typeface="Arial" panose="020B0604020202020204" pitchFamily="34" charset="0"/>
              </a:rPr>
              <a:t>) and the collective </a:t>
            </a:r>
            <a:r>
              <a:rPr lang="en-US" u="sng" dirty="0">
                <a:latin typeface="Arial" panose="020B0604020202020204" pitchFamily="34" charset="0"/>
                <a:cs typeface="Arial" panose="020B0604020202020204" pitchFamily="34" charset="0"/>
              </a:rPr>
              <a:t>(-ethno-</a:t>
            </a:r>
            <a:r>
              <a:rPr lang="en-US" dirty="0">
                <a:latin typeface="Arial" panose="020B0604020202020204" pitchFamily="34" charset="0"/>
                <a:cs typeface="Arial" panose="020B0604020202020204" pitchFamily="34" charset="0"/>
              </a:rPr>
              <a:t>) where the writing </a:t>
            </a:r>
            <a:r>
              <a:rPr lang="en-US" u="sng" dirty="0">
                <a:latin typeface="Arial" panose="020B0604020202020204" pitchFamily="34" charset="0"/>
                <a:cs typeface="Arial" panose="020B0604020202020204" pitchFamily="34" charset="0"/>
              </a:rPr>
              <a:t>(-graphy</a:t>
            </a:r>
            <a:r>
              <a:rPr lang="en-US" dirty="0">
                <a:latin typeface="Arial" panose="020B0604020202020204" pitchFamily="34" charset="0"/>
                <a:cs typeface="Arial" panose="020B0604020202020204" pitchFamily="34" charset="0"/>
              </a:rPr>
              <a:t>) of singularity cannot be foreclosed’.</a:t>
            </a:r>
          </a:p>
          <a:p>
            <a:pPr lvl="1"/>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sz="2800" dirty="0">
              <a:latin typeface="Arial" charset="0"/>
              <a:ea typeface="Arial" charset="0"/>
              <a:cs typeface="Arial" charset="0"/>
            </a:endParaRP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78101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This term…refers to instances in which colonized subjects undertake to represent themselves in ways that engage with the colonizer’s terms.</a:t>
            </a:r>
          </a:p>
          <a:p>
            <a:pPr marL="514350" indent="-514350">
              <a:buFont typeface="+mj-lt"/>
              <a:buAutoNum type="arabicPeriod"/>
            </a:pP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Autoethnography… involves partly collaborating with and appropriating the idioms of the conqueror (9)</a:t>
            </a:r>
          </a:p>
          <a:p>
            <a:pPr marL="0" indent="0">
              <a:buNone/>
            </a:pPr>
            <a:endParaRPr lang="en-US" sz="2800" dirty="0">
              <a:latin typeface="Arial" panose="020B0604020202020204" pitchFamily="34" charset="0"/>
              <a:ea typeface="Arial" charset="0"/>
              <a:cs typeface="Arial" panose="020B0604020202020204" pitchFamily="34" charset="0"/>
            </a:endParaRPr>
          </a:p>
          <a:p>
            <a:r>
              <a:rPr lang="en-US" sz="2800" dirty="0">
                <a:latin typeface="Arial" panose="020B0604020202020204" pitchFamily="34" charset="0"/>
                <a:cs typeface="Arial" panose="020B0604020202020204" pitchFamily="34" charset="0"/>
              </a:rPr>
              <a:t>Autoethnographic texts are typically heterogeneous on the reception end… (All from Mary Louise Pratt, </a:t>
            </a:r>
            <a:r>
              <a:rPr lang="en-US" sz="2800" i="1" dirty="0">
                <a:latin typeface="Arial" panose="020B0604020202020204" pitchFamily="34" charset="0"/>
                <a:cs typeface="Arial" panose="020B0604020202020204" pitchFamily="34" charset="0"/>
              </a:rPr>
              <a:t>Imperial Eyes</a:t>
            </a:r>
            <a:r>
              <a:rPr lang="en-US" sz="2800" dirty="0">
                <a:latin typeface="Arial" panose="020B0604020202020204" pitchFamily="34" charset="0"/>
                <a:cs typeface="Arial" panose="020B0604020202020204" pitchFamily="34" charset="0"/>
              </a:rPr>
              <a:t>, p. 9)</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67976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Autoethnography </a:t>
            </a:r>
          </a:p>
          <a:p>
            <a:pPr marL="0" lv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This term…refers to instances in which </a:t>
            </a:r>
            <a:r>
              <a:rPr lang="en-US" sz="2800" dirty="0">
                <a:solidFill>
                  <a:srgbClr val="FFFF00"/>
                </a:solidFill>
                <a:latin typeface="Arial" panose="020B0604020202020204" pitchFamily="34" charset="0"/>
                <a:cs typeface="Arial" panose="020B0604020202020204" pitchFamily="34" charset="0"/>
              </a:rPr>
              <a:t>colonized subjects undertake to represent themselves</a:t>
            </a:r>
            <a:r>
              <a:rPr lang="en-US" sz="2800" dirty="0">
                <a:latin typeface="Arial" panose="020B0604020202020204" pitchFamily="34" charset="0"/>
                <a:cs typeface="Arial" panose="020B0604020202020204" pitchFamily="34" charset="0"/>
              </a:rPr>
              <a:t> in ways that engage with the colonizer’s terms.</a:t>
            </a:r>
          </a:p>
          <a:p>
            <a:pPr marL="514350" indent="-514350">
              <a:buFont typeface="+mj-lt"/>
              <a:buAutoNum type="arabicPeriod"/>
            </a:pP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Autoethnography… involves </a:t>
            </a:r>
            <a:r>
              <a:rPr lang="en-US" sz="2800" dirty="0">
                <a:solidFill>
                  <a:srgbClr val="FFFF00"/>
                </a:solidFill>
                <a:latin typeface="Arial" panose="020B0604020202020204" pitchFamily="34" charset="0"/>
                <a:cs typeface="Arial" panose="020B0604020202020204" pitchFamily="34" charset="0"/>
              </a:rPr>
              <a:t>partly collaborating with and appropriating the idioms of the conqueror </a:t>
            </a:r>
            <a:r>
              <a:rPr lang="en-US" sz="2800" dirty="0">
                <a:latin typeface="Arial" panose="020B0604020202020204" pitchFamily="34" charset="0"/>
                <a:cs typeface="Arial" panose="020B0604020202020204" pitchFamily="34" charset="0"/>
              </a:rPr>
              <a:t>(9)</a:t>
            </a:r>
          </a:p>
          <a:p>
            <a:pPr marL="0" indent="0">
              <a:buNone/>
            </a:pPr>
            <a:endParaRPr lang="en-US" sz="2800" dirty="0">
              <a:latin typeface="Arial" panose="020B0604020202020204" pitchFamily="34" charset="0"/>
              <a:ea typeface="Arial" charset="0"/>
              <a:cs typeface="Arial" panose="020B0604020202020204" pitchFamily="34" charset="0"/>
            </a:endParaRPr>
          </a:p>
          <a:p>
            <a:r>
              <a:rPr lang="en-US" sz="2800" dirty="0">
                <a:latin typeface="Arial" panose="020B0604020202020204" pitchFamily="34" charset="0"/>
                <a:cs typeface="Arial" panose="020B0604020202020204" pitchFamily="34" charset="0"/>
              </a:rPr>
              <a:t>Autoethnographic texts are typically </a:t>
            </a:r>
            <a:r>
              <a:rPr lang="en-US" sz="2800" dirty="0">
                <a:solidFill>
                  <a:srgbClr val="FFFF00"/>
                </a:solidFill>
                <a:latin typeface="Arial" panose="020B0604020202020204" pitchFamily="34" charset="0"/>
                <a:cs typeface="Arial" panose="020B0604020202020204" pitchFamily="34" charset="0"/>
              </a:rPr>
              <a:t>heterogeneous on the reception end</a:t>
            </a:r>
            <a:r>
              <a:rPr lang="en-US" sz="2800" dirty="0">
                <a:latin typeface="Arial" panose="020B0604020202020204" pitchFamily="34" charset="0"/>
                <a:cs typeface="Arial" panose="020B0604020202020204" pitchFamily="34" charset="0"/>
              </a:rPr>
              <a:t>… (All from Mary Louise Pratt, </a:t>
            </a:r>
            <a:r>
              <a:rPr lang="en-US" sz="2800" i="1" dirty="0">
                <a:latin typeface="Arial" panose="020B0604020202020204" pitchFamily="34" charset="0"/>
                <a:cs typeface="Arial" panose="020B0604020202020204" pitchFamily="34" charset="0"/>
              </a:rPr>
              <a:t>Imperial Eyes</a:t>
            </a:r>
            <a:r>
              <a:rPr lang="en-US" sz="2800" dirty="0">
                <a:latin typeface="Arial" panose="020B0604020202020204" pitchFamily="34" charset="0"/>
                <a:cs typeface="Arial" panose="020B0604020202020204" pitchFamily="34" charset="0"/>
              </a:rPr>
              <a:t>, p. 9)</a:t>
            </a: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52001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2752</TotalTime>
  <Words>1133</Words>
  <Application>Microsoft Macintosh PowerPoint</Application>
  <PresentationFormat>On-screen Show (4:3)</PresentationFormat>
  <Paragraphs>98</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SOUND, ART, &amp;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and Voiceover:</vt:lpstr>
      <vt:lpstr>Gender and Voiceover:</vt:lpstr>
      <vt:lpstr>Gender and Voiceover:</vt:lpstr>
      <vt:lpstr>Gender and Voiceover:</vt:lpstr>
      <vt:lpstr>Gender and Voiceover:</vt:lpstr>
      <vt:lpstr>Gender and Voiceover:</vt:lpstr>
      <vt:lpstr>Gender and Voiceover:</vt:lpstr>
      <vt:lpstr>Gender and Voiceover:</vt:lpstr>
      <vt:lpstr>Gender and Voiceover: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111</cp:revision>
  <dcterms:created xsi:type="dcterms:W3CDTF">2010-12-29T21:54:42Z</dcterms:created>
  <dcterms:modified xsi:type="dcterms:W3CDTF">2021-02-17T02:05:51Z</dcterms:modified>
</cp:coreProperties>
</file>