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498" r:id="rId3"/>
    <p:sldId id="607" r:id="rId4"/>
    <p:sldId id="606" r:id="rId5"/>
    <p:sldId id="588" r:id="rId6"/>
    <p:sldId id="609" r:id="rId7"/>
    <p:sldId id="610" r:id="rId8"/>
    <p:sldId id="600" r:id="rId9"/>
    <p:sldId id="599" r:id="rId10"/>
    <p:sldId id="601" r:id="rId11"/>
    <p:sldId id="602" r:id="rId12"/>
    <p:sldId id="603" r:id="rId13"/>
    <p:sldId id="604" r:id="rId14"/>
    <p:sldId id="594" r:id="rId15"/>
    <p:sldId id="608" r:id="rId16"/>
    <p:sldId id="612" r:id="rId17"/>
    <p:sldId id="613" r:id="rId18"/>
    <p:sldId id="614" r:id="rId19"/>
    <p:sldId id="615" r:id="rId20"/>
    <p:sldId id="621" r:id="rId21"/>
    <p:sldId id="316" r:id="rId22"/>
    <p:sldId id="619" r:id="rId23"/>
    <p:sldId id="620" r:id="rId24"/>
    <p:sldId id="616" r:id="rId25"/>
    <p:sldId id="618" r:id="rId26"/>
    <p:sldId id="622" r:id="rId27"/>
    <p:sldId id="617" r:id="rId28"/>
    <p:sldId id="317" r:id="rId29"/>
    <p:sldId id="290" r:id="rId30"/>
    <p:sldId id="624" r:id="rId31"/>
    <p:sldId id="623" r:id="rId32"/>
    <p:sldId id="307" r:id="rId33"/>
    <p:sldId id="306" r:id="rId34"/>
    <p:sldId id="305" r:id="rId35"/>
    <p:sldId id="308" r:id="rId36"/>
    <p:sldId id="304" r:id="rId37"/>
    <p:sldId id="311" r:id="rId38"/>
    <p:sldId id="310" r:id="rId39"/>
    <p:sldId id="303" r:id="rId40"/>
    <p:sldId id="570" r:id="rId41"/>
    <p:sldId id="460" r:id="rId42"/>
    <p:sldId id="625" r:id="rId43"/>
    <p:sldId id="598" r:id="rId44"/>
    <p:sldId id="302" r:id="rId45"/>
    <p:sldId id="626" r:id="rId46"/>
    <p:sldId id="627" r:id="rId47"/>
    <p:sldId id="628" r:id="rId48"/>
    <p:sldId id="629"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36"/>
    <p:restoredTop sz="94648"/>
  </p:normalViewPr>
  <p:slideViewPr>
    <p:cSldViewPr snapToGrid="0" snapToObjects="1">
      <p:cViewPr varScale="1">
        <p:scale>
          <a:sx n="117" d="100"/>
          <a:sy n="117" d="100"/>
        </p:scale>
        <p:origin x="832"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602E06-6383-CD41-A89C-C18DB2948F67}" type="datetimeFigureOut">
              <a:rPr lang="en-US" smtClean="0"/>
              <a:pPr/>
              <a:t>3/1/21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3/1/21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3/1/21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602E06-6383-CD41-A89C-C18DB2948F67}" type="datetimeFigureOut">
              <a:rPr lang="en-US" smtClean="0"/>
              <a:pPr/>
              <a:t>3/1/21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602E06-6383-CD41-A89C-C18DB2948F67}" type="datetimeFigureOut">
              <a:rPr lang="en-US" smtClean="0"/>
              <a:pPr/>
              <a:t>3/1/21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602E06-6383-CD41-A89C-C18DB2948F67}" type="datetimeFigureOut">
              <a:rPr lang="en-US" smtClean="0"/>
              <a:pPr/>
              <a:t>3/1/21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602E06-6383-CD41-A89C-C18DB2948F67}" type="datetimeFigureOut">
              <a:rPr lang="en-US" smtClean="0"/>
              <a:pPr/>
              <a:t>3/1/21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602E06-6383-CD41-A89C-C18DB2948F67}" type="datetimeFigureOut">
              <a:rPr lang="en-US" smtClean="0"/>
              <a:pPr/>
              <a:t>3/1/21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02E06-6383-CD41-A89C-C18DB2948F67}" type="datetimeFigureOut">
              <a:rPr lang="en-US" smtClean="0"/>
              <a:pPr/>
              <a:t>3/1/21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3/1/21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602E06-6383-CD41-A89C-C18DB2948F67}" type="datetimeFigureOut">
              <a:rPr lang="en-US" smtClean="0"/>
              <a:pPr/>
              <a:t>3/1/21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7AD372-DC91-424A-9BC0-BEF46D0A27C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602E06-6383-CD41-A89C-C18DB2948F67}" type="datetimeFigureOut">
              <a:rPr lang="en-US" smtClean="0"/>
              <a:pPr/>
              <a:t>3/1/21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AD372-DC91-424A-9BC0-BEF46D0A27CF}"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t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2.png"/><Relationship Id="rId4" Type="http://schemas.openxmlformats.org/officeDocument/2006/relationships/image" Target="../media/image41.jpg"/></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58975"/>
            <a:ext cx="7772400" cy="1470025"/>
          </a:xfrm>
        </p:spPr>
        <p:txBody>
          <a:bodyPr>
            <a:normAutofit/>
          </a:bodyPr>
          <a:lstStyle/>
          <a:p>
            <a:r>
              <a:rPr lang="en-US" b="1" dirty="0">
                <a:latin typeface="Arial"/>
                <a:cs typeface="Arial"/>
              </a:rPr>
              <a:t>SOUND, ART, &amp; POWER</a:t>
            </a:r>
          </a:p>
        </p:txBody>
      </p:sp>
      <p:sp>
        <p:nvSpPr>
          <p:cNvPr id="3" name="Subtitle 2"/>
          <p:cNvSpPr>
            <a:spLocks noGrp="1"/>
          </p:cNvSpPr>
          <p:nvPr>
            <p:ph type="subTitle" idx="1"/>
          </p:nvPr>
        </p:nvSpPr>
        <p:spPr>
          <a:xfrm>
            <a:off x="929168" y="3612853"/>
            <a:ext cx="7285663" cy="2613776"/>
          </a:xfrm>
        </p:spPr>
        <p:txBody>
          <a:bodyPr>
            <a:normAutofit/>
          </a:bodyPr>
          <a:lstStyle/>
          <a:p>
            <a:r>
              <a:rPr lang="en-US" sz="4000" b="1" dirty="0">
                <a:latin typeface="Arial"/>
                <a:cs typeface="Arial"/>
              </a:rPr>
              <a:t>Week 6: Racialized Violence </a:t>
            </a:r>
          </a:p>
          <a:p>
            <a:r>
              <a:rPr lang="en-US" sz="4000" b="1" dirty="0">
                <a:latin typeface="Arial"/>
                <a:cs typeface="Arial"/>
              </a:rPr>
              <a:t>&amp; The Problem of Visuality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uitarDrag-Video-3-cropped.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501" y="918637"/>
            <a:ext cx="7480300" cy="5336189"/>
          </a:xfrm>
          <a:prstGeom prst="rect">
            <a:avLst/>
          </a:prstGeom>
        </p:spPr>
      </p:pic>
    </p:spTree>
    <p:extLst>
      <p:ext uri="{BB962C8B-B14F-4D97-AF65-F5344CB8AC3E}">
        <p14:creationId xmlns:p14="http://schemas.microsoft.com/office/powerpoint/2010/main" val="386658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uitarDrag-Video-5-cropped.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061" y="856123"/>
            <a:ext cx="7186563" cy="5138277"/>
          </a:xfrm>
          <a:prstGeom prst="rect">
            <a:avLst/>
          </a:prstGeom>
        </p:spPr>
      </p:pic>
    </p:spTree>
    <p:extLst>
      <p:ext uri="{BB962C8B-B14F-4D97-AF65-F5344CB8AC3E}">
        <p14:creationId xmlns:p14="http://schemas.microsoft.com/office/powerpoint/2010/main" val="3225617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uitarDrag-Video-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01" y="963254"/>
            <a:ext cx="7364372" cy="4993045"/>
          </a:xfrm>
          <a:prstGeom prst="rect">
            <a:avLst/>
          </a:prstGeom>
        </p:spPr>
      </p:pic>
    </p:spTree>
    <p:extLst>
      <p:ext uri="{BB962C8B-B14F-4D97-AF65-F5344CB8AC3E}">
        <p14:creationId xmlns:p14="http://schemas.microsoft.com/office/powerpoint/2010/main" val="1412579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uitarDrag-Video-6-cropp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744" y="965200"/>
            <a:ext cx="7250455" cy="5164511"/>
          </a:xfrm>
          <a:prstGeom prst="rect">
            <a:avLst/>
          </a:prstGeom>
        </p:spPr>
      </p:pic>
    </p:spTree>
    <p:extLst>
      <p:ext uri="{BB962C8B-B14F-4D97-AF65-F5344CB8AC3E}">
        <p14:creationId xmlns:p14="http://schemas.microsoft.com/office/powerpoint/2010/main" val="541000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368706"/>
            <a:ext cx="8229601" cy="4120587"/>
          </a:xfrm>
        </p:spPr>
        <p:txBody>
          <a:bodyPr>
            <a:normAutofit/>
          </a:bodyPr>
          <a:lstStyle/>
          <a:p>
            <a:pPr marL="0" indent="0">
              <a:buNone/>
            </a:pPr>
            <a:r>
              <a:rPr lang="en-US" sz="2800" dirty="0">
                <a:latin typeface="Arial" panose="020B0604020202020204" pitchFamily="34" charset="0"/>
                <a:cs typeface="Arial" panose="020B0604020202020204" pitchFamily="34" charset="0"/>
              </a:rPr>
              <a:t>“It has to be a projection, it has to be loud, it has to be experienced in a black box where you can lose track of time and space, lose your balance. The image is jerky and you may get dizzy. It has to be a physical experience; though some people are exhilarated by the sound, its rock quality… It needs a certain scale.” </a:t>
            </a:r>
          </a:p>
          <a:p>
            <a:pPr marL="0" indent="0">
              <a:buNone/>
            </a:pPr>
            <a:r>
              <a:rPr lang="en-US" sz="2800" dirty="0">
                <a:latin typeface="Arial" panose="020B0604020202020204" pitchFamily="34" charset="0"/>
                <a:cs typeface="Arial" panose="020B0604020202020204" pitchFamily="34" charset="0"/>
              </a:rPr>
              <a:t>(Christian </a:t>
            </a:r>
            <a:r>
              <a:rPr lang="en-US" sz="2800" dirty="0" err="1">
                <a:latin typeface="Arial" panose="020B0604020202020204" pitchFamily="34" charset="0"/>
                <a:cs typeface="Arial" panose="020B0604020202020204" pitchFamily="34" charset="0"/>
              </a:rPr>
              <a:t>Marclay</a:t>
            </a:r>
            <a:r>
              <a:rPr lang="en-US" sz="2800" dirty="0">
                <a:latin typeface="Arial" panose="020B0604020202020204" pitchFamily="34" charset="0"/>
                <a:cs typeface="Arial" panose="020B0604020202020204" pitchFamily="34" charset="0"/>
              </a:rPr>
              <a:t> in conversation with Kim Gordon, quoted in </a:t>
            </a:r>
            <a:r>
              <a:rPr lang="en-US" sz="2800" i="1" dirty="0">
                <a:latin typeface="Arial" panose="020B0604020202020204" pitchFamily="34" charset="0"/>
                <a:cs typeface="Arial" panose="020B0604020202020204" pitchFamily="34" charset="0"/>
              </a:rPr>
              <a:t>TINST</a:t>
            </a:r>
            <a:r>
              <a:rPr lang="en-US" sz="2800" dirty="0">
                <a:latin typeface="Arial" panose="020B0604020202020204" pitchFamily="34" charset="0"/>
                <a:cs typeface="Arial" panose="020B0604020202020204" pitchFamily="34" charset="0"/>
              </a:rPr>
              <a:t>, p. 69)</a:t>
            </a:r>
          </a:p>
          <a:p>
            <a:pPr marL="0" indent="0">
              <a:buNone/>
            </a:pPr>
            <a:endParaRPr lang="en-US" sz="2800"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368938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368706"/>
            <a:ext cx="8229601" cy="4120587"/>
          </a:xfrm>
        </p:spPr>
        <p:txBody>
          <a:bodyPr>
            <a:normAutofit/>
          </a:bodyPr>
          <a:lstStyle/>
          <a:p>
            <a:pPr marL="0" indent="0">
              <a:buNone/>
            </a:pPr>
            <a:r>
              <a:rPr lang="en-US" sz="2800" dirty="0">
                <a:latin typeface="Arial" panose="020B0604020202020204" pitchFamily="34" charset="0"/>
                <a:cs typeface="Arial" panose="020B0604020202020204" pitchFamily="34" charset="0"/>
              </a:rPr>
              <a:t>“It has to be a projection, it has to be loud, it has to be experienced in a black box where you can lose track of time and space, lose your balance. The image is jerky and you may get dizzy. It has to be a physical experience; though some people are exhilarated by the sound, its rock quality… It needs a certain scale.” </a:t>
            </a:r>
          </a:p>
          <a:p>
            <a:pPr marL="0" indent="0">
              <a:buNone/>
            </a:pPr>
            <a:r>
              <a:rPr lang="en-US" sz="2800" dirty="0">
                <a:latin typeface="Arial" panose="020B0604020202020204" pitchFamily="34" charset="0"/>
                <a:cs typeface="Arial" panose="020B0604020202020204" pitchFamily="34" charset="0"/>
              </a:rPr>
              <a:t>(Christian </a:t>
            </a:r>
            <a:r>
              <a:rPr lang="en-US" sz="2800" dirty="0" err="1">
                <a:latin typeface="Arial" panose="020B0604020202020204" pitchFamily="34" charset="0"/>
                <a:cs typeface="Arial" panose="020B0604020202020204" pitchFamily="34" charset="0"/>
              </a:rPr>
              <a:t>Marclay</a:t>
            </a:r>
            <a:r>
              <a:rPr lang="en-US" sz="2800" dirty="0">
                <a:latin typeface="Arial" panose="020B0604020202020204" pitchFamily="34" charset="0"/>
                <a:cs typeface="Arial" panose="020B0604020202020204" pitchFamily="34" charset="0"/>
              </a:rPr>
              <a:t> in conversation with </a:t>
            </a:r>
            <a:r>
              <a:rPr lang="en-US" sz="2800" dirty="0">
                <a:solidFill>
                  <a:srgbClr val="FFFF00"/>
                </a:solidFill>
                <a:latin typeface="Arial" panose="020B0604020202020204" pitchFamily="34" charset="0"/>
                <a:cs typeface="Arial" panose="020B0604020202020204" pitchFamily="34" charset="0"/>
              </a:rPr>
              <a:t>Kim Gordon</a:t>
            </a:r>
            <a:r>
              <a:rPr lang="en-US" sz="2800" dirty="0">
                <a:latin typeface="Arial" panose="020B0604020202020204" pitchFamily="34" charset="0"/>
                <a:cs typeface="Arial" panose="020B0604020202020204" pitchFamily="34" charset="0"/>
              </a:rPr>
              <a:t>, quoted in </a:t>
            </a:r>
            <a:r>
              <a:rPr lang="en-US" sz="2800" i="1" dirty="0">
                <a:latin typeface="Arial" panose="020B0604020202020204" pitchFamily="34" charset="0"/>
                <a:cs typeface="Arial" panose="020B0604020202020204" pitchFamily="34" charset="0"/>
              </a:rPr>
              <a:t>TINST</a:t>
            </a:r>
            <a:r>
              <a:rPr lang="en-US" sz="2800" dirty="0">
                <a:latin typeface="Arial" panose="020B0604020202020204" pitchFamily="34" charset="0"/>
                <a:cs typeface="Arial" panose="020B0604020202020204" pitchFamily="34" charset="0"/>
              </a:rPr>
              <a:t>, p. 69)</a:t>
            </a:r>
          </a:p>
          <a:p>
            <a:pPr marL="0" indent="0">
              <a:buNone/>
            </a:pPr>
            <a:endParaRPr lang="en-US" sz="2800"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099688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368706"/>
            <a:ext cx="8229601" cy="4120587"/>
          </a:xfrm>
        </p:spPr>
        <p:txBody>
          <a:bodyPr>
            <a:normAutofit/>
          </a:bodyPr>
          <a:lstStyle/>
          <a:p>
            <a:pPr marL="0" indent="0">
              <a:buNone/>
            </a:pPr>
            <a:r>
              <a:rPr lang="en-US" sz="2800" dirty="0">
                <a:latin typeface="Arial" panose="020B0604020202020204" pitchFamily="34" charset="0"/>
                <a:cs typeface="Arial" panose="020B0604020202020204" pitchFamily="34" charset="0"/>
              </a:rPr>
              <a:t>“</a:t>
            </a:r>
            <a:r>
              <a:rPr lang="es-ES_tradnl" sz="2800" dirty="0" err="1">
                <a:latin typeface="Arial" panose="020B0604020202020204" pitchFamily="34" charset="0"/>
                <a:cs typeface="Arial" panose="020B0604020202020204" pitchFamily="34" charset="0"/>
              </a:rPr>
              <a:t>Here</a:t>
            </a:r>
            <a:r>
              <a:rPr lang="es-ES_tradnl" sz="2800" dirty="0">
                <a:latin typeface="Arial" panose="020B0604020202020204" pitchFamily="34" charset="0"/>
                <a:cs typeface="Arial" panose="020B0604020202020204" pitchFamily="34" charset="0"/>
              </a:rPr>
              <a:t>, </a:t>
            </a:r>
            <a:r>
              <a:rPr lang="es-ES_tradnl" sz="2800" dirty="0" err="1">
                <a:latin typeface="Arial" panose="020B0604020202020204" pitchFamily="34" charset="0"/>
                <a:cs typeface="Arial" panose="020B0604020202020204" pitchFamily="34" charset="0"/>
              </a:rPr>
              <a:t>the</a:t>
            </a:r>
            <a:r>
              <a:rPr lang="es-ES_tradnl" sz="2800" dirty="0">
                <a:latin typeface="Arial" panose="020B0604020202020204" pitchFamily="34" charset="0"/>
                <a:cs typeface="Arial" panose="020B0604020202020204" pitchFamily="34" charset="0"/>
              </a:rPr>
              <a:t> </a:t>
            </a:r>
            <a:r>
              <a:rPr lang="es-ES_tradnl" sz="2800" dirty="0" err="1">
                <a:latin typeface="Arial" panose="020B0604020202020204" pitchFamily="34" charset="0"/>
                <a:cs typeface="Arial" panose="020B0604020202020204" pitchFamily="34" charset="0"/>
              </a:rPr>
              <a:t>electric</a:t>
            </a:r>
            <a:r>
              <a:rPr lang="es-ES_tradnl" sz="2800" dirty="0">
                <a:latin typeface="Arial" panose="020B0604020202020204" pitchFamily="34" charset="0"/>
                <a:cs typeface="Arial" panose="020B0604020202020204" pitchFamily="34" charset="0"/>
              </a:rPr>
              <a:t> guitar </a:t>
            </a:r>
            <a:r>
              <a:rPr lang="es-ES_tradnl" sz="2800" dirty="0" err="1">
                <a:latin typeface="Arial" panose="020B0604020202020204" pitchFamily="34" charset="0"/>
                <a:cs typeface="Arial" panose="020B0604020202020204" pitchFamily="34" charset="0"/>
              </a:rPr>
              <a:t>is</a:t>
            </a:r>
            <a:r>
              <a:rPr lang="es-ES_tradnl"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as an anthropomorphized and </a:t>
            </a:r>
            <a:r>
              <a:rPr lang="en-US" sz="2800" dirty="0" err="1">
                <a:latin typeface="Arial" panose="020B0604020202020204" pitchFamily="34" charset="0"/>
                <a:cs typeface="Arial" panose="020B0604020202020204" pitchFamily="34" charset="0"/>
              </a:rPr>
              <a:t>sonified</a:t>
            </a:r>
            <a:r>
              <a:rPr lang="en-US" sz="2800" dirty="0">
                <a:latin typeface="Arial" panose="020B0604020202020204" pitchFamily="34" charset="0"/>
                <a:cs typeface="Arial" panose="020B0604020202020204" pitchFamily="34" charset="0"/>
              </a:rPr>
              <a:t> body, </a:t>
            </a:r>
            <a:r>
              <a:rPr lang="es-ES_tradnl" sz="2800" dirty="0">
                <a:latin typeface="Arial" panose="020B0604020202020204" pitchFamily="34" charset="0"/>
                <a:cs typeface="Arial" panose="020B0604020202020204" pitchFamily="34" charset="0"/>
              </a:rPr>
              <a:t>a </a:t>
            </a:r>
            <a:r>
              <a:rPr lang="es-ES_tradnl" sz="2800" dirty="0" err="1">
                <a:latin typeface="Arial" panose="020B0604020202020204" pitchFamily="34" charset="0"/>
                <a:cs typeface="Arial" panose="020B0604020202020204" pitchFamily="34" charset="0"/>
              </a:rPr>
              <a:t>resonator</a:t>
            </a:r>
            <a:r>
              <a:rPr lang="es-ES_tradnl" sz="2800" dirty="0">
                <a:latin typeface="Arial" panose="020B0604020202020204" pitchFamily="34" charset="0"/>
                <a:cs typeface="Arial" panose="020B0604020202020204" pitchFamily="34" charset="0"/>
              </a:rPr>
              <a:t> in </a:t>
            </a:r>
            <a:r>
              <a:rPr lang="es-ES_tradnl" sz="2800" dirty="0" err="1">
                <a:latin typeface="Arial" panose="020B0604020202020204" pitchFamily="34" charset="0"/>
                <a:cs typeface="Arial" panose="020B0604020202020204" pitchFamily="34" charset="0"/>
              </a:rPr>
              <a:t>the</a:t>
            </a:r>
            <a:r>
              <a:rPr lang="es-ES_tradnl" sz="2800" dirty="0">
                <a:latin typeface="Arial" panose="020B0604020202020204" pitchFamily="34" charset="0"/>
                <a:cs typeface="Arial" panose="020B0604020202020204" pitchFamily="34" charset="0"/>
              </a:rPr>
              <a:t> conceptual </a:t>
            </a:r>
            <a:r>
              <a:rPr lang="es-ES_tradnl" sz="2800" dirty="0" err="1">
                <a:latin typeface="Arial" panose="020B0604020202020204" pitchFamily="34" charset="0"/>
                <a:cs typeface="Arial" panose="020B0604020202020204" pitchFamily="34" charset="0"/>
              </a:rPr>
              <a:t>but</a:t>
            </a:r>
            <a:r>
              <a:rPr lang="es-ES_tradnl" sz="2800" dirty="0">
                <a:latin typeface="Arial" panose="020B0604020202020204" pitchFamily="34" charset="0"/>
                <a:cs typeface="Arial" panose="020B0604020202020204" pitchFamily="34" charset="0"/>
              </a:rPr>
              <a:t> </a:t>
            </a:r>
            <a:r>
              <a:rPr lang="es-ES_tradnl" sz="2800" dirty="0" err="1">
                <a:latin typeface="Arial" panose="020B0604020202020204" pitchFamily="34" charset="0"/>
                <a:cs typeface="Arial" panose="020B0604020202020204" pitchFamily="34" charset="0"/>
              </a:rPr>
              <a:t>not</a:t>
            </a:r>
            <a:r>
              <a:rPr lang="es-ES_tradnl" sz="2800" dirty="0">
                <a:latin typeface="Arial" panose="020B0604020202020204" pitchFamily="34" charset="0"/>
                <a:cs typeface="Arial" panose="020B0604020202020204" pitchFamily="34" charset="0"/>
              </a:rPr>
              <a:t> </a:t>
            </a:r>
            <a:r>
              <a:rPr lang="es-ES_tradnl" sz="2800" dirty="0" err="1">
                <a:latin typeface="Arial" panose="020B0604020202020204" pitchFamily="34" charset="0"/>
                <a:cs typeface="Arial" panose="020B0604020202020204" pitchFamily="34" charset="0"/>
              </a:rPr>
              <a:t>acoustical</a:t>
            </a:r>
            <a:r>
              <a:rPr lang="es-ES_tradnl" sz="2800" dirty="0">
                <a:latin typeface="Arial" panose="020B0604020202020204" pitchFamily="34" charset="0"/>
                <a:cs typeface="Arial" panose="020B0604020202020204" pitchFamily="34" charset="0"/>
              </a:rPr>
              <a:t> </a:t>
            </a:r>
            <a:r>
              <a:rPr lang="es-ES_tradnl" sz="2800" dirty="0" err="1">
                <a:latin typeface="Arial" panose="020B0604020202020204" pitchFamily="34" charset="0"/>
                <a:cs typeface="Arial" panose="020B0604020202020204" pitchFamily="34" charset="0"/>
              </a:rPr>
              <a:t>sense</a:t>
            </a:r>
            <a:r>
              <a:rPr lang="es-ES_tradnl"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The reverberating force of the noise it produces causes sympathetic vibrations in other resonating bodies in the histories of lynching, racialized violence, medicine, and in the development of modern sound technology.” (</a:t>
            </a:r>
            <a:r>
              <a:rPr lang="en-US" sz="2800" i="1" dirty="0">
                <a:latin typeface="Arial" panose="020B0604020202020204" pitchFamily="34" charset="0"/>
                <a:cs typeface="Arial" panose="020B0604020202020204" pitchFamily="34" charset="0"/>
              </a:rPr>
              <a:t>TINST</a:t>
            </a:r>
            <a:r>
              <a:rPr lang="en-US" sz="2800" dirty="0">
                <a:latin typeface="Arial" panose="020B0604020202020204" pitchFamily="34" charset="0"/>
                <a:cs typeface="Arial" panose="020B0604020202020204" pitchFamily="34" charset="0"/>
              </a:rPr>
              <a:t>, p. 71)</a:t>
            </a:r>
          </a:p>
          <a:p>
            <a:pPr marL="0" indent="0">
              <a:buNone/>
            </a:pPr>
            <a:endParaRPr lang="en-US" sz="2800"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435977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368706"/>
            <a:ext cx="8229601" cy="4120587"/>
          </a:xfrm>
        </p:spPr>
        <p:txBody>
          <a:bodyPr>
            <a:normAutofit/>
          </a:bodyPr>
          <a:lstStyle/>
          <a:p>
            <a:pPr marL="0" indent="0">
              <a:buNone/>
            </a:pPr>
            <a:r>
              <a:rPr lang="en-US" sz="2800" dirty="0">
                <a:latin typeface="Arial" panose="020B0604020202020204" pitchFamily="34" charset="0"/>
                <a:cs typeface="Arial" panose="020B0604020202020204" pitchFamily="34" charset="0"/>
              </a:rPr>
              <a:t>“</a:t>
            </a:r>
            <a:r>
              <a:rPr lang="es-ES_tradnl" sz="2800" dirty="0" err="1">
                <a:latin typeface="Arial" panose="020B0604020202020204" pitchFamily="34" charset="0"/>
                <a:cs typeface="Arial" panose="020B0604020202020204" pitchFamily="34" charset="0"/>
              </a:rPr>
              <a:t>Here</a:t>
            </a:r>
            <a:r>
              <a:rPr lang="es-ES_tradnl" sz="2800" dirty="0">
                <a:latin typeface="Arial" panose="020B0604020202020204" pitchFamily="34" charset="0"/>
                <a:cs typeface="Arial" panose="020B0604020202020204" pitchFamily="34" charset="0"/>
              </a:rPr>
              <a:t>, </a:t>
            </a:r>
            <a:r>
              <a:rPr lang="es-ES_tradnl" sz="2800" dirty="0" err="1">
                <a:latin typeface="Arial" panose="020B0604020202020204" pitchFamily="34" charset="0"/>
                <a:cs typeface="Arial" panose="020B0604020202020204" pitchFamily="34" charset="0"/>
              </a:rPr>
              <a:t>the</a:t>
            </a:r>
            <a:r>
              <a:rPr lang="es-ES_tradnl" sz="2800" dirty="0">
                <a:latin typeface="Arial" panose="020B0604020202020204" pitchFamily="34" charset="0"/>
                <a:cs typeface="Arial" panose="020B0604020202020204" pitchFamily="34" charset="0"/>
              </a:rPr>
              <a:t> </a:t>
            </a:r>
            <a:r>
              <a:rPr lang="es-ES_tradnl" sz="2800" dirty="0" err="1">
                <a:solidFill>
                  <a:srgbClr val="FFFF00"/>
                </a:solidFill>
                <a:latin typeface="Arial" panose="020B0604020202020204" pitchFamily="34" charset="0"/>
                <a:cs typeface="Arial" panose="020B0604020202020204" pitchFamily="34" charset="0"/>
              </a:rPr>
              <a:t>electric</a:t>
            </a:r>
            <a:r>
              <a:rPr lang="es-ES_tradnl" sz="2800" dirty="0">
                <a:solidFill>
                  <a:srgbClr val="FFFF00"/>
                </a:solidFill>
                <a:latin typeface="Arial" panose="020B0604020202020204" pitchFamily="34" charset="0"/>
                <a:cs typeface="Arial" panose="020B0604020202020204" pitchFamily="34" charset="0"/>
              </a:rPr>
              <a:t> guitar </a:t>
            </a:r>
            <a:r>
              <a:rPr lang="es-ES_tradnl" sz="2800" dirty="0" err="1">
                <a:latin typeface="Arial" panose="020B0604020202020204" pitchFamily="34" charset="0"/>
                <a:cs typeface="Arial" panose="020B0604020202020204" pitchFamily="34" charset="0"/>
              </a:rPr>
              <a:t>is</a:t>
            </a:r>
            <a:r>
              <a:rPr lang="es-ES_tradnl"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as an anthropomorphized and </a:t>
            </a:r>
            <a:r>
              <a:rPr lang="en-US" sz="2800" dirty="0" err="1">
                <a:latin typeface="Arial" panose="020B0604020202020204" pitchFamily="34" charset="0"/>
                <a:cs typeface="Arial" panose="020B0604020202020204" pitchFamily="34" charset="0"/>
              </a:rPr>
              <a:t>sonified</a:t>
            </a:r>
            <a:r>
              <a:rPr lang="en-US" sz="2800" dirty="0">
                <a:latin typeface="Arial" panose="020B0604020202020204" pitchFamily="34" charset="0"/>
                <a:cs typeface="Arial" panose="020B0604020202020204" pitchFamily="34" charset="0"/>
              </a:rPr>
              <a:t> body, </a:t>
            </a:r>
            <a:r>
              <a:rPr lang="es-ES_tradnl" sz="2800" dirty="0">
                <a:solidFill>
                  <a:srgbClr val="FFFF00"/>
                </a:solidFill>
                <a:latin typeface="Arial" panose="020B0604020202020204" pitchFamily="34" charset="0"/>
                <a:cs typeface="Arial" panose="020B0604020202020204" pitchFamily="34" charset="0"/>
              </a:rPr>
              <a:t>a </a:t>
            </a:r>
            <a:r>
              <a:rPr lang="es-ES_tradnl" sz="2800" dirty="0" err="1">
                <a:solidFill>
                  <a:srgbClr val="FFFF00"/>
                </a:solidFill>
                <a:latin typeface="Arial" panose="020B0604020202020204" pitchFamily="34" charset="0"/>
                <a:cs typeface="Arial" panose="020B0604020202020204" pitchFamily="34" charset="0"/>
              </a:rPr>
              <a:t>resonator</a:t>
            </a:r>
            <a:r>
              <a:rPr lang="es-ES_tradnl" sz="2800" dirty="0">
                <a:solidFill>
                  <a:srgbClr val="FFFF00"/>
                </a:solidFill>
                <a:latin typeface="Arial" panose="020B0604020202020204" pitchFamily="34" charset="0"/>
                <a:cs typeface="Arial" panose="020B0604020202020204" pitchFamily="34" charset="0"/>
              </a:rPr>
              <a:t> in </a:t>
            </a:r>
            <a:r>
              <a:rPr lang="es-ES_tradnl" sz="2800" dirty="0" err="1">
                <a:solidFill>
                  <a:srgbClr val="FFFF00"/>
                </a:solidFill>
                <a:latin typeface="Arial" panose="020B0604020202020204" pitchFamily="34" charset="0"/>
                <a:cs typeface="Arial" panose="020B0604020202020204" pitchFamily="34" charset="0"/>
              </a:rPr>
              <a:t>the</a:t>
            </a:r>
            <a:r>
              <a:rPr lang="es-ES_tradnl" sz="2800" dirty="0">
                <a:solidFill>
                  <a:srgbClr val="FFFF00"/>
                </a:solidFill>
                <a:latin typeface="Arial" panose="020B0604020202020204" pitchFamily="34" charset="0"/>
                <a:cs typeface="Arial" panose="020B0604020202020204" pitchFamily="34" charset="0"/>
              </a:rPr>
              <a:t> conceptual </a:t>
            </a:r>
            <a:r>
              <a:rPr lang="es-ES_tradnl" sz="2800" dirty="0" err="1">
                <a:solidFill>
                  <a:srgbClr val="FFFF00"/>
                </a:solidFill>
                <a:latin typeface="Arial" panose="020B0604020202020204" pitchFamily="34" charset="0"/>
                <a:cs typeface="Arial" panose="020B0604020202020204" pitchFamily="34" charset="0"/>
              </a:rPr>
              <a:t>but</a:t>
            </a:r>
            <a:r>
              <a:rPr lang="es-ES_tradnl" sz="2800" dirty="0">
                <a:solidFill>
                  <a:srgbClr val="FFFF00"/>
                </a:solidFill>
                <a:latin typeface="Arial" panose="020B0604020202020204" pitchFamily="34" charset="0"/>
                <a:cs typeface="Arial" panose="020B0604020202020204" pitchFamily="34" charset="0"/>
              </a:rPr>
              <a:t> </a:t>
            </a:r>
            <a:r>
              <a:rPr lang="es-ES_tradnl" sz="2800" dirty="0" err="1">
                <a:solidFill>
                  <a:srgbClr val="FFFF00"/>
                </a:solidFill>
                <a:latin typeface="Arial" panose="020B0604020202020204" pitchFamily="34" charset="0"/>
                <a:cs typeface="Arial" panose="020B0604020202020204" pitchFamily="34" charset="0"/>
              </a:rPr>
              <a:t>not</a:t>
            </a:r>
            <a:r>
              <a:rPr lang="es-ES_tradnl" sz="2800" dirty="0">
                <a:solidFill>
                  <a:srgbClr val="FFFF00"/>
                </a:solidFill>
                <a:latin typeface="Arial" panose="020B0604020202020204" pitchFamily="34" charset="0"/>
                <a:cs typeface="Arial" panose="020B0604020202020204" pitchFamily="34" charset="0"/>
              </a:rPr>
              <a:t> </a:t>
            </a:r>
            <a:r>
              <a:rPr lang="es-ES_tradnl" sz="2800" dirty="0" err="1">
                <a:solidFill>
                  <a:srgbClr val="FFFF00"/>
                </a:solidFill>
                <a:latin typeface="Arial" panose="020B0604020202020204" pitchFamily="34" charset="0"/>
                <a:cs typeface="Arial" panose="020B0604020202020204" pitchFamily="34" charset="0"/>
              </a:rPr>
              <a:t>acoustical</a:t>
            </a:r>
            <a:r>
              <a:rPr lang="es-ES_tradnl" sz="2800" dirty="0">
                <a:solidFill>
                  <a:srgbClr val="FFFF00"/>
                </a:solidFill>
                <a:latin typeface="Arial" panose="020B0604020202020204" pitchFamily="34" charset="0"/>
                <a:cs typeface="Arial" panose="020B0604020202020204" pitchFamily="34" charset="0"/>
              </a:rPr>
              <a:t> </a:t>
            </a:r>
            <a:r>
              <a:rPr lang="es-ES_tradnl" sz="2800" dirty="0" err="1">
                <a:solidFill>
                  <a:srgbClr val="FFFF00"/>
                </a:solidFill>
                <a:latin typeface="Arial" panose="020B0604020202020204" pitchFamily="34" charset="0"/>
                <a:cs typeface="Arial" panose="020B0604020202020204" pitchFamily="34" charset="0"/>
              </a:rPr>
              <a:t>sense</a:t>
            </a:r>
            <a:r>
              <a:rPr lang="es-ES_tradnl"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The reverberating force of the noise it produces </a:t>
            </a:r>
            <a:r>
              <a:rPr lang="en-US" sz="2800" dirty="0">
                <a:solidFill>
                  <a:srgbClr val="FFFF00"/>
                </a:solidFill>
                <a:latin typeface="Arial" panose="020B0604020202020204" pitchFamily="34" charset="0"/>
                <a:cs typeface="Arial" panose="020B0604020202020204" pitchFamily="34" charset="0"/>
              </a:rPr>
              <a:t>causes sympathetic vibrations in other resonating bodies </a:t>
            </a:r>
            <a:r>
              <a:rPr lang="en-US" sz="2800" dirty="0">
                <a:latin typeface="Arial" panose="020B0604020202020204" pitchFamily="34" charset="0"/>
                <a:cs typeface="Arial" panose="020B0604020202020204" pitchFamily="34" charset="0"/>
              </a:rPr>
              <a:t>in the histories of lynching, racialized violence, medicine, and in the development of modern sound technology.” (</a:t>
            </a:r>
            <a:r>
              <a:rPr lang="en-US" sz="2800" i="1" dirty="0">
                <a:latin typeface="Arial" panose="020B0604020202020204" pitchFamily="34" charset="0"/>
                <a:cs typeface="Arial" panose="020B0604020202020204" pitchFamily="34" charset="0"/>
              </a:rPr>
              <a:t>TINST</a:t>
            </a:r>
            <a:r>
              <a:rPr lang="en-US" sz="2800" dirty="0">
                <a:latin typeface="Arial" panose="020B0604020202020204" pitchFamily="34" charset="0"/>
                <a:cs typeface="Arial" panose="020B0604020202020204" pitchFamily="34" charset="0"/>
              </a:rPr>
              <a:t>, p. 71)</a:t>
            </a:r>
          </a:p>
          <a:p>
            <a:pPr marL="0" indent="0">
              <a:buNone/>
            </a:pPr>
            <a:endParaRPr lang="en-US" sz="2800"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202100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indoor, looking&#10;&#10;Description automatically generated">
            <a:extLst>
              <a:ext uri="{FF2B5EF4-FFF2-40B4-BE49-F238E27FC236}">
                <a16:creationId xmlns:a16="http://schemas.microsoft.com/office/drawing/2014/main" id="{F0FC926D-CE6A-FF40-9024-44B68CE838AE}"/>
              </a:ext>
            </a:extLst>
          </p:cNvPr>
          <p:cNvPicPr>
            <a:picLocks noChangeAspect="1"/>
          </p:cNvPicPr>
          <p:nvPr/>
        </p:nvPicPr>
        <p:blipFill>
          <a:blip r:embed="rId2"/>
          <a:stretch>
            <a:fillRect/>
          </a:stretch>
        </p:blipFill>
        <p:spPr>
          <a:xfrm>
            <a:off x="828682" y="489067"/>
            <a:ext cx="2911985" cy="4754263"/>
          </a:xfrm>
          <a:prstGeom prst="rect">
            <a:avLst/>
          </a:prstGeom>
        </p:spPr>
      </p:pic>
      <p:sp>
        <p:nvSpPr>
          <p:cNvPr id="4" name="TextBox 3"/>
          <p:cNvSpPr txBox="1"/>
          <p:nvPr/>
        </p:nvSpPr>
        <p:spPr>
          <a:xfrm>
            <a:off x="526200" y="5020415"/>
            <a:ext cx="3553428" cy="1613495"/>
          </a:xfrm>
          <a:prstGeom prst="rect">
            <a:avLst/>
          </a:prstGeom>
        </p:spPr>
        <p:txBody>
          <a:bodyPr vert="horz" lIns="91440" tIns="45720" rIns="91440" bIns="45720" rtlCol="0" anchor="b">
            <a:noAutofit/>
          </a:bodyPr>
          <a:lstStyle/>
          <a:p>
            <a:pPr algn="ctr" defTabSz="914400">
              <a:lnSpc>
                <a:spcPct val="90000"/>
              </a:lnSpc>
              <a:spcBef>
                <a:spcPct val="0"/>
              </a:spcBef>
              <a:spcAft>
                <a:spcPts val="600"/>
              </a:spcAft>
            </a:pPr>
            <a:r>
              <a:rPr lang="en-US" sz="2400" b="1" dirty="0">
                <a:latin typeface="Arial" panose="020B0604020202020204" pitchFamily="34" charset="0"/>
                <a:ea typeface="+mj-ea"/>
                <a:cs typeface="Arial" panose="020B0604020202020204" pitchFamily="34" charset="0"/>
              </a:rPr>
              <a:t>Christian </a:t>
            </a:r>
            <a:r>
              <a:rPr lang="en-US" sz="2400" b="1" dirty="0" err="1">
                <a:latin typeface="Arial" panose="020B0604020202020204" pitchFamily="34" charset="0"/>
                <a:ea typeface="+mj-ea"/>
                <a:cs typeface="Arial" panose="020B0604020202020204" pitchFamily="34" charset="0"/>
              </a:rPr>
              <a:t>Marclay</a:t>
            </a:r>
            <a:r>
              <a:rPr lang="en-US" sz="2400" b="1" dirty="0">
                <a:latin typeface="Arial" panose="020B0604020202020204" pitchFamily="34" charset="0"/>
                <a:ea typeface="+mj-ea"/>
                <a:cs typeface="Arial" panose="020B0604020202020204" pitchFamily="34" charset="0"/>
              </a:rPr>
              <a:t>,</a:t>
            </a:r>
          </a:p>
          <a:p>
            <a:pPr algn="ctr" defTabSz="914400">
              <a:lnSpc>
                <a:spcPct val="90000"/>
              </a:lnSpc>
              <a:spcBef>
                <a:spcPct val="0"/>
              </a:spcBef>
              <a:spcAft>
                <a:spcPts val="600"/>
              </a:spcAft>
            </a:pPr>
            <a:r>
              <a:rPr lang="en-US" sz="2400" b="1" i="1" kern="1200" dirty="0">
                <a:solidFill>
                  <a:schemeClr val="tx1"/>
                </a:solidFill>
                <a:latin typeface="Arial" panose="020B0604020202020204" pitchFamily="34" charset="0"/>
                <a:ea typeface="+mj-ea"/>
                <a:cs typeface="Arial" panose="020B0604020202020204" pitchFamily="34" charset="0"/>
              </a:rPr>
              <a:t>From Hand to Mouth, 1994</a:t>
            </a:r>
            <a:endParaRPr lang="en-US" sz="2400" b="1" kern="1200" dirty="0">
              <a:solidFill>
                <a:schemeClr val="tx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770597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indoor, looking&#10;&#10;Description automatically generated">
            <a:extLst>
              <a:ext uri="{FF2B5EF4-FFF2-40B4-BE49-F238E27FC236}">
                <a16:creationId xmlns:a16="http://schemas.microsoft.com/office/drawing/2014/main" id="{F0FC926D-CE6A-FF40-9024-44B68CE838AE}"/>
              </a:ext>
            </a:extLst>
          </p:cNvPr>
          <p:cNvPicPr>
            <a:picLocks noChangeAspect="1"/>
          </p:cNvPicPr>
          <p:nvPr/>
        </p:nvPicPr>
        <p:blipFill>
          <a:blip r:embed="rId2"/>
          <a:stretch>
            <a:fillRect/>
          </a:stretch>
        </p:blipFill>
        <p:spPr>
          <a:xfrm>
            <a:off x="828682" y="489067"/>
            <a:ext cx="2911985" cy="4754263"/>
          </a:xfrm>
          <a:prstGeom prst="rect">
            <a:avLst/>
          </a:prstGeom>
        </p:spPr>
      </p:pic>
      <p:sp>
        <p:nvSpPr>
          <p:cNvPr id="4" name="TextBox 3"/>
          <p:cNvSpPr txBox="1"/>
          <p:nvPr/>
        </p:nvSpPr>
        <p:spPr>
          <a:xfrm>
            <a:off x="526200" y="5020415"/>
            <a:ext cx="3553428" cy="1613495"/>
          </a:xfrm>
          <a:prstGeom prst="rect">
            <a:avLst/>
          </a:prstGeom>
        </p:spPr>
        <p:txBody>
          <a:bodyPr vert="horz" lIns="91440" tIns="45720" rIns="91440" bIns="45720" rtlCol="0" anchor="b">
            <a:noAutofit/>
          </a:bodyPr>
          <a:lstStyle/>
          <a:p>
            <a:pPr algn="ctr" defTabSz="914400">
              <a:lnSpc>
                <a:spcPct val="90000"/>
              </a:lnSpc>
              <a:spcBef>
                <a:spcPct val="0"/>
              </a:spcBef>
              <a:spcAft>
                <a:spcPts val="600"/>
              </a:spcAft>
            </a:pPr>
            <a:r>
              <a:rPr lang="en-US" sz="2400" b="1" dirty="0">
                <a:latin typeface="Arial" panose="020B0604020202020204" pitchFamily="34" charset="0"/>
                <a:ea typeface="+mj-ea"/>
                <a:cs typeface="Arial" panose="020B0604020202020204" pitchFamily="34" charset="0"/>
              </a:rPr>
              <a:t>Christian </a:t>
            </a:r>
            <a:r>
              <a:rPr lang="en-US" sz="2400" b="1" dirty="0" err="1">
                <a:latin typeface="Arial" panose="020B0604020202020204" pitchFamily="34" charset="0"/>
                <a:ea typeface="+mj-ea"/>
                <a:cs typeface="Arial" panose="020B0604020202020204" pitchFamily="34" charset="0"/>
              </a:rPr>
              <a:t>Marclay</a:t>
            </a:r>
            <a:r>
              <a:rPr lang="en-US" sz="2400" b="1" dirty="0">
                <a:latin typeface="Arial" panose="020B0604020202020204" pitchFamily="34" charset="0"/>
                <a:ea typeface="+mj-ea"/>
                <a:cs typeface="Arial" panose="020B0604020202020204" pitchFamily="34" charset="0"/>
              </a:rPr>
              <a:t>,</a:t>
            </a:r>
          </a:p>
          <a:p>
            <a:pPr algn="ctr" defTabSz="914400">
              <a:lnSpc>
                <a:spcPct val="90000"/>
              </a:lnSpc>
              <a:spcBef>
                <a:spcPct val="0"/>
              </a:spcBef>
              <a:spcAft>
                <a:spcPts val="600"/>
              </a:spcAft>
            </a:pPr>
            <a:r>
              <a:rPr lang="en-US" sz="2400" b="1" i="1" kern="1200" dirty="0">
                <a:solidFill>
                  <a:schemeClr val="tx1"/>
                </a:solidFill>
                <a:latin typeface="Arial" panose="020B0604020202020204" pitchFamily="34" charset="0"/>
                <a:ea typeface="+mj-ea"/>
                <a:cs typeface="Arial" panose="020B0604020202020204" pitchFamily="34" charset="0"/>
              </a:rPr>
              <a:t>From Hand to Ear, 1994</a:t>
            </a:r>
            <a:endParaRPr lang="en-US" sz="2400" b="1" kern="1200" dirty="0">
              <a:solidFill>
                <a:schemeClr val="tx1"/>
              </a:solidFill>
              <a:latin typeface="Arial" panose="020B0604020202020204" pitchFamily="34" charset="0"/>
              <a:ea typeface="+mj-ea"/>
              <a:cs typeface="Arial" panose="020B0604020202020204" pitchFamily="34" charset="0"/>
            </a:endParaRPr>
          </a:p>
        </p:txBody>
      </p:sp>
      <p:sp>
        <p:nvSpPr>
          <p:cNvPr id="13" name="TextBox 12">
            <a:extLst>
              <a:ext uri="{FF2B5EF4-FFF2-40B4-BE49-F238E27FC236}">
                <a16:creationId xmlns:a16="http://schemas.microsoft.com/office/drawing/2014/main" id="{DA7516AE-E46B-3B43-AE03-45E7697345E2}"/>
              </a:ext>
            </a:extLst>
          </p:cNvPr>
          <p:cNvSpPr txBox="1"/>
          <p:nvPr/>
        </p:nvSpPr>
        <p:spPr>
          <a:xfrm>
            <a:off x="4951780" y="5020415"/>
            <a:ext cx="3784922" cy="1613495"/>
          </a:xfrm>
          <a:prstGeom prst="rect">
            <a:avLst/>
          </a:prstGeom>
        </p:spPr>
        <p:txBody>
          <a:bodyPr vert="horz" lIns="91440" tIns="45720" rIns="91440" bIns="45720" rtlCol="0" anchor="b">
            <a:noAutofit/>
          </a:bodyPr>
          <a:lstStyle/>
          <a:p>
            <a:pPr algn="ctr" defTabSz="914400">
              <a:lnSpc>
                <a:spcPct val="90000"/>
              </a:lnSpc>
              <a:spcBef>
                <a:spcPct val="0"/>
              </a:spcBef>
              <a:spcAft>
                <a:spcPts val="600"/>
              </a:spcAft>
            </a:pPr>
            <a:r>
              <a:rPr lang="en-US" sz="2400" b="1" kern="1200" dirty="0">
                <a:solidFill>
                  <a:schemeClr val="tx1"/>
                </a:solidFill>
                <a:latin typeface="Arial" panose="020B0604020202020204" pitchFamily="34" charset="0"/>
                <a:ea typeface="+mj-ea"/>
                <a:cs typeface="Arial" panose="020B0604020202020204" pitchFamily="34" charset="0"/>
              </a:rPr>
              <a:t>Bruce Nauman</a:t>
            </a:r>
            <a:r>
              <a:rPr lang="en-US" sz="2400" b="1" i="1" kern="1200" dirty="0">
                <a:solidFill>
                  <a:schemeClr val="tx1"/>
                </a:solidFill>
                <a:latin typeface="Arial" panose="020B0604020202020204" pitchFamily="34" charset="0"/>
                <a:ea typeface="+mj-ea"/>
                <a:cs typeface="Arial" panose="020B0604020202020204" pitchFamily="34" charset="0"/>
              </a:rPr>
              <a:t>,</a:t>
            </a:r>
          </a:p>
          <a:p>
            <a:pPr algn="ctr" defTabSz="914400">
              <a:lnSpc>
                <a:spcPct val="90000"/>
              </a:lnSpc>
              <a:spcBef>
                <a:spcPct val="0"/>
              </a:spcBef>
              <a:spcAft>
                <a:spcPts val="600"/>
              </a:spcAft>
            </a:pPr>
            <a:r>
              <a:rPr lang="en-US" sz="2400" b="1" i="1" kern="1200" dirty="0">
                <a:solidFill>
                  <a:schemeClr val="tx1"/>
                </a:solidFill>
                <a:latin typeface="Arial" panose="020B0604020202020204" pitchFamily="34" charset="0"/>
                <a:ea typeface="+mj-ea"/>
                <a:cs typeface="Arial" panose="020B0604020202020204" pitchFamily="34" charset="0"/>
              </a:rPr>
              <a:t>From Hand to Mouth, </a:t>
            </a:r>
            <a:r>
              <a:rPr lang="en-US" sz="2400" b="1" kern="1200" dirty="0">
                <a:solidFill>
                  <a:schemeClr val="tx1"/>
                </a:solidFill>
                <a:latin typeface="Arial" panose="020B0604020202020204" pitchFamily="34" charset="0"/>
                <a:ea typeface="+mj-ea"/>
                <a:cs typeface="Arial" panose="020B0604020202020204" pitchFamily="34" charset="0"/>
              </a:rPr>
              <a:t>1967</a:t>
            </a:r>
            <a:r>
              <a:rPr lang="en-US" sz="2400" kern="1200" dirty="0">
                <a:solidFill>
                  <a:schemeClr val="tx1"/>
                </a:solidFill>
                <a:latin typeface="Arial" panose="020B0604020202020204" pitchFamily="34" charset="0"/>
                <a:ea typeface="+mj-ea"/>
                <a:cs typeface="Arial" panose="020B0604020202020204" pitchFamily="34" charset="0"/>
              </a:rPr>
              <a:t> </a:t>
            </a:r>
          </a:p>
        </p:txBody>
      </p:sp>
      <p:pic>
        <p:nvPicPr>
          <p:cNvPr id="10" name="Picture 9" descr="A close - up of a snake&#10;&#10;Description automatically generated with low confidence">
            <a:extLst>
              <a:ext uri="{FF2B5EF4-FFF2-40B4-BE49-F238E27FC236}">
                <a16:creationId xmlns:a16="http://schemas.microsoft.com/office/drawing/2014/main" id="{67FB2E69-C9C1-3242-A52E-D5EE44016310}"/>
              </a:ext>
            </a:extLst>
          </p:cNvPr>
          <p:cNvPicPr>
            <a:picLocks noChangeAspect="1"/>
          </p:cNvPicPr>
          <p:nvPr/>
        </p:nvPicPr>
        <p:blipFill>
          <a:blip r:embed="rId3"/>
          <a:stretch>
            <a:fillRect/>
          </a:stretch>
        </p:blipFill>
        <p:spPr>
          <a:xfrm>
            <a:off x="5186444" y="489067"/>
            <a:ext cx="3128874" cy="4754263"/>
          </a:xfrm>
          <a:prstGeom prst="rect">
            <a:avLst/>
          </a:prstGeom>
        </p:spPr>
      </p:pic>
    </p:spTree>
    <p:extLst>
      <p:ext uri="{BB962C8B-B14F-4D97-AF65-F5344CB8AC3E}">
        <p14:creationId xmlns:p14="http://schemas.microsoft.com/office/powerpoint/2010/main" val="1591865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a:bodyPr>
          <a:lstStyle/>
          <a:p>
            <a:pPr marL="0" indent="0">
              <a:buNone/>
            </a:pPr>
            <a:r>
              <a:rPr lang="en-US" b="1" dirty="0">
                <a:latin typeface="Arial" charset="0"/>
                <a:ea typeface="Arial" charset="0"/>
                <a:cs typeface="Arial" charset="0"/>
              </a:rPr>
              <a:t>Ch 2: Noise, History, Violence</a:t>
            </a:r>
            <a:endParaRPr lang="en-US" sz="2800" dirty="0">
              <a:latin typeface="Arial" charset="0"/>
              <a:ea typeface="Arial" charset="0"/>
              <a:cs typeface="Arial" charset="0"/>
            </a:endParaRPr>
          </a:p>
          <a:p>
            <a:endParaRPr lang="en-US" sz="2800" dirty="0">
              <a:latin typeface="Arial" charset="0"/>
              <a:ea typeface="Arial" charset="0"/>
              <a:cs typeface="Arial" charset="0"/>
            </a:endParaRPr>
          </a:p>
          <a:p>
            <a:endParaRPr lang="en-US" sz="2800" dirty="0">
              <a:latin typeface="Arial" charset="0"/>
              <a:ea typeface="Arial" charset="0"/>
              <a:cs typeface="Arial" charset="0"/>
            </a:endParaRPr>
          </a:p>
          <a:p>
            <a:endParaRPr lang="en-US" dirty="0">
              <a:latin typeface="Arial" charset="0"/>
              <a:ea typeface="Arial" charset="0"/>
              <a:cs typeface="Arial" charset="0"/>
            </a:endParaRPr>
          </a:p>
        </p:txBody>
      </p:sp>
    </p:spTree>
    <p:extLst>
      <p:ext uri="{BB962C8B-B14F-4D97-AF65-F5344CB8AC3E}">
        <p14:creationId xmlns:p14="http://schemas.microsoft.com/office/powerpoint/2010/main" val="644021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202018" y="5166008"/>
            <a:ext cx="8739963" cy="1447443"/>
          </a:xfrm>
          <a:prstGeom prst="rect">
            <a:avLst/>
          </a:prstGeom>
        </p:spPr>
        <p:txBody>
          <a:bodyPr vert="horz" lIns="91440" tIns="45720" rIns="91440" bIns="45720" rtlCol="0" anchor="b">
            <a:noAutofit/>
          </a:bodyPr>
          <a:lstStyle/>
          <a:p>
            <a:pPr algn="ctr" defTabSz="914400">
              <a:lnSpc>
                <a:spcPct val="90000"/>
              </a:lnSpc>
              <a:spcBef>
                <a:spcPct val="0"/>
              </a:spcBef>
              <a:spcAft>
                <a:spcPts val="600"/>
              </a:spcAft>
            </a:pPr>
            <a:r>
              <a:rPr lang="en-US" sz="2400" kern="1200" dirty="0">
                <a:solidFill>
                  <a:schemeClr val="tx1"/>
                </a:solidFill>
                <a:latin typeface="Arial" panose="020B0604020202020204" pitchFamily="34" charset="0"/>
                <a:ea typeface="+mj-ea"/>
                <a:cs typeface="Arial" panose="020B0604020202020204" pitchFamily="34" charset="0"/>
              </a:rPr>
              <a:t>The Ear Phonautograph, created by Alexander Graham Bell and Clarence Blake in 1874. Reconstructed at the Canada Science and Technology Museum in 2017. </a:t>
            </a:r>
            <a:r>
              <a:rPr lang="en-US" sz="2400" dirty="0">
                <a:latin typeface="Arial" panose="020B0604020202020204" pitchFamily="34" charset="0"/>
                <a:cs typeface="Arial" panose="020B0604020202020204" pitchFamily="34" charset="0"/>
              </a:rPr>
              <a:t>(Image on right) </a:t>
            </a:r>
            <a:endParaRPr lang="en-US" sz="2400" kern="1200" dirty="0">
              <a:solidFill>
                <a:schemeClr val="tx1"/>
              </a:solidFill>
              <a:latin typeface="Arial" panose="020B0604020202020204" pitchFamily="34" charset="0"/>
              <a:ea typeface="+mj-ea"/>
              <a:cs typeface="Arial" panose="020B0604020202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BE81814F-1431-C24A-8507-646320C4FA04}"/>
              </a:ext>
            </a:extLst>
          </p:cNvPr>
          <p:cNvPicPr>
            <a:picLocks noChangeAspect="1"/>
          </p:cNvPicPr>
          <p:nvPr/>
        </p:nvPicPr>
        <p:blipFill>
          <a:blip r:embed="rId2"/>
          <a:stretch>
            <a:fillRect/>
          </a:stretch>
        </p:blipFill>
        <p:spPr>
          <a:xfrm>
            <a:off x="407298" y="486137"/>
            <a:ext cx="4383275" cy="4924420"/>
          </a:xfrm>
          <a:prstGeom prst="rect">
            <a:avLst/>
          </a:prstGeom>
        </p:spPr>
      </p:pic>
      <p:pic>
        <p:nvPicPr>
          <p:cNvPr id="6" name="Picture 5" descr="A picture containing indoor&#10;&#10;Description automatically generated">
            <a:extLst>
              <a:ext uri="{FF2B5EF4-FFF2-40B4-BE49-F238E27FC236}">
                <a16:creationId xmlns:a16="http://schemas.microsoft.com/office/drawing/2014/main" id="{5B10419B-C7A2-E549-9CE8-46127896C1DF}"/>
              </a:ext>
            </a:extLst>
          </p:cNvPr>
          <p:cNvPicPr>
            <a:picLocks noChangeAspect="1"/>
          </p:cNvPicPr>
          <p:nvPr/>
        </p:nvPicPr>
        <p:blipFill>
          <a:blip r:embed="rId3"/>
          <a:stretch>
            <a:fillRect/>
          </a:stretch>
        </p:blipFill>
        <p:spPr>
          <a:xfrm>
            <a:off x="4919369" y="486137"/>
            <a:ext cx="3698431" cy="4936602"/>
          </a:xfrm>
          <a:prstGeom prst="rect">
            <a:avLst/>
          </a:prstGeom>
        </p:spPr>
      </p:pic>
    </p:spTree>
    <p:extLst>
      <p:ext uri="{BB962C8B-B14F-4D97-AF65-F5344CB8AC3E}">
        <p14:creationId xmlns:p14="http://schemas.microsoft.com/office/powerpoint/2010/main" val="2129368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3620" y="3244761"/>
            <a:ext cx="2816590" cy="3202337"/>
          </a:xfrm>
        </p:spPr>
        <p:txBody>
          <a:bodyPr>
            <a:normAutofit/>
          </a:bodyPr>
          <a:lstStyle/>
          <a:p>
            <a:pPr algn="l"/>
            <a:r>
              <a:rPr lang="en-US" sz="2800" b="1" dirty="0">
                <a:latin typeface="Arial"/>
                <a:cs typeface="Arial"/>
              </a:rPr>
              <a:t>Christian </a:t>
            </a:r>
            <a:r>
              <a:rPr lang="en-US" sz="2800" b="1" dirty="0" err="1">
                <a:latin typeface="Arial"/>
                <a:cs typeface="Arial"/>
              </a:rPr>
              <a:t>Marclay</a:t>
            </a:r>
            <a:r>
              <a:rPr lang="en-US" sz="2800" b="1" dirty="0">
                <a:latin typeface="Arial"/>
                <a:cs typeface="Arial"/>
              </a:rPr>
              <a:t>, </a:t>
            </a:r>
          </a:p>
          <a:p>
            <a:pPr algn="l"/>
            <a:r>
              <a:rPr lang="en-US" sz="2800" b="1" i="1" dirty="0">
                <a:latin typeface="Arial"/>
                <a:cs typeface="Arial"/>
              </a:rPr>
              <a:t>The Sound of Silence, </a:t>
            </a:r>
          </a:p>
          <a:p>
            <a:pPr algn="l"/>
            <a:r>
              <a:rPr lang="en-US" sz="2800" b="1" dirty="0">
                <a:latin typeface="Arial"/>
                <a:cs typeface="Arial"/>
              </a:rPr>
              <a:t>1988</a:t>
            </a:r>
          </a:p>
          <a:p>
            <a:endParaRPr lang="en-US" dirty="0">
              <a:latin typeface="Arial"/>
              <a:cs typeface="Arial"/>
            </a:endParaRPr>
          </a:p>
        </p:txBody>
      </p:sp>
      <p:pic>
        <p:nvPicPr>
          <p:cNvPr id="5" name="Picture 4">
            <a:extLst>
              <a:ext uri="{FF2B5EF4-FFF2-40B4-BE49-F238E27FC236}">
                <a16:creationId xmlns:a16="http://schemas.microsoft.com/office/drawing/2014/main" id="{07216DC7-4DE1-7D49-8943-61A3B6D77829}"/>
              </a:ext>
            </a:extLst>
          </p:cNvPr>
          <p:cNvPicPr>
            <a:picLocks noChangeAspect="1"/>
          </p:cNvPicPr>
          <p:nvPr/>
        </p:nvPicPr>
        <p:blipFill>
          <a:blip r:embed="rId2"/>
          <a:stretch>
            <a:fillRect/>
          </a:stretch>
        </p:blipFill>
        <p:spPr>
          <a:xfrm>
            <a:off x="2990210" y="567159"/>
            <a:ext cx="5532121" cy="5602147"/>
          </a:xfrm>
          <a:prstGeom prst="rect">
            <a:avLst/>
          </a:prstGeom>
        </p:spPr>
      </p:pic>
    </p:spTree>
    <p:extLst>
      <p:ext uri="{BB962C8B-B14F-4D97-AF65-F5344CB8AC3E}">
        <p14:creationId xmlns:p14="http://schemas.microsoft.com/office/powerpoint/2010/main" val="3214511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10228" y="5685083"/>
            <a:ext cx="7523543" cy="1392836"/>
          </a:xfrm>
        </p:spPr>
        <p:txBody>
          <a:bodyPr>
            <a:normAutofit/>
          </a:bodyPr>
          <a:lstStyle/>
          <a:p>
            <a:r>
              <a:rPr lang="en-US" sz="2800" b="1" dirty="0">
                <a:latin typeface="Arial"/>
                <a:cs typeface="Arial"/>
              </a:rPr>
              <a:t>Christian </a:t>
            </a:r>
            <a:r>
              <a:rPr lang="en-US" sz="2800" b="1" dirty="0" err="1">
                <a:latin typeface="Arial"/>
                <a:cs typeface="Arial"/>
              </a:rPr>
              <a:t>Marclay</a:t>
            </a:r>
            <a:r>
              <a:rPr lang="en-US" sz="2800" b="1" dirty="0">
                <a:latin typeface="Arial"/>
                <a:cs typeface="Arial"/>
              </a:rPr>
              <a:t>, </a:t>
            </a:r>
            <a:r>
              <a:rPr lang="en-US" sz="2800" b="1" i="1" dirty="0">
                <a:latin typeface="Arial"/>
                <a:cs typeface="Arial"/>
              </a:rPr>
              <a:t>2822 Records (PS1), </a:t>
            </a:r>
            <a:r>
              <a:rPr lang="en-US" sz="2800" b="1" dirty="0">
                <a:latin typeface="Arial"/>
                <a:cs typeface="Arial"/>
              </a:rPr>
              <a:t>1987-2009</a:t>
            </a:r>
          </a:p>
          <a:p>
            <a:endParaRPr lang="en-US" dirty="0">
              <a:latin typeface="Arial"/>
              <a:cs typeface="Arial"/>
            </a:endParaRPr>
          </a:p>
        </p:txBody>
      </p:sp>
      <p:pic>
        <p:nvPicPr>
          <p:cNvPr id="7" name="Picture 6" descr="A group of people in a room&#10;&#10;Description automatically generated with low confidence">
            <a:extLst>
              <a:ext uri="{FF2B5EF4-FFF2-40B4-BE49-F238E27FC236}">
                <a16:creationId xmlns:a16="http://schemas.microsoft.com/office/drawing/2014/main" id="{EBF01D2F-C677-044C-91EE-8F606075CB50}"/>
              </a:ext>
            </a:extLst>
          </p:cNvPr>
          <p:cNvPicPr>
            <a:picLocks noChangeAspect="1"/>
          </p:cNvPicPr>
          <p:nvPr/>
        </p:nvPicPr>
        <p:blipFill>
          <a:blip r:embed="rId2"/>
          <a:stretch>
            <a:fillRect/>
          </a:stretch>
        </p:blipFill>
        <p:spPr>
          <a:xfrm>
            <a:off x="1873250" y="327322"/>
            <a:ext cx="5397500" cy="5245100"/>
          </a:xfrm>
          <a:prstGeom prst="rect">
            <a:avLst/>
          </a:prstGeom>
        </p:spPr>
      </p:pic>
    </p:spTree>
    <p:extLst>
      <p:ext uri="{BB962C8B-B14F-4D97-AF65-F5344CB8AC3E}">
        <p14:creationId xmlns:p14="http://schemas.microsoft.com/office/powerpoint/2010/main" val="80048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59880" y="5121287"/>
            <a:ext cx="7523543" cy="1392836"/>
          </a:xfrm>
        </p:spPr>
        <p:txBody>
          <a:bodyPr>
            <a:normAutofit lnSpcReduction="10000"/>
          </a:bodyPr>
          <a:lstStyle/>
          <a:p>
            <a:r>
              <a:rPr lang="en-US" sz="2800" b="1" dirty="0">
                <a:latin typeface="Arial"/>
                <a:cs typeface="Arial"/>
              </a:rPr>
              <a:t>Christian </a:t>
            </a:r>
            <a:r>
              <a:rPr lang="en-US" sz="2800" b="1" dirty="0" err="1">
                <a:latin typeface="Arial"/>
                <a:cs typeface="Arial"/>
              </a:rPr>
              <a:t>Marclay</a:t>
            </a:r>
            <a:r>
              <a:rPr lang="en-US" sz="2800" b="1" dirty="0">
                <a:latin typeface="Arial"/>
                <a:cs typeface="Arial"/>
              </a:rPr>
              <a:t>, </a:t>
            </a:r>
          </a:p>
          <a:p>
            <a:r>
              <a:rPr lang="en-US" sz="2800" b="1" i="1" dirty="0">
                <a:latin typeface="Arial"/>
                <a:cs typeface="Arial"/>
              </a:rPr>
              <a:t>Untitled (Luciano Pavarotti, Halo and Four Mix Tapes II), </a:t>
            </a:r>
            <a:r>
              <a:rPr lang="en-US" sz="2800" b="1" dirty="0">
                <a:latin typeface="Arial"/>
                <a:cs typeface="Arial"/>
              </a:rPr>
              <a:t>2008</a:t>
            </a:r>
          </a:p>
          <a:p>
            <a:endParaRPr lang="en-US" dirty="0">
              <a:latin typeface="Arial"/>
              <a:cs typeface="Arial"/>
            </a:endParaRPr>
          </a:p>
        </p:txBody>
      </p:sp>
      <p:pic>
        <p:nvPicPr>
          <p:cNvPr id="4" name="Picture 3" descr="A picture containing text&#10;&#10;Description automatically generated">
            <a:extLst>
              <a:ext uri="{FF2B5EF4-FFF2-40B4-BE49-F238E27FC236}">
                <a16:creationId xmlns:a16="http://schemas.microsoft.com/office/drawing/2014/main" id="{84068FBA-5D40-3B46-B5DE-CDF856A91F56}"/>
              </a:ext>
            </a:extLst>
          </p:cNvPr>
          <p:cNvPicPr>
            <a:picLocks noChangeAspect="1"/>
          </p:cNvPicPr>
          <p:nvPr/>
        </p:nvPicPr>
        <p:blipFill>
          <a:blip r:embed="rId2"/>
          <a:stretch>
            <a:fillRect/>
          </a:stretch>
        </p:blipFill>
        <p:spPr>
          <a:xfrm>
            <a:off x="1397001" y="441698"/>
            <a:ext cx="6049302" cy="4546992"/>
          </a:xfrm>
          <a:prstGeom prst="rect">
            <a:avLst/>
          </a:prstGeom>
        </p:spPr>
      </p:pic>
    </p:spTree>
    <p:extLst>
      <p:ext uri="{BB962C8B-B14F-4D97-AF65-F5344CB8AC3E}">
        <p14:creationId xmlns:p14="http://schemas.microsoft.com/office/powerpoint/2010/main" val="2067147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97000" y="5647128"/>
            <a:ext cx="6350000" cy="1392836"/>
          </a:xfrm>
        </p:spPr>
        <p:txBody>
          <a:bodyPr>
            <a:normAutofit/>
          </a:bodyPr>
          <a:lstStyle/>
          <a:p>
            <a:r>
              <a:rPr lang="en-US" sz="2800" b="1" dirty="0">
                <a:latin typeface="Arial"/>
                <a:cs typeface="Arial"/>
              </a:rPr>
              <a:t>Christian </a:t>
            </a:r>
            <a:r>
              <a:rPr lang="en-US" sz="2800" b="1" dirty="0" err="1">
                <a:latin typeface="Arial"/>
                <a:cs typeface="Arial"/>
              </a:rPr>
              <a:t>Marclay</a:t>
            </a:r>
            <a:r>
              <a:rPr lang="en-US" sz="2800" b="1" dirty="0">
                <a:latin typeface="Arial"/>
                <a:cs typeface="Arial"/>
              </a:rPr>
              <a:t>, </a:t>
            </a:r>
            <a:r>
              <a:rPr lang="en-US" sz="2800" b="1" i="1" dirty="0">
                <a:latin typeface="Arial"/>
                <a:cs typeface="Arial"/>
              </a:rPr>
              <a:t>Boneyard, </a:t>
            </a:r>
            <a:r>
              <a:rPr lang="en-US" sz="2800" b="1" dirty="0">
                <a:latin typeface="Arial"/>
                <a:cs typeface="Arial"/>
              </a:rPr>
              <a:t>1990</a:t>
            </a:r>
          </a:p>
          <a:p>
            <a:endParaRPr lang="en-US" dirty="0">
              <a:latin typeface="Arial"/>
              <a:cs typeface="Arial"/>
            </a:endParaRPr>
          </a:p>
        </p:txBody>
      </p:sp>
      <p:pic>
        <p:nvPicPr>
          <p:cNvPr id="5" name="Picture 4">
            <a:extLst>
              <a:ext uri="{FF2B5EF4-FFF2-40B4-BE49-F238E27FC236}">
                <a16:creationId xmlns:a16="http://schemas.microsoft.com/office/drawing/2014/main" id="{62396CE8-F4F1-6442-9587-EA336CE1D6AD}"/>
              </a:ext>
            </a:extLst>
          </p:cNvPr>
          <p:cNvPicPr>
            <a:picLocks noChangeAspect="1"/>
          </p:cNvPicPr>
          <p:nvPr/>
        </p:nvPicPr>
        <p:blipFill>
          <a:blip r:embed="rId2"/>
          <a:stretch>
            <a:fillRect/>
          </a:stretch>
        </p:blipFill>
        <p:spPr>
          <a:xfrm>
            <a:off x="1259425" y="487996"/>
            <a:ext cx="6625149" cy="4836359"/>
          </a:xfrm>
          <a:prstGeom prst="rect">
            <a:avLst/>
          </a:prstGeom>
        </p:spPr>
      </p:pic>
    </p:spTree>
    <p:extLst>
      <p:ext uri="{BB962C8B-B14F-4D97-AF65-F5344CB8AC3E}">
        <p14:creationId xmlns:p14="http://schemas.microsoft.com/office/powerpoint/2010/main" val="660239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3377" y="5647128"/>
            <a:ext cx="7627717" cy="1392836"/>
          </a:xfrm>
        </p:spPr>
        <p:txBody>
          <a:bodyPr>
            <a:normAutofit/>
          </a:bodyPr>
          <a:lstStyle/>
          <a:p>
            <a:r>
              <a:rPr lang="en-US" sz="2800" b="1" dirty="0">
                <a:latin typeface="Arial"/>
                <a:cs typeface="Arial"/>
              </a:rPr>
              <a:t>Christian </a:t>
            </a:r>
            <a:r>
              <a:rPr lang="en-US" sz="2800" b="1" dirty="0" err="1">
                <a:latin typeface="Arial"/>
                <a:cs typeface="Arial"/>
              </a:rPr>
              <a:t>Marclay</a:t>
            </a:r>
            <a:r>
              <a:rPr lang="en-US" sz="2800" b="1" dirty="0">
                <a:latin typeface="Arial"/>
                <a:cs typeface="Arial"/>
              </a:rPr>
              <a:t> exhibition at Hammer Museum in Los Angeles, 2003</a:t>
            </a:r>
          </a:p>
          <a:p>
            <a:endParaRPr lang="en-US" dirty="0">
              <a:latin typeface="Arial"/>
              <a:cs typeface="Arial"/>
            </a:endParaRPr>
          </a:p>
        </p:txBody>
      </p:sp>
      <p:pic>
        <p:nvPicPr>
          <p:cNvPr id="4" name="Picture 3" descr="A picture containing indoor, wall, floor, ceiling&#10;&#10;Description automatically generated">
            <a:extLst>
              <a:ext uri="{FF2B5EF4-FFF2-40B4-BE49-F238E27FC236}">
                <a16:creationId xmlns:a16="http://schemas.microsoft.com/office/drawing/2014/main" id="{2ED42F37-5538-A04C-9EA9-ADA41544216C}"/>
              </a:ext>
            </a:extLst>
          </p:cNvPr>
          <p:cNvPicPr>
            <a:picLocks noChangeAspect="1"/>
          </p:cNvPicPr>
          <p:nvPr/>
        </p:nvPicPr>
        <p:blipFill>
          <a:blip r:embed="rId2"/>
          <a:stretch>
            <a:fillRect/>
          </a:stretch>
        </p:blipFill>
        <p:spPr>
          <a:xfrm>
            <a:off x="833378" y="462987"/>
            <a:ext cx="7627716" cy="5042768"/>
          </a:xfrm>
          <a:prstGeom prst="rect">
            <a:avLst/>
          </a:prstGeom>
        </p:spPr>
      </p:pic>
    </p:spTree>
    <p:extLst>
      <p:ext uri="{BB962C8B-B14F-4D97-AF65-F5344CB8AC3E}">
        <p14:creationId xmlns:p14="http://schemas.microsoft.com/office/powerpoint/2010/main" val="1016902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8774" y="5465164"/>
            <a:ext cx="8866451" cy="1392836"/>
          </a:xfrm>
        </p:spPr>
        <p:txBody>
          <a:bodyPr>
            <a:normAutofit/>
          </a:bodyPr>
          <a:lstStyle/>
          <a:p>
            <a:r>
              <a:rPr lang="en-US" sz="2800" b="1" dirty="0">
                <a:latin typeface="Arial"/>
                <a:cs typeface="Arial"/>
              </a:rPr>
              <a:t>Christian </a:t>
            </a:r>
            <a:r>
              <a:rPr lang="en-US" sz="2800" b="1" dirty="0" err="1">
                <a:latin typeface="Arial"/>
                <a:cs typeface="Arial"/>
              </a:rPr>
              <a:t>Marclay</a:t>
            </a:r>
            <a:r>
              <a:rPr lang="en-US" sz="2800" b="1" dirty="0">
                <a:latin typeface="Arial"/>
                <a:cs typeface="Arial"/>
              </a:rPr>
              <a:t>, </a:t>
            </a:r>
            <a:r>
              <a:rPr lang="en-US" sz="2800" b="1" i="1" dirty="0" err="1">
                <a:latin typeface="Arial"/>
                <a:cs typeface="Arial"/>
              </a:rPr>
              <a:t>Liplock</a:t>
            </a:r>
            <a:r>
              <a:rPr lang="en-US" sz="2800" b="1" dirty="0">
                <a:latin typeface="Arial"/>
                <a:cs typeface="Arial"/>
              </a:rPr>
              <a:t> (l), </a:t>
            </a:r>
            <a:r>
              <a:rPr lang="en-US" sz="2800" b="1" i="1" dirty="0">
                <a:latin typeface="Arial"/>
                <a:cs typeface="Arial"/>
              </a:rPr>
              <a:t>Virtuoso</a:t>
            </a:r>
            <a:r>
              <a:rPr lang="en-US" sz="2800" b="1" dirty="0">
                <a:latin typeface="Arial"/>
                <a:cs typeface="Arial"/>
              </a:rPr>
              <a:t> (r), </a:t>
            </a:r>
          </a:p>
          <a:p>
            <a:r>
              <a:rPr lang="en-US" sz="2800" b="1" dirty="0">
                <a:latin typeface="Arial"/>
                <a:cs typeface="Arial"/>
              </a:rPr>
              <a:t>both 2000</a:t>
            </a:r>
          </a:p>
          <a:p>
            <a:endParaRPr lang="en-US" dirty="0">
              <a:latin typeface="Arial"/>
              <a:cs typeface="Arial"/>
            </a:endParaRPr>
          </a:p>
        </p:txBody>
      </p:sp>
      <p:pic>
        <p:nvPicPr>
          <p:cNvPr id="7" name="Picture 6" descr="A close - up of a trophy&#10;&#10;Description automatically generated with medium confidence">
            <a:extLst>
              <a:ext uri="{FF2B5EF4-FFF2-40B4-BE49-F238E27FC236}">
                <a16:creationId xmlns:a16="http://schemas.microsoft.com/office/drawing/2014/main" id="{0D0446CB-A026-CD4B-AB61-745184970FEB}"/>
              </a:ext>
            </a:extLst>
          </p:cNvPr>
          <p:cNvPicPr>
            <a:picLocks noChangeAspect="1"/>
          </p:cNvPicPr>
          <p:nvPr/>
        </p:nvPicPr>
        <p:blipFill>
          <a:blip r:embed="rId2"/>
          <a:stretch>
            <a:fillRect/>
          </a:stretch>
        </p:blipFill>
        <p:spPr>
          <a:xfrm>
            <a:off x="138773" y="595427"/>
            <a:ext cx="3019096" cy="4570191"/>
          </a:xfrm>
          <a:prstGeom prst="rect">
            <a:avLst/>
          </a:prstGeom>
        </p:spPr>
      </p:pic>
      <p:pic>
        <p:nvPicPr>
          <p:cNvPr id="9" name="Picture 8" descr="A picture containing wall, indoor, floor&#10;&#10;Description automatically generated">
            <a:extLst>
              <a:ext uri="{FF2B5EF4-FFF2-40B4-BE49-F238E27FC236}">
                <a16:creationId xmlns:a16="http://schemas.microsoft.com/office/drawing/2014/main" id="{52CB06AB-7C29-2D4C-9885-5419979DAB4C}"/>
              </a:ext>
            </a:extLst>
          </p:cNvPr>
          <p:cNvPicPr>
            <a:picLocks noChangeAspect="1"/>
          </p:cNvPicPr>
          <p:nvPr/>
        </p:nvPicPr>
        <p:blipFill>
          <a:blip r:embed="rId3"/>
          <a:stretch>
            <a:fillRect/>
          </a:stretch>
        </p:blipFill>
        <p:spPr>
          <a:xfrm>
            <a:off x="3256557" y="595427"/>
            <a:ext cx="5748668" cy="4570192"/>
          </a:xfrm>
          <a:prstGeom prst="rect">
            <a:avLst/>
          </a:prstGeom>
        </p:spPr>
      </p:pic>
    </p:spTree>
    <p:extLst>
      <p:ext uri="{BB962C8B-B14F-4D97-AF65-F5344CB8AC3E}">
        <p14:creationId xmlns:p14="http://schemas.microsoft.com/office/powerpoint/2010/main" val="1660474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97000" y="5647128"/>
            <a:ext cx="6350000" cy="1392836"/>
          </a:xfrm>
        </p:spPr>
        <p:txBody>
          <a:bodyPr>
            <a:normAutofit/>
          </a:bodyPr>
          <a:lstStyle/>
          <a:p>
            <a:r>
              <a:rPr lang="en-US" sz="2800" b="1" dirty="0">
                <a:latin typeface="Arial"/>
                <a:cs typeface="Arial"/>
              </a:rPr>
              <a:t>Christian </a:t>
            </a:r>
            <a:r>
              <a:rPr lang="en-US" sz="2800" b="1" dirty="0" err="1">
                <a:latin typeface="Arial"/>
                <a:cs typeface="Arial"/>
              </a:rPr>
              <a:t>Marclay</a:t>
            </a:r>
            <a:r>
              <a:rPr lang="en-US" sz="2800" b="1" dirty="0">
                <a:latin typeface="Arial"/>
                <a:cs typeface="Arial"/>
              </a:rPr>
              <a:t>, </a:t>
            </a:r>
            <a:r>
              <a:rPr lang="en-US" sz="2800" b="1" i="1" dirty="0">
                <a:latin typeface="Arial"/>
                <a:cs typeface="Arial"/>
              </a:rPr>
              <a:t>Vertebrate, </a:t>
            </a:r>
            <a:r>
              <a:rPr lang="en-US" sz="2800" b="1" dirty="0">
                <a:latin typeface="Arial"/>
                <a:cs typeface="Arial"/>
              </a:rPr>
              <a:t>2000</a:t>
            </a:r>
          </a:p>
          <a:p>
            <a:endParaRPr lang="en-US" dirty="0">
              <a:latin typeface="Arial"/>
              <a:cs typeface="Arial"/>
            </a:endParaRPr>
          </a:p>
        </p:txBody>
      </p:sp>
      <p:pic>
        <p:nvPicPr>
          <p:cNvPr id="2" name="Picture 1" descr="Marclay-Vertebra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661949"/>
            <a:ext cx="6350000" cy="4737100"/>
          </a:xfrm>
          <a:prstGeom prst="rect">
            <a:avLst/>
          </a:prstGeom>
        </p:spPr>
      </p:pic>
    </p:spTree>
    <p:extLst>
      <p:ext uri="{BB962C8B-B14F-4D97-AF65-F5344CB8AC3E}">
        <p14:creationId xmlns:p14="http://schemas.microsoft.com/office/powerpoint/2010/main" val="1330846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3247" y="4046279"/>
            <a:ext cx="3657600" cy="2565400"/>
          </a:xfrm>
        </p:spPr>
        <p:txBody>
          <a:bodyPr>
            <a:normAutofit/>
          </a:bodyPr>
          <a:lstStyle/>
          <a:p>
            <a:r>
              <a:rPr lang="en-US" sz="2800" b="1" dirty="0">
                <a:latin typeface="Arial"/>
                <a:cs typeface="Arial"/>
              </a:rPr>
              <a:t>Christian </a:t>
            </a:r>
            <a:r>
              <a:rPr lang="en-US" sz="2800" b="1" dirty="0" err="1">
                <a:latin typeface="Arial"/>
                <a:cs typeface="Arial"/>
              </a:rPr>
              <a:t>Marclay</a:t>
            </a:r>
            <a:r>
              <a:rPr lang="en-US" sz="2800" b="1" dirty="0">
                <a:latin typeface="Arial"/>
                <a:cs typeface="Arial"/>
              </a:rPr>
              <a:t>, </a:t>
            </a:r>
            <a:r>
              <a:rPr lang="en-US" sz="2800" b="1" i="1" dirty="0">
                <a:latin typeface="Arial"/>
                <a:cs typeface="Arial"/>
              </a:rPr>
              <a:t>Prosthesis, </a:t>
            </a:r>
            <a:r>
              <a:rPr lang="en-US" sz="2800" b="1" dirty="0">
                <a:latin typeface="Arial"/>
                <a:cs typeface="Arial"/>
              </a:rPr>
              <a:t>2001</a:t>
            </a:r>
          </a:p>
        </p:txBody>
      </p:sp>
      <p:pic>
        <p:nvPicPr>
          <p:cNvPr id="2" name="Picture 1" descr="Marclay-Prosthesi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2100" y="617356"/>
            <a:ext cx="4483100" cy="5737845"/>
          </a:xfrm>
          <a:prstGeom prst="rect">
            <a:avLst/>
          </a:prstGeom>
        </p:spPr>
      </p:pic>
    </p:spTree>
    <p:extLst>
      <p:ext uri="{BB962C8B-B14F-4D97-AF65-F5344CB8AC3E}">
        <p14:creationId xmlns:p14="http://schemas.microsoft.com/office/powerpoint/2010/main" val="1350291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E37FC9B-F866-B64E-8091-2B973A7BDE57}"/>
              </a:ext>
            </a:extLst>
          </p:cNvPr>
          <p:cNvPicPr>
            <a:picLocks noChangeAspect="1"/>
          </p:cNvPicPr>
          <p:nvPr/>
        </p:nvPicPr>
        <p:blipFill>
          <a:blip r:embed="rId2"/>
          <a:stretch>
            <a:fillRect/>
          </a:stretch>
        </p:blipFill>
        <p:spPr>
          <a:xfrm>
            <a:off x="871580" y="1347514"/>
            <a:ext cx="7400839" cy="4162972"/>
          </a:xfrm>
          <a:prstGeom prst="rect">
            <a:avLst/>
          </a:prstGeom>
        </p:spPr>
      </p:pic>
    </p:spTree>
    <p:extLst>
      <p:ext uri="{BB962C8B-B14F-4D97-AF65-F5344CB8AC3E}">
        <p14:creationId xmlns:p14="http://schemas.microsoft.com/office/powerpoint/2010/main" val="2616820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fontScale="92500" lnSpcReduction="10000"/>
          </a:bodyPr>
          <a:lstStyle/>
          <a:p>
            <a:pPr marL="0" indent="0">
              <a:buNone/>
            </a:pPr>
            <a:r>
              <a:rPr lang="en-US" sz="3500" b="1" dirty="0">
                <a:latin typeface="Arial" charset="0"/>
                <a:ea typeface="Arial" charset="0"/>
                <a:cs typeface="Arial" charset="0"/>
              </a:rPr>
              <a:t>Ch 2: Noise, History, Violence</a:t>
            </a:r>
            <a:endParaRPr lang="en-US" sz="3500" dirty="0">
              <a:latin typeface="Arial" charset="0"/>
              <a:ea typeface="Arial" charset="0"/>
              <a:cs typeface="Arial" charset="0"/>
            </a:endParaRPr>
          </a:p>
          <a:p>
            <a:endParaRPr lang="en-US" sz="2800" dirty="0">
              <a:latin typeface="Arial" charset="0"/>
              <a:ea typeface="Arial" charset="0"/>
              <a:cs typeface="Arial" charset="0"/>
            </a:endParaRPr>
          </a:p>
          <a:p>
            <a:pPr marL="0" indent="0">
              <a:buNone/>
            </a:pPr>
            <a:r>
              <a:rPr lang="en-US" sz="3000" dirty="0">
                <a:latin typeface="Arial" panose="020B0604020202020204" pitchFamily="34" charset="0"/>
                <a:cs typeface="Arial" panose="020B0604020202020204" pitchFamily="34" charset="0"/>
              </a:rPr>
              <a:t>In this chapter, I further argue that, instead of emphasizing the visible evidence of lineage, chronology, and tangible documents, histories of aurality could be conceived and theorized through acoustic models. That is to imagine—heeding Sterne’s call for sonic imaginations—how the affect and ephemerality of sound can influence the conceptual premise and methodology in historical research and writing. This chapter proposes and experiments with the sound phenomena of reverberation and resonance as models for researching and conceptualizing history. (</a:t>
            </a:r>
            <a:r>
              <a:rPr lang="en-US" sz="3000" i="1" dirty="0">
                <a:latin typeface="Arial" panose="020B0604020202020204" pitchFamily="34" charset="0"/>
                <a:cs typeface="Arial" panose="020B0604020202020204" pitchFamily="34" charset="0"/>
              </a:rPr>
              <a:t>TINST</a:t>
            </a:r>
            <a:r>
              <a:rPr lang="en-US" sz="3000" dirty="0">
                <a:latin typeface="Arial" panose="020B0604020202020204" pitchFamily="34" charset="0"/>
                <a:cs typeface="Arial" panose="020B0604020202020204" pitchFamily="34" charset="0"/>
              </a:rPr>
              <a:t>, p. 67)</a:t>
            </a:r>
          </a:p>
          <a:p>
            <a:endParaRPr lang="en-US" sz="2800" dirty="0">
              <a:latin typeface="Arial" charset="0"/>
              <a:ea typeface="Arial" charset="0"/>
              <a:cs typeface="Arial" charset="0"/>
            </a:endParaRPr>
          </a:p>
          <a:p>
            <a:endParaRPr lang="en-US" dirty="0">
              <a:latin typeface="Arial" charset="0"/>
              <a:ea typeface="Arial" charset="0"/>
              <a:cs typeface="Arial" charset="0"/>
            </a:endParaRPr>
          </a:p>
        </p:txBody>
      </p:sp>
    </p:spTree>
    <p:extLst>
      <p:ext uri="{BB962C8B-B14F-4D97-AF65-F5344CB8AC3E}">
        <p14:creationId xmlns:p14="http://schemas.microsoft.com/office/powerpoint/2010/main" val="198854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erson playing a guitar&#10;&#10;Description automatically generated with medium confidence">
            <a:extLst>
              <a:ext uri="{FF2B5EF4-FFF2-40B4-BE49-F238E27FC236}">
                <a16:creationId xmlns:a16="http://schemas.microsoft.com/office/drawing/2014/main" id="{75AD2A85-FAC3-4A4B-9E1E-FF66C08CA89E}"/>
              </a:ext>
            </a:extLst>
          </p:cNvPr>
          <p:cNvPicPr>
            <a:picLocks noChangeAspect="1"/>
          </p:cNvPicPr>
          <p:nvPr/>
        </p:nvPicPr>
        <p:blipFill rotWithShape="1">
          <a:blip r:embed="rId2"/>
          <a:srcRect l="28527" r="42103" b="-1"/>
          <a:stretch/>
        </p:blipFill>
        <p:spPr>
          <a:xfrm>
            <a:off x="147548" y="170552"/>
            <a:ext cx="2846163" cy="6515729"/>
          </a:xfrm>
          <a:prstGeom prst="rect">
            <a:avLst/>
          </a:prstGeom>
        </p:spPr>
      </p:pic>
      <p:pic>
        <p:nvPicPr>
          <p:cNvPr id="15" name="Picture 14">
            <a:extLst>
              <a:ext uri="{FF2B5EF4-FFF2-40B4-BE49-F238E27FC236}">
                <a16:creationId xmlns:a16="http://schemas.microsoft.com/office/drawing/2014/main" id="{F7FFDCEC-F602-4449-8844-717288176E5C}"/>
              </a:ext>
            </a:extLst>
          </p:cNvPr>
          <p:cNvPicPr>
            <a:picLocks noChangeAspect="1"/>
          </p:cNvPicPr>
          <p:nvPr/>
        </p:nvPicPr>
        <p:blipFill rotWithShape="1">
          <a:blip r:embed="rId3"/>
          <a:srcRect r="-2" b="26120"/>
          <a:stretch/>
        </p:blipFill>
        <p:spPr>
          <a:xfrm>
            <a:off x="3138105" y="165371"/>
            <a:ext cx="2870034" cy="3176540"/>
          </a:xfrm>
          <a:prstGeom prst="rect">
            <a:avLst/>
          </a:prstGeom>
        </p:spPr>
      </p:pic>
      <p:pic>
        <p:nvPicPr>
          <p:cNvPr id="3" name="Picture 2" descr="A person playing a guitar&#10;&#10;Description automatically generated with medium confidence">
            <a:extLst>
              <a:ext uri="{FF2B5EF4-FFF2-40B4-BE49-F238E27FC236}">
                <a16:creationId xmlns:a16="http://schemas.microsoft.com/office/drawing/2014/main" id="{D983134F-B705-284E-A334-F107F4BA9B81}"/>
              </a:ext>
            </a:extLst>
          </p:cNvPr>
          <p:cNvPicPr>
            <a:picLocks noChangeAspect="1"/>
          </p:cNvPicPr>
          <p:nvPr/>
        </p:nvPicPr>
        <p:blipFill rotWithShape="1">
          <a:blip r:embed="rId4"/>
          <a:srcRect t="14134" r="1" b="1607"/>
          <a:stretch/>
        </p:blipFill>
        <p:spPr>
          <a:xfrm>
            <a:off x="6150291" y="3512234"/>
            <a:ext cx="2870033" cy="3181966"/>
          </a:xfrm>
          <a:prstGeom prst="rect">
            <a:avLst/>
          </a:prstGeom>
        </p:spPr>
      </p:pic>
      <p:pic>
        <p:nvPicPr>
          <p:cNvPr id="7" name="Picture 6" descr="A person playing a guitar&#10;&#10;Description automatically generated with medium confidence">
            <a:extLst>
              <a:ext uri="{FF2B5EF4-FFF2-40B4-BE49-F238E27FC236}">
                <a16:creationId xmlns:a16="http://schemas.microsoft.com/office/drawing/2014/main" id="{8A4C824F-3FBB-F24B-B7F1-38087ABF197B}"/>
              </a:ext>
            </a:extLst>
          </p:cNvPr>
          <p:cNvPicPr>
            <a:picLocks noChangeAspect="1"/>
          </p:cNvPicPr>
          <p:nvPr/>
        </p:nvPicPr>
        <p:blipFill rotWithShape="1">
          <a:blip r:embed="rId5"/>
          <a:srcRect l="16331" r="27177" b="-2"/>
          <a:stretch/>
        </p:blipFill>
        <p:spPr>
          <a:xfrm>
            <a:off x="3138105" y="3512234"/>
            <a:ext cx="2870034" cy="3175314"/>
          </a:xfrm>
          <a:prstGeom prst="rect">
            <a:avLst/>
          </a:prstGeom>
        </p:spPr>
      </p:pic>
      <p:pic>
        <p:nvPicPr>
          <p:cNvPr id="5" name="Picture 4" descr="A person playing a saxophone&#10;&#10;Description automatically generated with medium confidence">
            <a:extLst>
              <a:ext uri="{FF2B5EF4-FFF2-40B4-BE49-F238E27FC236}">
                <a16:creationId xmlns:a16="http://schemas.microsoft.com/office/drawing/2014/main" id="{6F8A350D-37E6-9644-A703-4BAC5E88E3A7}"/>
              </a:ext>
            </a:extLst>
          </p:cNvPr>
          <p:cNvPicPr>
            <a:picLocks noChangeAspect="1"/>
          </p:cNvPicPr>
          <p:nvPr/>
        </p:nvPicPr>
        <p:blipFill rotWithShape="1">
          <a:blip r:embed="rId6"/>
          <a:srcRect t="5603" r="4" b="19018"/>
          <a:stretch/>
        </p:blipFill>
        <p:spPr>
          <a:xfrm>
            <a:off x="6140481" y="160329"/>
            <a:ext cx="2870033" cy="3181582"/>
          </a:xfrm>
          <a:prstGeom prst="rect">
            <a:avLst/>
          </a:prstGeom>
        </p:spPr>
      </p:pic>
    </p:spTree>
    <p:extLst>
      <p:ext uri="{BB962C8B-B14F-4D97-AF65-F5344CB8AC3E}">
        <p14:creationId xmlns:p14="http://schemas.microsoft.com/office/powerpoint/2010/main" val="3541700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ArtCommentaryonLynch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641196"/>
            <a:ext cx="3676594" cy="5569103"/>
          </a:xfrm>
          <a:prstGeom prst="rect">
            <a:avLst/>
          </a:prstGeom>
        </p:spPr>
      </p:pic>
      <p:pic>
        <p:nvPicPr>
          <p:cNvPr id="4" name="Picture 3" descr="StruggleforNegroRigh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284" y="641196"/>
            <a:ext cx="3903659" cy="5549900"/>
          </a:xfrm>
          <a:prstGeom prst="rect">
            <a:avLst/>
          </a:prstGeom>
        </p:spPr>
      </p:pic>
    </p:spTree>
    <p:extLst>
      <p:ext uri="{BB962C8B-B14F-4D97-AF65-F5344CB8AC3E}">
        <p14:creationId xmlns:p14="http://schemas.microsoft.com/office/powerpoint/2010/main" val="2465579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6700" y="4017364"/>
            <a:ext cx="3390899" cy="2565400"/>
          </a:xfrm>
        </p:spPr>
        <p:txBody>
          <a:bodyPr>
            <a:normAutofit/>
          </a:bodyPr>
          <a:lstStyle/>
          <a:p>
            <a:pPr algn="l"/>
            <a:r>
              <a:rPr lang="en-US" sz="2800" b="1" dirty="0">
                <a:latin typeface="Arial"/>
                <a:cs typeface="Arial"/>
              </a:rPr>
              <a:t>Paul Cadmus, </a:t>
            </a:r>
          </a:p>
          <a:p>
            <a:pPr algn="l"/>
            <a:r>
              <a:rPr lang="en-US" sz="2800" b="1" i="1" dirty="0">
                <a:latin typeface="Arial"/>
                <a:cs typeface="Arial"/>
              </a:rPr>
              <a:t>To The Lynching! </a:t>
            </a:r>
          </a:p>
          <a:p>
            <a:pPr algn="l"/>
            <a:r>
              <a:rPr lang="en-US" sz="2800" b="1" dirty="0">
                <a:latin typeface="Arial"/>
                <a:cs typeface="Arial"/>
              </a:rPr>
              <a:t>1935</a:t>
            </a:r>
          </a:p>
          <a:p>
            <a:endParaRPr lang="en-US" dirty="0">
              <a:latin typeface="Arial"/>
              <a:cs typeface="Arial"/>
            </a:endParaRPr>
          </a:p>
        </p:txBody>
      </p:sp>
      <p:pic>
        <p:nvPicPr>
          <p:cNvPr id="2" name="Picture 1" descr="Cadmus=ToTheLynch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3026" y="380999"/>
            <a:ext cx="4821873" cy="6201765"/>
          </a:xfrm>
          <a:prstGeom prst="rect">
            <a:avLst/>
          </a:prstGeom>
        </p:spPr>
      </p:pic>
    </p:spTree>
    <p:extLst>
      <p:ext uri="{BB962C8B-B14F-4D97-AF65-F5344CB8AC3E}">
        <p14:creationId xmlns:p14="http://schemas.microsoft.com/office/powerpoint/2010/main" val="1269783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4176" y="4140200"/>
            <a:ext cx="3579541" cy="2565400"/>
          </a:xfrm>
        </p:spPr>
        <p:txBody>
          <a:bodyPr>
            <a:normAutofit/>
          </a:bodyPr>
          <a:lstStyle/>
          <a:p>
            <a:pPr algn="l"/>
            <a:r>
              <a:rPr lang="en-US" sz="2800" b="1" dirty="0">
                <a:latin typeface="Arial"/>
                <a:cs typeface="Arial"/>
              </a:rPr>
              <a:t>Julius Bloch, </a:t>
            </a:r>
            <a:r>
              <a:rPr lang="en-US" sz="2800" b="1" i="1" dirty="0">
                <a:latin typeface="Arial"/>
                <a:cs typeface="Arial"/>
              </a:rPr>
              <a:t>Lynching, </a:t>
            </a:r>
            <a:r>
              <a:rPr lang="en-US" sz="2800" b="1" dirty="0">
                <a:latin typeface="Arial"/>
                <a:cs typeface="Arial"/>
              </a:rPr>
              <a:t>1933</a:t>
            </a:r>
          </a:p>
        </p:txBody>
      </p:sp>
      <p:pic>
        <p:nvPicPr>
          <p:cNvPr id="4" name="Picture 3" descr="Bloch-Lynch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5150" y="254000"/>
            <a:ext cx="4267581" cy="6184900"/>
          </a:xfrm>
          <a:prstGeom prst="rect">
            <a:avLst/>
          </a:prstGeom>
        </p:spPr>
      </p:pic>
    </p:spTree>
    <p:extLst>
      <p:ext uri="{BB962C8B-B14F-4D97-AF65-F5344CB8AC3E}">
        <p14:creationId xmlns:p14="http://schemas.microsoft.com/office/powerpoint/2010/main" val="988458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5327" y="3873500"/>
            <a:ext cx="3386874" cy="2565400"/>
          </a:xfrm>
        </p:spPr>
        <p:txBody>
          <a:bodyPr>
            <a:normAutofit/>
          </a:bodyPr>
          <a:lstStyle/>
          <a:p>
            <a:pPr algn="l"/>
            <a:r>
              <a:rPr lang="en-US" sz="2800" b="1" dirty="0">
                <a:latin typeface="Arial"/>
                <a:cs typeface="Arial"/>
              </a:rPr>
              <a:t>Isamu Noguchi, </a:t>
            </a:r>
            <a:r>
              <a:rPr lang="en-US" sz="2800" b="1" i="1" dirty="0">
                <a:latin typeface="Arial"/>
                <a:cs typeface="Arial"/>
              </a:rPr>
              <a:t>Death, (Lynched Figure), </a:t>
            </a:r>
            <a:r>
              <a:rPr lang="en-US" sz="2800" b="1" dirty="0">
                <a:latin typeface="Arial"/>
                <a:cs typeface="Arial"/>
              </a:rPr>
              <a:t>1934</a:t>
            </a:r>
          </a:p>
          <a:p>
            <a:endParaRPr lang="en-US" dirty="0">
              <a:latin typeface="Arial"/>
              <a:cs typeface="Arial"/>
            </a:endParaRPr>
          </a:p>
        </p:txBody>
      </p:sp>
      <p:pic>
        <p:nvPicPr>
          <p:cNvPr id="2" name="Picture 1" descr="Noguchi-Deat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2673" y="584074"/>
            <a:ext cx="4837640" cy="5854826"/>
          </a:xfrm>
          <a:prstGeom prst="rect">
            <a:avLst/>
          </a:prstGeom>
        </p:spPr>
      </p:pic>
    </p:spTree>
    <p:extLst>
      <p:ext uri="{BB962C8B-B14F-4D97-AF65-F5344CB8AC3E}">
        <p14:creationId xmlns:p14="http://schemas.microsoft.com/office/powerpoint/2010/main" val="2597143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5327" y="3794340"/>
            <a:ext cx="3501483" cy="2565400"/>
          </a:xfrm>
        </p:spPr>
        <p:txBody>
          <a:bodyPr>
            <a:normAutofit/>
          </a:bodyPr>
          <a:lstStyle/>
          <a:p>
            <a:pPr algn="l"/>
            <a:r>
              <a:rPr lang="en-US" sz="2800" b="1" dirty="0">
                <a:latin typeface="Arial"/>
                <a:cs typeface="Arial"/>
              </a:rPr>
              <a:t>Samuel Joseph Brown, Jr. </a:t>
            </a:r>
          </a:p>
          <a:p>
            <a:pPr algn="l"/>
            <a:r>
              <a:rPr lang="en-US" sz="2800" b="1" i="1" dirty="0">
                <a:latin typeface="Arial"/>
                <a:cs typeface="Arial"/>
              </a:rPr>
              <a:t>The Lynching, </a:t>
            </a:r>
            <a:r>
              <a:rPr lang="en-US" sz="2800" b="1" dirty="0">
                <a:latin typeface="Arial"/>
                <a:cs typeface="Arial"/>
              </a:rPr>
              <a:t>1934</a:t>
            </a:r>
          </a:p>
          <a:p>
            <a:endParaRPr lang="en-US" dirty="0">
              <a:latin typeface="Arial"/>
              <a:cs typeface="Arial"/>
            </a:endParaRPr>
          </a:p>
        </p:txBody>
      </p:sp>
      <p:pic>
        <p:nvPicPr>
          <p:cNvPr id="4" name="Picture 3" descr="Brown-TheLynch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3200" y="236320"/>
            <a:ext cx="4433817" cy="6346444"/>
          </a:xfrm>
          <a:prstGeom prst="rect">
            <a:avLst/>
          </a:prstGeom>
        </p:spPr>
      </p:pic>
    </p:spTree>
    <p:extLst>
      <p:ext uri="{BB962C8B-B14F-4D97-AF65-F5344CB8AC3E}">
        <p14:creationId xmlns:p14="http://schemas.microsoft.com/office/powerpoint/2010/main" val="564507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2309" y="5664841"/>
            <a:ext cx="7802904" cy="1472559"/>
          </a:xfrm>
        </p:spPr>
        <p:txBody>
          <a:bodyPr>
            <a:normAutofit/>
          </a:bodyPr>
          <a:lstStyle/>
          <a:p>
            <a:r>
              <a:rPr lang="en-US" sz="2800" b="1" dirty="0">
                <a:latin typeface="Arial"/>
                <a:cs typeface="Arial"/>
              </a:rPr>
              <a:t>Edward Kienholz, </a:t>
            </a:r>
          </a:p>
          <a:p>
            <a:r>
              <a:rPr lang="en-US" sz="2800" b="1" i="1" dirty="0">
                <a:latin typeface="Arial"/>
                <a:cs typeface="Arial"/>
              </a:rPr>
              <a:t>Five Car Stud, </a:t>
            </a:r>
            <a:r>
              <a:rPr lang="en-US" sz="2800" b="1" dirty="0">
                <a:latin typeface="Arial"/>
                <a:cs typeface="Arial"/>
              </a:rPr>
              <a:t>1969-72</a:t>
            </a:r>
          </a:p>
          <a:p>
            <a:endParaRPr lang="en-US" dirty="0">
              <a:latin typeface="Arial"/>
              <a:cs typeface="Arial"/>
            </a:endParaRPr>
          </a:p>
        </p:txBody>
      </p:sp>
      <p:pic>
        <p:nvPicPr>
          <p:cNvPr id="2" name="Picture 1" descr="5CarStud-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09" y="104597"/>
            <a:ext cx="7802904" cy="5470703"/>
          </a:xfrm>
          <a:prstGeom prst="rect">
            <a:avLst/>
          </a:prstGeom>
        </p:spPr>
      </p:pic>
    </p:spTree>
    <p:extLst>
      <p:ext uri="{BB962C8B-B14F-4D97-AF65-F5344CB8AC3E}">
        <p14:creationId xmlns:p14="http://schemas.microsoft.com/office/powerpoint/2010/main" val="969397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9100" y="5664841"/>
            <a:ext cx="8242299" cy="1472559"/>
          </a:xfrm>
        </p:spPr>
        <p:txBody>
          <a:bodyPr>
            <a:normAutofit/>
          </a:bodyPr>
          <a:lstStyle/>
          <a:p>
            <a:r>
              <a:rPr lang="en-US" sz="2800" b="1" dirty="0">
                <a:latin typeface="Arial"/>
                <a:cs typeface="Arial"/>
              </a:rPr>
              <a:t>Edward Kienholz, </a:t>
            </a:r>
            <a:r>
              <a:rPr lang="en-US" sz="2800" b="1" i="1" dirty="0">
                <a:latin typeface="Arial"/>
                <a:cs typeface="Arial"/>
              </a:rPr>
              <a:t>Five Car Stud, </a:t>
            </a:r>
          </a:p>
          <a:p>
            <a:r>
              <a:rPr lang="en-US" sz="2800" b="1" dirty="0">
                <a:latin typeface="Arial"/>
                <a:cs typeface="Arial"/>
              </a:rPr>
              <a:t>1969-72, detail shot</a:t>
            </a:r>
          </a:p>
          <a:p>
            <a:endParaRPr lang="en-US" dirty="0">
              <a:latin typeface="Arial"/>
              <a:cs typeface="Arial"/>
            </a:endParaRPr>
          </a:p>
        </p:txBody>
      </p:sp>
      <p:pic>
        <p:nvPicPr>
          <p:cNvPr id="5" name="Picture 4" descr="5CarStud-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1" y="190501"/>
            <a:ext cx="8242300" cy="5395161"/>
          </a:xfrm>
          <a:prstGeom prst="rect">
            <a:avLst/>
          </a:prstGeom>
        </p:spPr>
      </p:pic>
    </p:spTree>
    <p:extLst>
      <p:ext uri="{BB962C8B-B14F-4D97-AF65-F5344CB8AC3E}">
        <p14:creationId xmlns:p14="http://schemas.microsoft.com/office/powerpoint/2010/main" val="2575306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6700" y="5464098"/>
            <a:ext cx="8587368" cy="1118666"/>
          </a:xfrm>
        </p:spPr>
        <p:txBody>
          <a:bodyPr>
            <a:normAutofit/>
          </a:bodyPr>
          <a:lstStyle/>
          <a:p>
            <a:r>
              <a:rPr lang="en-US" sz="2800" b="1" dirty="0">
                <a:latin typeface="Arial"/>
                <a:cs typeface="Arial"/>
              </a:rPr>
              <a:t>Ken Gonzales-Day, </a:t>
            </a:r>
            <a:r>
              <a:rPr lang="en-US" sz="2800" b="1" i="1" dirty="0">
                <a:latin typeface="Arial"/>
                <a:cs typeface="Arial"/>
              </a:rPr>
              <a:t>Marion, IN, </a:t>
            </a:r>
          </a:p>
          <a:p>
            <a:r>
              <a:rPr lang="en-US" sz="2800" b="1" i="1" dirty="0">
                <a:latin typeface="Arial"/>
                <a:cs typeface="Arial"/>
              </a:rPr>
              <a:t>(Thomas Shipp &amp; Abram Smith), </a:t>
            </a:r>
            <a:r>
              <a:rPr lang="en-US" sz="2800" b="1" dirty="0">
                <a:latin typeface="Arial"/>
                <a:cs typeface="Arial"/>
              </a:rPr>
              <a:t>2006 </a:t>
            </a:r>
          </a:p>
          <a:p>
            <a:endParaRPr lang="en-US" dirty="0">
              <a:latin typeface="Arial"/>
              <a:cs typeface="Arial"/>
            </a:endParaRPr>
          </a:p>
        </p:txBody>
      </p:sp>
      <p:pic>
        <p:nvPicPr>
          <p:cNvPr id="5" name="Picture 4" descr="A picture containing text, white, old&#10;&#10;Description automatically generated">
            <a:extLst>
              <a:ext uri="{FF2B5EF4-FFF2-40B4-BE49-F238E27FC236}">
                <a16:creationId xmlns:a16="http://schemas.microsoft.com/office/drawing/2014/main" id="{3117BB3B-E6C3-D449-8C02-174810A311E8}"/>
              </a:ext>
            </a:extLst>
          </p:cNvPr>
          <p:cNvPicPr>
            <a:picLocks noChangeAspect="1"/>
          </p:cNvPicPr>
          <p:nvPr/>
        </p:nvPicPr>
        <p:blipFill>
          <a:blip r:embed="rId2"/>
          <a:stretch>
            <a:fillRect/>
          </a:stretch>
        </p:blipFill>
        <p:spPr>
          <a:xfrm>
            <a:off x="681317" y="379484"/>
            <a:ext cx="7781365" cy="4922303"/>
          </a:xfrm>
          <a:prstGeom prst="rect">
            <a:avLst/>
          </a:prstGeom>
        </p:spPr>
      </p:pic>
    </p:spTree>
    <p:extLst>
      <p:ext uri="{BB962C8B-B14F-4D97-AF65-F5344CB8AC3E}">
        <p14:creationId xmlns:p14="http://schemas.microsoft.com/office/powerpoint/2010/main" val="2352001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8300" y="5395713"/>
            <a:ext cx="8470900" cy="1472559"/>
          </a:xfrm>
        </p:spPr>
        <p:txBody>
          <a:bodyPr>
            <a:normAutofit/>
          </a:bodyPr>
          <a:lstStyle/>
          <a:p>
            <a:r>
              <a:rPr lang="en-US" sz="2800" dirty="0">
                <a:latin typeface="Arial"/>
                <a:cs typeface="Arial"/>
              </a:rPr>
              <a:t>Photographic postcard of the lynching of Thomas Shipp and Abram Smith. August 7, 1930, Marion, Indiana.</a:t>
            </a:r>
          </a:p>
        </p:txBody>
      </p:sp>
      <p:pic>
        <p:nvPicPr>
          <p:cNvPr id="7" name="Picture 6" descr="lynchingpostcard-Mar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378572"/>
            <a:ext cx="6350000" cy="4864100"/>
          </a:xfrm>
          <a:prstGeom prst="rect">
            <a:avLst/>
          </a:prstGeom>
        </p:spPr>
      </p:pic>
    </p:spTree>
    <p:extLst>
      <p:ext uri="{BB962C8B-B14F-4D97-AF65-F5344CB8AC3E}">
        <p14:creationId xmlns:p14="http://schemas.microsoft.com/office/powerpoint/2010/main" val="4148608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fontScale="92500" lnSpcReduction="10000"/>
          </a:bodyPr>
          <a:lstStyle/>
          <a:p>
            <a:pPr marL="0" indent="0">
              <a:buNone/>
            </a:pPr>
            <a:r>
              <a:rPr lang="en-US" sz="3500" b="1" dirty="0">
                <a:latin typeface="Arial" charset="0"/>
                <a:ea typeface="Arial" charset="0"/>
                <a:cs typeface="Arial" charset="0"/>
              </a:rPr>
              <a:t>Ch 2: Noise, History, Violence</a:t>
            </a:r>
            <a:endParaRPr lang="en-US" sz="3500" dirty="0">
              <a:latin typeface="Arial" charset="0"/>
              <a:ea typeface="Arial" charset="0"/>
              <a:cs typeface="Arial" charset="0"/>
            </a:endParaRPr>
          </a:p>
          <a:p>
            <a:endParaRPr lang="en-US" sz="2800" dirty="0">
              <a:latin typeface="Arial" charset="0"/>
              <a:ea typeface="Arial" charset="0"/>
              <a:cs typeface="Arial" charset="0"/>
            </a:endParaRPr>
          </a:p>
          <a:p>
            <a:pPr marL="0" indent="0">
              <a:buNone/>
            </a:pPr>
            <a:r>
              <a:rPr lang="en-US" sz="3000" dirty="0">
                <a:latin typeface="Arial" panose="020B0604020202020204" pitchFamily="34" charset="0"/>
                <a:cs typeface="Arial" panose="020B0604020202020204" pitchFamily="34" charset="0"/>
              </a:rPr>
              <a:t>In this chapter, I further argue that, instead of emphasizing the visible evidence of lineage, chronology, and tangible documents, histories of aurality could be conceived and theorized through acoustic models. That is to imagine—heeding Sterne’s call for </a:t>
            </a:r>
            <a:r>
              <a:rPr lang="en-US" sz="3000" dirty="0">
                <a:solidFill>
                  <a:srgbClr val="FFFF00"/>
                </a:solidFill>
                <a:latin typeface="Arial" panose="020B0604020202020204" pitchFamily="34" charset="0"/>
                <a:cs typeface="Arial" panose="020B0604020202020204" pitchFamily="34" charset="0"/>
              </a:rPr>
              <a:t>sonic imaginations</a:t>
            </a:r>
            <a:r>
              <a:rPr lang="en-US" sz="3000" dirty="0">
                <a:latin typeface="Arial" panose="020B0604020202020204" pitchFamily="34" charset="0"/>
                <a:cs typeface="Arial" panose="020B0604020202020204" pitchFamily="34" charset="0"/>
              </a:rPr>
              <a:t>—how the affect and ephemerality of sound can influence the conceptual premise and methodology in historical research and writing. This chapter </a:t>
            </a:r>
            <a:r>
              <a:rPr lang="en-US" sz="3000" dirty="0">
                <a:solidFill>
                  <a:srgbClr val="FFFF00"/>
                </a:solidFill>
                <a:latin typeface="Arial" panose="020B0604020202020204" pitchFamily="34" charset="0"/>
                <a:cs typeface="Arial" panose="020B0604020202020204" pitchFamily="34" charset="0"/>
              </a:rPr>
              <a:t>proposes and experiments with the sound phenomena of reverberation and resonance as models for researching and conceptualizing history</a:t>
            </a:r>
            <a:r>
              <a:rPr lang="en-US" sz="3000"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rPr>
              <a:t>TINST</a:t>
            </a:r>
            <a:r>
              <a:rPr lang="en-US" sz="3000" dirty="0">
                <a:latin typeface="Arial" panose="020B0604020202020204" pitchFamily="34" charset="0"/>
                <a:cs typeface="Arial" panose="020B0604020202020204" pitchFamily="34" charset="0"/>
              </a:rPr>
              <a:t>, p. 67)</a:t>
            </a:r>
          </a:p>
          <a:p>
            <a:endParaRPr lang="en-US" sz="2800" dirty="0">
              <a:latin typeface="Arial" charset="0"/>
              <a:ea typeface="Arial" charset="0"/>
              <a:cs typeface="Arial" charset="0"/>
            </a:endParaRPr>
          </a:p>
          <a:p>
            <a:endParaRPr lang="en-US" dirty="0">
              <a:latin typeface="Arial" charset="0"/>
              <a:ea typeface="Arial" charset="0"/>
              <a:cs typeface="Arial" charset="0"/>
            </a:endParaRPr>
          </a:p>
        </p:txBody>
      </p:sp>
    </p:spTree>
    <p:extLst>
      <p:ext uri="{BB962C8B-B14F-4D97-AF65-F5344CB8AC3E}">
        <p14:creationId xmlns:p14="http://schemas.microsoft.com/office/powerpoint/2010/main" val="334054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E0311CE5-3D05-493E-B9D2-CF549DF73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4" name="TextBox 3"/>
          <p:cNvSpPr txBox="1"/>
          <p:nvPr/>
        </p:nvSpPr>
        <p:spPr>
          <a:xfrm>
            <a:off x="4642450" y="4408714"/>
            <a:ext cx="4352492" cy="1613495"/>
          </a:xfrm>
          <a:prstGeom prst="rect">
            <a:avLst/>
          </a:prstGeom>
        </p:spPr>
        <p:txBody>
          <a:bodyPr vert="horz" lIns="91440" tIns="45720" rIns="91440" bIns="45720" rtlCol="0" anchor="b">
            <a:noAutofit/>
          </a:bodyPr>
          <a:lstStyle/>
          <a:p>
            <a:pPr algn="ctr" defTabSz="914400">
              <a:lnSpc>
                <a:spcPct val="90000"/>
              </a:lnSpc>
              <a:spcBef>
                <a:spcPct val="0"/>
              </a:spcBef>
              <a:spcAft>
                <a:spcPts val="600"/>
              </a:spcAft>
            </a:pPr>
            <a:r>
              <a:rPr lang="en-US" sz="2800" b="1" i="1" kern="1200" dirty="0">
                <a:solidFill>
                  <a:schemeClr val="tx1"/>
                </a:solidFill>
                <a:latin typeface="Arial" panose="020B0604020202020204" pitchFamily="34" charset="0"/>
                <a:ea typeface="+mj-ea"/>
                <a:cs typeface="Arial" panose="020B0604020202020204" pitchFamily="34" charset="0"/>
              </a:rPr>
              <a:t>The Birth of A Nation </a:t>
            </a:r>
            <a:r>
              <a:rPr lang="en-US" sz="2800" b="1" kern="1200" dirty="0">
                <a:solidFill>
                  <a:schemeClr val="tx1"/>
                </a:solidFill>
                <a:latin typeface="Arial" panose="020B0604020202020204" pitchFamily="34" charset="0"/>
                <a:ea typeface="+mj-ea"/>
                <a:cs typeface="Arial" panose="020B0604020202020204" pitchFamily="34" charset="0"/>
              </a:rPr>
              <a:t>(1915) </a:t>
            </a:r>
          </a:p>
          <a:p>
            <a:pPr algn="ctr" defTabSz="914400">
              <a:lnSpc>
                <a:spcPct val="90000"/>
              </a:lnSpc>
              <a:spcBef>
                <a:spcPct val="0"/>
              </a:spcBef>
              <a:spcAft>
                <a:spcPts val="600"/>
              </a:spcAft>
            </a:pPr>
            <a:r>
              <a:rPr lang="en-US" sz="2800" b="1" kern="1200" dirty="0">
                <a:solidFill>
                  <a:schemeClr val="tx1"/>
                </a:solidFill>
                <a:latin typeface="Arial" panose="020B0604020202020204" pitchFamily="34" charset="0"/>
                <a:ea typeface="+mj-ea"/>
                <a:cs typeface="Arial" panose="020B0604020202020204" pitchFamily="34" charset="0"/>
              </a:rPr>
              <a:t>Dir. D.W. Griffith</a:t>
            </a:r>
          </a:p>
        </p:txBody>
      </p:sp>
      <p:pic>
        <p:nvPicPr>
          <p:cNvPr id="3" name="Picture 2" descr="A picture containing text&#10;&#10;Description automatically generated">
            <a:extLst>
              <a:ext uri="{FF2B5EF4-FFF2-40B4-BE49-F238E27FC236}">
                <a16:creationId xmlns:a16="http://schemas.microsoft.com/office/drawing/2014/main" id="{15A48987-5136-2149-BCB4-2A151B729D41}"/>
              </a:ext>
            </a:extLst>
          </p:cNvPr>
          <p:cNvPicPr>
            <a:picLocks noChangeAspect="1"/>
          </p:cNvPicPr>
          <p:nvPr/>
        </p:nvPicPr>
        <p:blipFill rotWithShape="1">
          <a:blip r:embed="rId2"/>
          <a:srcRect l="26006" r="11310" b="3"/>
          <a:stretch/>
        </p:blipFill>
        <p:spPr>
          <a:xfrm>
            <a:off x="149055" y="171720"/>
            <a:ext cx="4352493" cy="3905677"/>
          </a:xfrm>
          <a:prstGeom prst="rect">
            <a:avLst/>
          </a:prstGeom>
        </p:spPr>
      </p:pic>
      <p:pic>
        <p:nvPicPr>
          <p:cNvPr id="5" name="Picture 4" descr="A group of people wearing clothing&#10;&#10;Description automatically generated with medium confidence">
            <a:extLst>
              <a:ext uri="{FF2B5EF4-FFF2-40B4-BE49-F238E27FC236}">
                <a16:creationId xmlns:a16="http://schemas.microsoft.com/office/drawing/2014/main" id="{B26956AB-4F4A-864C-BD83-C995A1A4D921}"/>
              </a:ext>
            </a:extLst>
          </p:cNvPr>
          <p:cNvPicPr>
            <a:picLocks noChangeAspect="1"/>
          </p:cNvPicPr>
          <p:nvPr/>
        </p:nvPicPr>
        <p:blipFill rotWithShape="1">
          <a:blip r:embed="rId3"/>
          <a:srcRect l="17029" r="20532" b="2"/>
          <a:stretch/>
        </p:blipFill>
        <p:spPr>
          <a:xfrm>
            <a:off x="4642450" y="156394"/>
            <a:ext cx="4352492" cy="3920994"/>
          </a:xfrm>
          <a:prstGeom prst="rect">
            <a:avLst/>
          </a:prstGeom>
        </p:spPr>
      </p:pic>
      <p:sp>
        <p:nvSpPr>
          <p:cNvPr id="13" name="TextBox 12">
            <a:extLst>
              <a:ext uri="{FF2B5EF4-FFF2-40B4-BE49-F238E27FC236}">
                <a16:creationId xmlns:a16="http://schemas.microsoft.com/office/drawing/2014/main" id="{DA7516AE-E46B-3B43-AE03-45E7697345E2}"/>
              </a:ext>
            </a:extLst>
          </p:cNvPr>
          <p:cNvSpPr txBox="1"/>
          <p:nvPr/>
        </p:nvSpPr>
        <p:spPr>
          <a:xfrm>
            <a:off x="149055" y="4408714"/>
            <a:ext cx="4352492" cy="1613495"/>
          </a:xfrm>
          <a:prstGeom prst="rect">
            <a:avLst/>
          </a:prstGeom>
        </p:spPr>
        <p:txBody>
          <a:bodyPr vert="horz" lIns="91440" tIns="45720" rIns="91440" bIns="45720" rtlCol="0" anchor="b">
            <a:noAutofit/>
          </a:bodyPr>
          <a:lstStyle/>
          <a:p>
            <a:pPr algn="ctr" defTabSz="914400">
              <a:lnSpc>
                <a:spcPct val="90000"/>
              </a:lnSpc>
              <a:spcBef>
                <a:spcPct val="0"/>
              </a:spcBef>
              <a:spcAft>
                <a:spcPts val="600"/>
              </a:spcAft>
            </a:pPr>
            <a:r>
              <a:rPr lang="en-US" sz="2800" b="1" kern="1200" dirty="0">
                <a:solidFill>
                  <a:schemeClr val="tx1"/>
                </a:solidFill>
                <a:latin typeface="Arial" panose="020B0604020202020204" pitchFamily="34" charset="0"/>
                <a:ea typeface="+mj-ea"/>
                <a:cs typeface="Arial" panose="020B0604020202020204" pitchFamily="34" charset="0"/>
              </a:rPr>
              <a:t>Paul D. Miller</a:t>
            </a:r>
            <a:r>
              <a:rPr lang="en-US" sz="2800" b="1" i="1" kern="1200" dirty="0">
                <a:solidFill>
                  <a:schemeClr val="tx1"/>
                </a:solidFill>
                <a:latin typeface="Arial" panose="020B0604020202020204" pitchFamily="34" charset="0"/>
                <a:ea typeface="+mj-ea"/>
                <a:cs typeface="Arial" panose="020B0604020202020204" pitchFamily="34" charset="0"/>
              </a:rPr>
              <a:t>, </a:t>
            </a:r>
          </a:p>
          <a:p>
            <a:pPr algn="ctr" defTabSz="914400">
              <a:lnSpc>
                <a:spcPct val="90000"/>
              </a:lnSpc>
              <a:spcBef>
                <a:spcPct val="0"/>
              </a:spcBef>
              <a:spcAft>
                <a:spcPts val="600"/>
              </a:spcAft>
            </a:pPr>
            <a:r>
              <a:rPr lang="en-US" sz="2800" b="1" i="1" kern="1200" dirty="0">
                <a:solidFill>
                  <a:schemeClr val="tx1"/>
                </a:solidFill>
                <a:latin typeface="Arial" panose="020B0604020202020204" pitchFamily="34" charset="0"/>
                <a:ea typeface="+mj-ea"/>
                <a:cs typeface="Arial" panose="020B0604020202020204" pitchFamily="34" charset="0"/>
              </a:rPr>
              <a:t>Rebirth of A Nation, </a:t>
            </a:r>
            <a:r>
              <a:rPr lang="en-US" sz="2800" b="1" kern="1200" dirty="0">
                <a:solidFill>
                  <a:schemeClr val="tx1"/>
                </a:solidFill>
                <a:latin typeface="Arial" panose="020B0604020202020204" pitchFamily="34" charset="0"/>
                <a:ea typeface="+mj-ea"/>
                <a:cs typeface="Arial" panose="020B0604020202020204" pitchFamily="34" charset="0"/>
              </a:rPr>
              <a:t>2004</a:t>
            </a:r>
            <a:r>
              <a:rPr lang="en-US" sz="2800" kern="1200" dirty="0">
                <a:solidFill>
                  <a:schemeClr val="tx1"/>
                </a:solidFill>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val="18584070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5320255"/>
            <a:ext cx="8284029" cy="954107"/>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Miller performing </a:t>
            </a:r>
            <a:r>
              <a:rPr lang="en-US" sz="2800" b="1" i="1" dirty="0">
                <a:latin typeface="Arial" panose="020B0604020202020204" pitchFamily="34" charset="0"/>
                <a:cs typeface="Arial" panose="020B0604020202020204" pitchFamily="34" charset="0"/>
              </a:rPr>
              <a:t>Rebirth of A Nation </a:t>
            </a:r>
            <a:r>
              <a:rPr lang="en-US" sz="2800" b="1" dirty="0">
                <a:latin typeface="Arial" panose="020B0604020202020204" pitchFamily="34" charset="0"/>
                <a:cs typeface="Arial" panose="020B0604020202020204" pitchFamily="34" charset="0"/>
              </a:rPr>
              <a:t>at the Museum of Contemporary Art, Chicago, 2004</a:t>
            </a:r>
          </a:p>
        </p:txBody>
      </p:sp>
      <p:pic>
        <p:nvPicPr>
          <p:cNvPr id="6" name="Picture 5" descr="A picture containing indoor, television, dark&#10;&#10;Description automatically generated">
            <a:extLst>
              <a:ext uri="{FF2B5EF4-FFF2-40B4-BE49-F238E27FC236}">
                <a16:creationId xmlns:a16="http://schemas.microsoft.com/office/drawing/2014/main" id="{A0CC44DD-B33D-9A47-ACFF-3B22C1CAF01B}"/>
              </a:ext>
            </a:extLst>
          </p:cNvPr>
          <p:cNvPicPr>
            <a:picLocks noChangeAspect="1"/>
          </p:cNvPicPr>
          <p:nvPr/>
        </p:nvPicPr>
        <p:blipFill>
          <a:blip r:embed="rId2"/>
          <a:stretch>
            <a:fillRect/>
          </a:stretch>
        </p:blipFill>
        <p:spPr>
          <a:xfrm>
            <a:off x="968829" y="337416"/>
            <a:ext cx="7441011" cy="4918954"/>
          </a:xfrm>
          <a:prstGeom prst="rect">
            <a:avLst/>
          </a:prstGeom>
        </p:spPr>
      </p:pic>
    </p:spTree>
    <p:extLst>
      <p:ext uri="{BB962C8B-B14F-4D97-AF65-F5344CB8AC3E}">
        <p14:creationId xmlns:p14="http://schemas.microsoft.com/office/powerpoint/2010/main" val="13756572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0849" y="5385441"/>
            <a:ext cx="8242299" cy="1472559"/>
          </a:xfrm>
        </p:spPr>
        <p:txBody>
          <a:bodyPr>
            <a:normAutofit/>
          </a:bodyPr>
          <a:lstStyle/>
          <a:p>
            <a:r>
              <a:rPr lang="en-US" sz="2800" b="1" dirty="0">
                <a:latin typeface="Arial"/>
                <a:cs typeface="Arial"/>
              </a:rPr>
              <a:t>Chantal Akerman, </a:t>
            </a:r>
            <a:r>
              <a:rPr lang="en-US" sz="2800" b="1" i="1" dirty="0">
                <a:latin typeface="Arial"/>
                <a:cs typeface="Arial"/>
              </a:rPr>
              <a:t>Sud / South, </a:t>
            </a:r>
            <a:r>
              <a:rPr lang="en-US" sz="2800" b="1" dirty="0">
                <a:latin typeface="Arial"/>
                <a:cs typeface="Arial"/>
              </a:rPr>
              <a:t>1999</a:t>
            </a:r>
          </a:p>
          <a:p>
            <a:endParaRPr lang="en-US" dirty="0">
              <a:latin typeface="Arial"/>
              <a:cs typeface="Arial"/>
            </a:endParaRPr>
          </a:p>
        </p:txBody>
      </p:sp>
      <p:pic>
        <p:nvPicPr>
          <p:cNvPr id="4" name="Picture 3" descr="A picture containing grass, tree, outdoor, road&#10;&#10;Description automatically generated">
            <a:extLst>
              <a:ext uri="{FF2B5EF4-FFF2-40B4-BE49-F238E27FC236}">
                <a16:creationId xmlns:a16="http://schemas.microsoft.com/office/drawing/2014/main" id="{272F72E1-7573-994B-BCAC-9FFADE91E36F}"/>
              </a:ext>
            </a:extLst>
          </p:cNvPr>
          <p:cNvPicPr>
            <a:picLocks noChangeAspect="1"/>
          </p:cNvPicPr>
          <p:nvPr/>
        </p:nvPicPr>
        <p:blipFill>
          <a:blip r:embed="rId2"/>
          <a:stretch>
            <a:fillRect/>
          </a:stretch>
        </p:blipFill>
        <p:spPr>
          <a:xfrm>
            <a:off x="866464" y="1053296"/>
            <a:ext cx="7411071" cy="4047895"/>
          </a:xfrm>
          <a:prstGeom prst="rect">
            <a:avLst/>
          </a:prstGeom>
        </p:spPr>
      </p:pic>
    </p:spTree>
    <p:extLst>
      <p:ext uri="{BB962C8B-B14F-4D97-AF65-F5344CB8AC3E}">
        <p14:creationId xmlns:p14="http://schemas.microsoft.com/office/powerpoint/2010/main" val="1643524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693A2C-6DF5-B144-AFDA-7E99E4463302}"/>
              </a:ext>
            </a:extLst>
          </p:cNvPr>
          <p:cNvSpPr>
            <a:spLocks noGrp="1"/>
          </p:cNvSpPr>
          <p:nvPr>
            <p:ph type="title"/>
          </p:nvPr>
        </p:nvSpPr>
        <p:spPr>
          <a:xfrm>
            <a:off x="457199" y="4038647"/>
            <a:ext cx="3371607" cy="1402785"/>
          </a:xfrm>
        </p:spPr>
        <p:txBody>
          <a:bodyPr>
            <a:normAutofit/>
          </a:bodyPr>
          <a:lstStyle/>
          <a:p>
            <a:pPr algn="l"/>
            <a:r>
              <a:rPr lang="en-US" sz="2800" b="1" dirty="0">
                <a:latin typeface="Arial" panose="020B0604020202020204" pitchFamily="34" charset="0"/>
                <a:cs typeface="Arial" panose="020B0604020202020204" pitchFamily="34" charset="0"/>
              </a:rPr>
              <a:t>Camille </a:t>
            </a:r>
            <a:r>
              <a:rPr lang="en-US" sz="2800" b="1" dirty="0" err="1">
                <a:latin typeface="Arial" panose="020B0604020202020204" pitchFamily="34" charset="0"/>
                <a:cs typeface="Arial" panose="020B0604020202020204" pitchFamily="34" charset="0"/>
              </a:rPr>
              <a:t>Norment</a:t>
            </a:r>
            <a:r>
              <a:rPr lang="en-US" sz="2800" b="1" dirty="0">
                <a:latin typeface="Arial" panose="020B0604020202020204" pitchFamily="34" charset="0"/>
                <a:cs typeface="Arial" panose="020B0604020202020204" pitchFamily="34" charset="0"/>
              </a:rPr>
              <a:t>, </a:t>
            </a:r>
            <a:r>
              <a:rPr lang="en-US" sz="2800" b="1" i="1" dirty="0">
                <a:latin typeface="Arial" panose="020B0604020202020204" pitchFamily="34" charset="0"/>
                <a:cs typeface="Arial" panose="020B0604020202020204" pitchFamily="34" charset="0"/>
              </a:rPr>
              <a:t>Swing Low, </a:t>
            </a:r>
            <a:r>
              <a:rPr lang="en-US" sz="2800" b="1" dirty="0">
                <a:latin typeface="Arial" panose="020B0604020202020204" pitchFamily="34" charset="0"/>
                <a:cs typeface="Arial" panose="020B0604020202020204" pitchFamily="34" charset="0"/>
              </a:rPr>
              <a:t>2009</a:t>
            </a:r>
          </a:p>
        </p:txBody>
      </p:sp>
      <p:pic>
        <p:nvPicPr>
          <p:cNvPr id="7" name="Picture 6" descr="A picture containing wall, indoor, floor, room&#10;&#10;Description automatically generated">
            <a:extLst>
              <a:ext uri="{FF2B5EF4-FFF2-40B4-BE49-F238E27FC236}">
                <a16:creationId xmlns:a16="http://schemas.microsoft.com/office/drawing/2014/main" id="{BD5E9B3C-2EEB-CB4E-A186-FD1DE92D4A20}"/>
              </a:ext>
            </a:extLst>
          </p:cNvPr>
          <p:cNvPicPr>
            <a:picLocks noChangeAspect="1"/>
          </p:cNvPicPr>
          <p:nvPr/>
        </p:nvPicPr>
        <p:blipFill>
          <a:blip r:embed="rId4"/>
          <a:stretch>
            <a:fillRect/>
          </a:stretch>
        </p:blipFill>
        <p:spPr>
          <a:xfrm>
            <a:off x="4307345" y="346051"/>
            <a:ext cx="4379455" cy="6110868"/>
          </a:xfrm>
          <a:prstGeom prst="rect">
            <a:avLst/>
          </a:prstGeom>
        </p:spPr>
      </p:pic>
      <p:pic>
        <p:nvPicPr>
          <p:cNvPr id="2" name="SwingLow-CamilleNorment2009" descr="SwingLow-CamilleNorment2009">
            <a:hlinkClick r:id="" action="ppaction://media"/>
            <a:extLst>
              <a:ext uri="{FF2B5EF4-FFF2-40B4-BE49-F238E27FC236}">
                <a16:creationId xmlns:a16="http://schemas.microsoft.com/office/drawing/2014/main" id="{8F21B0D0-4251-0C43-BA9D-4FA441057C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199" y="900295"/>
            <a:ext cx="3371607" cy="2528705"/>
          </a:xfrm>
          <a:prstGeom prst="rect">
            <a:avLst/>
          </a:prstGeom>
        </p:spPr>
      </p:pic>
    </p:spTree>
    <p:extLst>
      <p:ext uri="{BB962C8B-B14F-4D97-AF65-F5344CB8AC3E}">
        <p14:creationId xmlns:p14="http://schemas.microsoft.com/office/powerpoint/2010/main" val="412093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ilyNewCover-Martin-July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2661" y="467327"/>
            <a:ext cx="4738677" cy="5923346"/>
          </a:xfrm>
          <a:prstGeom prst="rect">
            <a:avLst/>
          </a:prstGeom>
        </p:spPr>
      </p:pic>
    </p:spTree>
    <p:extLst>
      <p:ext uri="{BB962C8B-B14F-4D97-AF65-F5344CB8AC3E}">
        <p14:creationId xmlns:p14="http://schemas.microsoft.com/office/powerpoint/2010/main" val="2932421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63906"/>
            <a:ext cx="8229601" cy="5249808"/>
          </a:xfrm>
        </p:spPr>
        <p:txBody>
          <a:bodyPr>
            <a:normAutofit/>
          </a:bodyPr>
          <a:lstStyle/>
          <a:p>
            <a:pPr marL="0" indent="0">
              <a:buNone/>
            </a:pPr>
            <a:r>
              <a:rPr lang="en-US" sz="2800" dirty="0">
                <a:latin typeface="Arial" panose="020B0604020202020204" pitchFamily="34" charset="0"/>
                <a:cs typeface="Arial" panose="020B0604020202020204" pitchFamily="34" charset="0"/>
              </a:rPr>
              <a:t>“The piece is charged with so many layers. At first I was ambivalent about responding directly to a race crime. There was something almost indecent about recreating this kind of violence, especially for a white artist. But because the video is also about so many other things, I felt I could do it. I never stress the connection with James Byrd, Jr. over other links, such as the rock-and-roll tradition of guitar smashing, or the destruction of instruments in Fluxus.” (</a:t>
            </a:r>
            <a:r>
              <a:rPr lang="en-US" sz="2800" dirty="0" err="1">
                <a:latin typeface="Arial" panose="020B0604020202020204" pitchFamily="34" charset="0"/>
                <a:cs typeface="Arial" panose="020B0604020202020204" pitchFamily="34" charset="0"/>
              </a:rPr>
              <a:t>Marclay</a:t>
            </a:r>
            <a:r>
              <a:rPr lang="en-US" sz="2800" dirty="0">
                <a:latin typeface="Arial" panose="020B0604020202020204" pitchFamily="34" charset="0"/>
                <a:cs typeface="Arial" panose="020B0604020202020204" pitchFamily="34" charset="0"/>
              </a:rPr>
              <a:t> quoted in </a:t>
            </a:r>
            <a:r>
              <a:rPr lang="en-US" sz="2800" i="1" dirty="0">
                <a:latin typeface="Arial" panose="020B0604020202020204" pitchFamily="34" charset="0"/>
                <a:cs typeface="Arial" panose="020B0604020202020204" pitchFamily="34" charset="0"/>
              </a:rPr>
              <a:t>TINST</a:t>
            </a:r>
            <a:r>
              <a:rPr lang="en-US" sz="2800" dirty="0">
                <a:latin typeface="Arial" panose="020B0604020202020204" pitchFamily="34" charset="0"/>
                <a:cs typeface="Arial" panose="020B0604020202020204" pitchFamily="34" charset="0"/>
              </a:rPr>
              <a:t>, p. 86)</a:t>
            </a:r>
          </a:p>
          <a:p>
            <a:pPr marL="0" indent="0">
              <a:buNone/>
            </a:pPr>
            <a:endParaRPr lang="en-US" sz="2800"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8394520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063906"/>
            <a:ext cx="8229601" cy="5249808"/>
          </a:xfrm>
        </p:spPr>
        <p:txBody>
          <a:bodyPr>
            <a:normAutofit/>
          </a:bodyPr>
          <a:lstStyle/>
          <a:p>
            <a:pPr marL="0" indent="0">
              <a:buNone/>
            </a:pPr>
            <a:r>
              <a:rPr lang="en-US" sz="2800" dirty="0">
                <a:latin typeface="Arial" panose="020B0604020202020204" pitchFamily="34" charset="0"/>
                <a:cs typeface="Arial" panose="020B0604020202020204" pitchFamily="34" charset="0"/>
              </a:rPr>
              <a:t>“The piece is charged with so many layers. </a:t>
            </a:r>
            <a:r>
              <a:rPr lang="en-US" sz="2800" dirty="0">
                <a:solidFill>
                  <a:srgbClr val="FFFF00"/>
                </a:solidFill>
                <a:latin typeface="Arial" panose="020B0604020202020204" pitchFamily="34" charset="0"/>
                <a:cs typeface="Arial" panose="020B0604020202020204" pitchFamily="34" charset="0"/>
              </a:rPr>
              <a:t>At first I was ambivalent about responding directly to a race crime. There was something almost indecent about recreating this kind of violence, especially for a white artist. </a:t>
            </a:r>
            <a:r>
              <a:rPr lang="en-US" sz="2800" dirty="0">
                <a:latin typeface="Arial" panose="020B0604020202020204" pitchFamily="34" charset="0"/>
                <a:cs typeface="Arial" panose="020B0604020202020204" pitchFamily="34" charset="0"/>
              </a:rPr>
              <a:t>But because the video is also about so many other things, I felt I could do it. I never stress the connection with James Byrd, Jr. over other links, such as the rock-and-roll tradition of guitar smashing, or the destruction of instruments in Fluxus.” (</a:t>
            </a:r>
            <a:r>
              <a:rPr lang="en-US" sz="2800" dirty="0" err="1">
                <a:latin typeface="Arial" panose="020B0604020202020204" pitchFamily="34" charset="0"/>
                <a:cs typeface="Arial" panose="020B0604020202020204" pitchFamily="34" charset="0"/>
              </a:rPr>
              <a:t>Marclay</a:t>
            </a:r>
            <a:r>
              <a:rPr lang="en-US" sz="2800" dirty="0">
                <a:latin typeface="Arial" panose="020B0604020202020204" pitchFamily="34" charset="0"/>
                <a:cs typeface="Arial" panose="020B0604020202020204" pitchFamily="34" charset="0"/>
              </a:rPr>
              <a:t> quoted in </a:t>
            </a:r>
            <a:r>
              <a:rPr lang="en-US" sz="2800" i="1" dirty="0">
                <a:latin typeface="Arial" panose="020B0604020202020204" pitchFamily="34" charset="0"/>
                <a:cs typeface="Arial" panose="020B0604020202020204" pitchFamily="34" charset="0"/>
              </a:rPr>
              <a:t>TINST</a:t>
            </a:r>
            <a:r>
              <a:rPr lang="en-US" sz="2800" dirty="0">
                <a:latin typeface="Arial" panose="020B0604020202020204" pitchFamily="34" charset="0"/>
                <a:cs typeface="Arial" panose="020B0604020202020204" pitchFamily="34" charset="0"/>
              </a:rPr>
              <a:t>, p. 86)</a:t>
            </a:r>
          </a:p>
          <a:p>
            <a:pPr marL="0" indent="0">
              <a:buNone/>
            </a:pPr>
            <a:endParaRPr lang="en-US" sz="2800"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14168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704677"/>
            <a:ext cx="8229601" cy="5707008"/>
          </a:xfrm>
        </p:spPr>
        <p:txBody>
          <a:bodyPr>
            <a:normAutofit fontScale="92500"/>
          </a:bodyPr>
          <a:lstStyle/>
          <a:p>
            <a:pPr marL="0" indent="0">
              <a:buNone/>
            </a:pPr>
            <a:r>
              <a:rPr lang="en-US" sz="2800" dirty="0">
                <a:latin typeface="Arial" panose="020B0604020202020204" pitchFamily="34" charset="0"/>
                <a:cs typeface="Arial" panose="020B0604020202020204" pitchFamily="34" charset="0"/>
              </a:rPr>
              <a:t>“</a:t>
            </a:r>
            <a:r>
              <a:rPr lang="en-US" sz="3000" dirty="0">
                <a:latin typeface="Arial" panose="020B0604020202020204" pitchFamily="34" charset="0"/>
                <a:cs typeface="Arial" panose="020B0604020202020204" pitchFamily="34" charset="0"/>
              </a:rPr>
              <a:t>All these references are there, and I think it really depends on the viewer</a:t>
            </a:r>
            <a:r>
              <a:rPr lang="fr-FR" sz="3000" dirty="0">
                <a:latin typeface="Arial" panose="020B0604020202020204" pitchFamily="34" charset="0"/>
                <a:cs typeface="Arial" panose="020B0604020202020204" pitchFamily="34" charset="0"/>
              </a:rPr>
              <a:t>’</a:t>
            </a:r>
            <a:r>
              <a:rPr lang="en-US" sz="3000" dirty="0">
                <a:latin typeface="Arial" panose="020B0604020202020204" pitchFamily="34" charset="0"/>
                <a:cs typeface="Arial" panose="020B0604020202020204" pitchFamily="34" charset="0"/>
              </a:rPr>
              <a:t>s interest, knowledge, and state of mind. People will have different readings of the video, and I want all these to be legitimate. Ultimately I made the video because of what happened to James Byrd, but all these other references allowed me to think of the guitar as this very anthropomorphic instrument that was already associated with violence, and with rebellion, and crazy youth. I think it</a:t>
            </a:r>
            <a:r>
              <a:rPr lang="fr-FR" sz="3000" dirty="0">
                <a:latin typeface="Arial" panose="020B0604020202020204" pitchFamily="34" charset="0"/>
                <a:cs typeface="Arial" panose="020B0604020202020204" pitchFamily="34" charset="0"/>
              </a:rPr>
              <a:t>’</a:t>
            </a:r>
            <a:r>
              <a:rPr lang="en-US" sz="3000" dirty="0">
                <a:latin typeface="Arial" panose="020B0604020202020204" pitchFamily="34" charset="0"/>
                <a:cs typeface="Arial" panose="020B0604020202020204" pitchFamily="34" charset="0"/>
              </a:rPr>
              <a:t>s fine when people walk out of there disgusted. I think it</a:t>
            </a:r>
            <a:r>
              <a:rPr lang="fr-FR" sz="3000" dirty="0">
                <a:latin typeface="Arial" panose="020B0604020202020204" pitchFamily="34" charset="0"/>
                <a:cs typeface="Arial" panose="020B0604020202020204" pitchFamily="34" charset="0"/>
              </a:rPr>
              <a:t>’</a:t>
            </a:r>
            <a:r>
              <a:rPr lang="en-US" sz="3000" dirty="0">
                <a:latin typeface="Arial" panose="020B0604020202020204" pitchFamily="34" charset="0"/>
                <a:cs typeface="Arial" panose="020B0604020202020204" pitchFamily="34" charset="0"/>
              </a:rPr>
              <a:t>s also fine when they walk out of there exhilarated. </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Marclay</a:t>
            </a:r>
            <a:r>
              <a:rPr lang="en-US" sz="2800" dirty="0">
                <a:latin typeface="Arial" panose="020B0604020202020204" pitchFamily="34" charset="0"/>
                <a:cs typeface="Arial" panose="020B0604020202020204" pitchFamily="34" charset="0"/>
              </a:rPr>
              <a:t> quoted in </a:t>
            </a:r>
            <a:r>
              <a:rPr lang="en-US" sz="2800" i="1" dirty="0">
                <a:latin typeface="Arial" panose="020B0604020202020204" pitchFamily="34" charset="0"/>
                <a:cs typeface="Arial" panose="020B0604020202020204" pitchFamily="34" charset="0"/>
              </a:rPr>
              <a:t>TINST</a:t>
            </a:r>
            <a:r>
              <a:rPr lang="en-US" sz="2800" dirty="0">
                <a:latin typeface="Arial" panose="020B0604020202020204" pitchFamily="34" charset="0"/>
                <a:cs typeface="Arial" panose="020B0604020202020204" pitchFamily="34" charset="0"/>
              </a:rPr>
              <a:t>, p. 86)</a:t>
            </a:r>
          </a:p>
          <a:p>
            <a:pPr marL="0" indent="0">
              <a:buNone/>
            </a:pPr>
            <a:endParaRPr lang="en-US" sz="2800"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890502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704677"/>
            <a:ext cx="8229601" cy="5707008"/>
          </a:xfrm>
        </p:spPr>
        <p:txBody>
          <a:bodyPr>
            <a:normAutofit fontScale="92500"/>
          </a:bodyPr>
          <a:lstStyle/>
          <a:p>
            <a:pPr marL="0" indent="0">
              <a:buNone/>
            </a:pPr>
            <a:r>
              <a:rPr lang="en-US" sz="2800" dirty="0">
                <a:latin typeface="Arial" panose="020B0604020202020204" pitchFamily="34" charset="0"/>
                <a:cs typeface="Arial" panose="020B0604020202020204" pitchFamily="34" charset="0"/>
              </a:rPr>
              <a:t>“</a:t>
            </a:r>
            <a:r>
              <a:rPr lang="en-US" sz="3000" dirty="0">
                <a:latin typeface="Arial" panose="020B0604020202020204" pitchFamily="34" charset="0"/>
                <a:cs typeface="Arial" panose="020B0604020202020204" pitchFamily="34" charset="0"/>
              </a:rPr>
              <a:t>All these references are there, and I think it really depends on the viewer</a:t>
            </a:r>
            <a:r>
              <a:rPr lang="fr-FR" sz="3000" dirty="0">
                <a:latin typeface="Arial" panose="020B0604020202020204" pitchFamily="34" charset="0"/>
                <a:cs typeface="Arial" panose="020B0604020202020204" pitchFamily="34" charset="0"/>
              </a:rPr>
              <a:t>’</a:t>
            </a:r>
            <a:r>
              <a:rPr lang="en-US" sz="3000" dirty="0">
                <a:latin typeface="Arial" panose="020B0604020202020204" pitchFamily="34" charset="0"/>
                <a:cs typeface="Arial" panose="020B0604020202020204" pitchFamily="34" charset="0"/>
              </a:rPr>
              <a:t>s interest, knowledge, and state of mind. People will have different readings of the video, and I want all these to be legitimate. Ultimately</a:t>
            </a:r>
            <a:r>
              <a:rPr lang="en-US" sz="3000" dirty="0">
                <a:solidFill>
                  <a:srgbClr val="FFFF00"/>
                </a:solidFill>
                <a:latin typeface="Arial" panose="020B0604020202020204" pitchFamily="34" charset="0"/>
                <a:cs typeface="Arial" panose="020B0604020202020204" pitchFamily="34" charset="0"/>
              </a:rPr>
              <a:t> I made the video because of what happened to James Byrd, but all these other references allowed me to think of the guitar as this very anthropomorphic instrument that was already associated with violence, and with rebellion, and crazy youth. </a:t>
            </a:r>
            <a:r>
              <a:rPr lang="en-US" sz="3000" dirty="0">
                <a:latin typeface="Arial" panose="020B0604020202020204" pitchFamily="34" charset="0"/>
                <a:cs typeface="Arial" panose="020B0604020202020204" pitchFamily="34" charset="0"/>
              </a:rPr>
              <a:t>I think it</a:t>
            </a:r>
            <a:r>
              <a:rPr lang="fr-FR" sz="3000" dirty="0">
                <a:latin typeface="Arial" panose="020B0604020202020204" pitchFamily="34" charset="0"/>
                <a:cs typeface="Arial" panose="020B0604020202020204" pitchFamily="34" charset="0"/>
              </a:rPr>
              <a:t>’</a:t>
            </a:r>
            <a:r>
              <a:rPr lang="en-US" sz="3000" dirty="0">
                <a:latin typeface="Arial" panose="020B0604020202020204" pitchFamily="34" charset="0"/>
                <a:cs typeface="Arial" panose="020B0604020202020204" pitchFamily="34" charset="0"/>
              </a:rPr>
              <a:t>s fine when people walk out of there disgusted. I think it</a:t>
            </a:r>
            <a:r>
              <a:rPr lang="fr-FR" sz="3000" dirty="0">
                <a:latin typeface="Arial" panose="020B0604020202020204" pitchFamily="34" charset="0"/>
                <a:cs typeface="Arial" panose="020B0604020202020204" pitchFamily="34" charset="0"/>
              </a:rPr>
              <a:t>’</a:t>
            </a:r>
            <a:r>
              <a:rPr lang="en-US" sz="3000" dirty="0">
                <a:latin typeface="Arial" panose="020B0604020202020204" pitchFamily="34" charset="0"/>
                <a:cs typeface="Arial" panose="020B0604020202020204" pitchFamily="34" charset="0"/>
              </a:rPr>
              <a:t>s also fine when they walk out of there exhilarated. </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Marclay</a:t>
            </a:r>
            <a:r>
              <a:rPr lang="en-US" sz="2800" dirty="0">
                <a:latin typeface="Arial" panose="020B0604020202020204" pitchFamily="34" charset="0"/>
                <a:cs typeface="Arial" panose="020B0604020202020204" pitchFamily="34" charset="0"/>
              </a:rPr>
              <a:t> quoted in </a:t>
            </a:r>
            <a:r>
              <a:rPr lang="en-US" sz="2800" i="1" dirty="0">
                <a:latin typeface="Arial" panose="020B0604020202020204" pitchFamily="34" charset="0"/>
                <a:cs typeface="Arial" panose="020B0604020202020204" pitchFamily="34" charset="0"/>
              </a:rPr>
              <a:t>TINST</a:t>
            </a:r>
            <a:r>
              <a:rPr lang="en-US" sz="2800" dirty="0">
                <a:latin typeface="Arial" panose="020B0604020202020204" pitchFamily="34" charset="0"/>
                <a:cs typeface="Arial" panose="020B0604020202020204" pitchFamily="34" charset="0"/>
              </a:rPr>
              <a:t>, p. 86)</a:t>
            </a:r>
          </a:p>
          <a:p>
            <a:pPr marL="0" indent="0">
              <a:buNone/>
            </a:pPr>
            <a:endParaRPr lang="en-US" sz="2800"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694558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a:bodyPr>
          <a:lstStyle/>
          <a:p>
            <a:pPr marL="0" lvl="0" indent="0">
              <a:buNone/>
            </a:pPr>
            <a:r>
              <a:rPr lang="en-US" b="1" dirty="0">
                <a:latin typeface="Arial" panose="020B0604020202020204" pitchFamily="34" charset="0"/>
                <a:cs typeface="Arial" panose="020B0604020202020204" pitchFamily="34" charset="0"/>
              </a:rPr>
              <a:t>Resonance and Reverberation:</a:t>
            </a:r>
          </a:p>
          <a:p>
            <a:pPr marL="0" lvl="0" indent="0">
              <a:buNone/>
            </a:pPr>
            <a:endParaRPr lang="en-US" sz="2800" b="1"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Reverberation – “a propagation effect in which a sound continues after the cessation of its emission,”(</a:t>
            </a:r>
            <a:r>
              <a:rPr lang="en-US" sz="2800" dirty="0" err="1">
                <a:latin typeface="Arial" panose="020B0604020202020204" pitchFamily="34" charset="0"/>
                <a:cs typeface="Arial" panose="020B0604020202020204" pitchFamily="34" charset="0"/>
              </a:rPr>
              <a:t>Augoyard</a:t>
            </a:r>
            <a:r>
              <a:rPr lang="en-US" sz="2800" dirty="0">
                <a:latin typeface="Arial" panose="020B0604020202020204" pitchFamily="34" charset="0"/>
                <a:cs typeface="Arial" panose="020B0604020202020204" pitchFamily="34" charset="0"/>
              </a:rPr>
              <a:t> &amp; </a:t>
            </a:r>
            <a:r>
              <a:rPr lang="en-US" sz="2800" dirty="0" err="1">
                <a:latin typeface="Arial" panose="020B0604020202020204" pitchFamily="34" charset="0"/>
                <a:cs typeface="Arial" panose="020B0604020202020204" pitchFamily="34" charset="0"/>
              </a:rPr>
              <a:t>Torgue</a:t>
            </a: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Sonic Experience</a:t>
            </a:r>
            <a:r>
              <a:rPr lang="en-US" sz="2800" dirty="0">
                <a:latin typeface="Arial" panose="020B0604020202020204" pitchFamily="34" charset="0"/>
                <a:cs typeface="Arial" panose="020B0604020202020204" pitchFamily="34" charset="0"/>
              </a:rPr>
              <a:t>, p. 111)</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Resonance - ‘the vibration, in air or through solids, of a solid element’ (</a:t>
            </a:r>
            <a:r>
              <a:rPr lang="en-US" sz="2800" dirty="0" err="1">
                <a:latin typeface="Arial" panose="020B0604020202020204" pitchFamily="34" charset="0"/>
                <a:cs typeface="Arial" panose="020B0604020202020204" pitchFamily="34" charset="0"/>
              </a:rPr>
              <a:t>Augoyard</a:t>
            </a:r>
            <a:r>
              <a:rPr lang="en-US" sz="2800" dirty="0">
                <a:latin typeface="Arial" panose="020B0604020202020204" pitchFamily="34" charset="0"/>
                <a:cs typeface="Arial" panose="020B0604020202020204" pitchFamily="34" charset="0"/>
              </a:rPr>
              <a:t> &amp; </a:t>
            </a:r>
            <a:r>
              <a:rPr lang="en-US" sz="2800" dirty="0" err="1">
                <a:latin typeface="Arial" panose="020B0604020202020204" pitchFamily="34" charset="0"/>
                <a:cs typeface="Arial" panose="020B0604020202020204" pitchFamily="34" charset="0"/>
              </a:rPr>
              <a:t>Torgue</a:t>
            </a:r>
            <a:r>
              <a:rPr lang="en-US" sz="2800" dirty="0">
                <a:latin typeface="Arial" panose="020B0604020202020204" pitchFamily="34" charset="0"/>
                <a:cs typeface="Arial" panose="020B0604020202020204" pitchFamily="34" charset="0"/>
              </a:rPr>
              <a:t>, p. 99)</a:t>
            </a: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861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a:bodyPr>
          <a:lstStyle/>
          <a:p>
            <a:pPr marL="0" lvl="0" indent="0">
              <a:buNone/>
            </a:pPr>
            <a:r>
              <a:rPr lang="en-US" b="1" dirty="0">
                <a:latin typeface="Arial" panose="020B0604020202020204" pitchFamily="34" charset="0"/>
                <a:cs typeface="Arial" panose="020B0604020202020204" pitchFamily="34" charset="0"/>
              </a:rPr>
              <a:t>Resonance and Reverberation:</a:t>
            </a:r>
          </a:p>
          <a:p>
            <a:pPr marL="0" lvl="0" indent="0">
              <a:buNone/>
            </a:pPr>
            <a:endParaRPr lang="en-US" sz="2800" b="1"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“While reason implies the disjunction of subject and object, resonance involves their conjunction. Where reason requires separation and autonomy, resonance entails adjacency, sympathy, and the collapse of the boundary between perceiver and perceived.” (</a:t>
            </a:r>
            <a:r>
              <a:rPr lang="en-US" sz="2800" dirty="0" err="1">
                <a:latin typeface="Arial" panose="020B0604020202020204" pitchFamily="34" charset="0"/>
                <a:cs typeface="Arial" panose="020B0604020202020204" pitchFamily="34" charset="0"/>
              </a:rPr>
              <a:t>Veit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Erlmann</a:t>
            </a: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Reason &amp; Resonance</a:t>
            </a:r>
            <a:r>
              <a:rPr lang="en-US" sz="2800" dirty="0">
                <a:latin typeface="Arial" panose="020B0604020202020204" pitchFamily="34" charset="0"/>
                <a:cs typeface="Arial" panose="020B0604020202020204" pitchFamily="34" charset="0"/>
              </a:rPr>
              <a:t>, pp. 9-10)</a:t>
            </a:r>
          </a:p>
        </p:txBody>
      </p:sp>
    </p:spTree>
    <p:extLst>
      <p:ext uri="{BB962C8B-B14F-4D97-AF65-F5344CB8AC3E}">
        <p14:creationId xmlns:p14="http://schemas.microsoft.com/office/powerpoint/2010/main" val="342792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970" y="436675"/>
            <a:ext cx="8229601" cy="6116525"/>
          </a:xfrm>
        </p:spPr>
        <p:txBody>
          <a:bodyPr>
            <a:normAutofit/>
          </a:bodyPr>
          <a:lstStyle/>
          <a:p>
            <a:pPr marL="0" lvl="0" indent="0">
              <a:buNone/>
            </a:pPr>
            <a:r>
              <a:rPr lang="en-US" b="1" dirty="0">
                <a:latin typeface="Arial" panose="020B0604020202020204" pitchFamily="34" charset="0"/>
                <a:cs typeface="Arial" panose="020B0604020202020204" pitchFamily="34" charset="0"/>
              </a:rPr>
              <a:t>Resonance and Reverberation:</a:t>
            </a:r>
          </a:p>
          <a:p>
            <a:pPr marL="0" lvl="0" indent="0">
              <a:buNone/>
            </a:pPr>
            <a:endParaRPr lang="en-US" sz="2800" b="1" dirty="0">
              <a:latin typeface="Arial" panose="020B0604020202020204" pitchFamily="34" charset="0"/>
              <a:cs typeface="Arial" panose="020B0604020202020204" pitchFamily="34" charset="0"/>
            </a:endParaRPr>
          </a:p>
          <a:p>
            <a:pPr marL="0" indent="0">
              <a:buNone/>
            </a:pPr>
            <a:r>
              <a:rPr lang="en-US" sz="2800" dirty="0">
                <a:latin typeface="Arial" panose="020B0604020202020204" pitchFamily="34" charset="0"/>
                <a:cs typeface="Arial" panose="020B0604020202020204" pitchFamily="34" charset="0"/>
              </a:rPr>
              <a:t>“While reason implies the disjunction of subject and object, resonance involves their conjunction. Where reason requires separation and autonomy, </a:t>
            </a:r>
            <a:r>
              <a:rPr lang="en-US" sz="2800" dirty="0">
                <a:solidFill>
                  <a:srgbClr val="FFFF00"/>
                </a:solidFill>
                <a:latin typeface="Arial" panose="020B0604020202020204" pitchFamily="34" charset="0"/>
                <a:cs typeface="Arial" panose="020B0604020202020204" pitchFamily="34" charset="0"/>
              </a:rPr>
              <a:t>resonance entails adjacency, sympathy, and the collapse of the boundary between perceiver and perceived</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Veit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Erlmann</a:t>
            </a:r>
            <a:r>
              <a:rPr lang="en-US" sz="2800"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Reason &amp; Resonance</a:t>
            </a:r>
            <a:r>
              <a:rPr lang="en-US" sz="2800" dirty="0">
                <a:latin typeface="Arial" panose="020B0604020202020204" pitchFamily="34" charset="0"/>
                <a:cs typeface="Arial" panose="020B0604020202020204" pitchFamily="34" charset="0"/>
              </a:rPr>
              <a:t>, pp. 9-10)</a:t>
            </a:r>
          </a:p>
        </p:txBody>
      </p:sp>
    </p:spTree>
    <p:extLst>
      <p:ext uri="{BB962C8B-B14F-4D97-AF65-F5344CB8AC3E}">
        <p14:creationId xmlns:p14="http://schemas.microsoft.com/office/powerpoint/2010/main" val="3134748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uitarDrag-Video-1-cropped.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100" y="978583"/>
            <a:ext cx="7035706" cy="5032486"/>
          </a:xfrm>
          <a:prstGeom prst="rect">
            <a:avLst/>
          </a:prstGeom>
        </p:spPr>
      </p:pic>
    </p:spTree>
    <p:extLst>
      <p:ext uri="{BB962C8B-B14F-4D97-AF65-F5344CB8AC3E}">
        <p14:creationId xmlns:p14="http://schemas.microsoft.com/office/powerpoint/2010/main" val="3391299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6794" y="4826314"/>
            <a:ext cx="8708840" cy="1472559"/>
          </a:xfrm>
        </p:spPr>
        <p:txBody>
          <a:bodyPr>
            <a:normAutofit/>
          </a:bodyPr>
          <a:lstStyle/>
          <a:p>
            <a:r>
              <a:rPr lang="en-US" sz="2800" b="1" dirty="0">
                <a:latin typeface="Arial"/>
                <a:cs typeface="Arial"/>
              </a:rPr>
              <a:t>Christian </a:t>
            </a:r>
            <a:r>
              <a:rPr lang="en-US" sz="2800" b="1" dirty="0" err="1">
                <a:latin typeface="Arial"/>
                <a:cs typeface="Arial"/>
              </a:rPr>
              <a:t>Marclay</a:t>
            </a:r>
            <a:r>
              <a:rPr lang="en-US" sz="2800" b="1" dirty="0">
                <a:latin typeface="Arial"/>
                <a:cs typeface="Arial"/>
              </a:rPr>
              <a:t>, </a:t>
            </a:r>
            <a:r>
              <a:rPr lang="en-US" sz="2800" b="1" i="1" dirty="0">
                <a:latin typeface="Arial"/>
                <a:cs typeface="Arial"/>
              </a:rPr>
              <a:t>Guitar Drag, </a:t>
            </a:r>
            <a:r>
              <a:rPr lang="en-US" sz="2800" b="1" dirty="0">
                <a:latin typeface="Arial"/>
                <a:cs typeface="Arial"/>
              </a:rPr>
              <a:t>2000</a:t>
            </a:r>
          </a:p>
          <a:p>
            <a:r>
              <a:rPr lang="en-US" sz="2800" b="1" dirty="0">
                <a:latin typeface="Arial"/>
                <a:cs typeface="Arial"/>
              </a:rPr>
              <a:t>installation view</a:t>
            </a:r>
          </a:p>
          <a:p>
            <a:endParaRPr lang="en-US" dirty="0">
              <a:latin typeface="Arial"/>
              <a:cs typeface="Arial"/>
            </a:endParaRPr>
          </a:p>
        </p:txBody>
      </p:sp>
      <p:pic>
        <p:nvPicPr>
          <p:cNvPr id="7" name="Picture 6" descr="GuitarDrag-InstallationView-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94" y="1608890"/>
            <a:ext cx="4354420" cy="2884803"/>
          </a:xfrm>
          <a:prstGeom prst="rect">
            <a:avLst/>
          </a:prstGeom>
        </p:spPr>
      </p:pic>
      <p:pic>
        <p:nvPicPr>
          <p:cNvPr id="8" name="Picture 7" descr="GuitarDrag-InstallationView-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1214" y="1608891"/>
            <a:ext cx="4354420" cy="2884803"/>
          </a:xfrm>
          <a:prstGeom prst="rect">
            <a:avLst/>
          </a:prstGeom>
        </p:spPr>
      </p:pic>
    </p:spTree>
    <p:extLst>
      <p:ext uri="{BB962C8B-B14F-4D97-AF65-F5344CB8AC3E}">
        <p14:creationId xmlns:p14="http://schemas.microsoft.com/office/powerpoint/2010/main" val="65968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4526</TotalTime>
  <Words>1472</Words>
  <Application>Microsoft Macintosh PowerPoint</Application>
  <PresentationFormat>On-screen Show (4:3)</PresentationFormat>
  <Paragraphs>74</Paragraphs>
  <Slides>48</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48</vt:i4>
      </vt:variant>
    </vt:vector>
  </HeadingPairs>
  <TitlesOfParts>
    <vt:vector size="51" baseType="lpstr">
      <vt:lpstr>Arial</vt:lpstr>
      <vt:lpstr>Calibri</vt:lpstr>
      <vt:lpstr>Office Theme</vt:lpstr>
      <vt:lpstr>SOUND, ART, &amp; POWER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Camille Norment, Swing Low, 2009</vt:lpstr>
      <vt:lpstr>PowerPoint Presentation</vt:lpstr>
      <vt:lpstr>PowerPoint Presentation</vt:lpstr>
      <vt:lpstr>PowerPoint Presentation</vt:lpstr>
      <vt:lpstr>PowerPoint Presentation</vt:lpstr>
      <vt:lpstr>PowerPoint Presentation</vt:lpstr>
    </vt:vector>
  </TitlesOfParts>
  <Company>Pitzer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OFF-SCREEN</dc:title>
  <dc:creator>localuser</dc:creator>
  <cp:lastModifiedBy>Ming-Yuen Ma</cp:lastModifiedBy>
  <cp:revision>164</cp:revision>
  <dcterms:created xsi:type="dcterms:W3CDTF">2010-12-29T21:54:42Z</dcterms:created>
  <dcterms:modified xsi:type="dcterms:W3CDTF">2021-03-01T20:18:54Z</dcterms:modified>
</cp:coreProperties>
</file>