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98" r:id="rId4"/>
    <p:sldId id="299" r:id="rId5"/>
    <p:sldId id="300" r:id="rId6"/>
    <p:sldId id="553" r:id="rId7"/>
    <p:sldId id="552" r:id="rId8"/>
    <p:sldId id="297" r:id="rId9"/>
    <p:sldId id="393" r:id="rId10"/>
    <p:sldId id="294" r:id="rId11"/>
    <p:sldId id="379" r:id="rId12"/>
    <p:sldId id="380" r:id="rId13"/>
    <p:sldId id="367" r:id="rId14"/>
    <p:sldId id="303" r:id="rId15"/>
    <p:sldId id="304" r:id="rId16"/>
    <p:sldId id="305" r:id="rId17"/>
    <p:sldId id="306" r:id="rId18"/>
    <p:sldId id="307" r:id="rId19"/>
    <p:sldId id="308" r:id="rId20"/>
    <p:sldId id="301" r:id="rId21"/>
    <p:sldId id="309" r:id="rId22"/>
    <p:sldId id="310" r:id="rId23"/>
    <p:sldId id="311" r:id="rId24"/>
    <p:sldId id="312" r:id="rId25"/>
    <p:sldId id="313" r:id="rId26"/>
    <p:sldId id="268" r:id="rId27"/>
    <p:sldId id="323" r:id="rId28"/>
    <p:sldId id="322" r:id="rId29"/>
    <p:sldId id="324" r:id="rId30"/>
    <p:sldId id="295" r:id="rId31"/>
    <p:sldId id="326" r:id="rId32"/>
    <p:sldId id="302" r:id="rId33"/>
    <p:sldId id="329" r:id="rId34"/>
    <p:sldId id="330" r:id="rId35"/>
    <p:sldId id="331" r:id="rId36"/>
    <p:sldId id="314" r:id="rId37"/>
    <p:sldId id="332" r:id="rId38"/>
    <p:sldId id="333" r:id="rId39"/>
    <p:sldId id="339" r:id="rId40"/>
    <p:sldId id="342" r:id="rId41"/>
    <p:sldId id="344" r:id="rId42"/>
    <p:sldId id="325" r:id="rId43"/>
    <p:sldId id="315" r:id="rId44"/>
    <p:sldId id="334" r:id="rId45"/>
    <p:sldId id="336" r:id="rId46"/>
    <p:sldId id="316" r:id="rId47"/>
    <p:sldId id="337" r:id="rId48"/>
    <p:sldId id="327" r:id="rId49"/>
    <p:sldId id="356" r:id="rId50"/>
    <p:sldId id="361" r:id="rId51"/>
    <p:sldId id="358" r:id="rId52"/>
    <p:sldId id="340" r:id="rId53"/>
    <p:sldId id="341" r:id="rId54"/>
    <p:sldId id="343" r:id="rId55"/>
    <p:sldId id="34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p:restoredTop sz="94626"/>
  </p:normalViewPr>
  <p:slideViewPr>
    <p:cSldViewPr snapToGrid="0" snapToObjects="1">
      <p:cViewPr varScale="1">
        <p:scale>
          <a:sx n="121" d="100"/>
          <a:sy n="121" d="100"/>
        </p:scale>
        <p:origin x="72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1/18/23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0580"/>
            <a:ext cx="7772400" cy="1470025"/>
          </a:xfrm>
        </p:spPr>
        <p:txBody>
          <a:bodyPr/>
          <a:lstStyle/>
          <a:p>
            <a:r>
              <a:rPr lang="en-US" b="1" dirty="0">
                <a:latin typeface="Arial"/>
                <a:cs typeface="Arial"/>
              </a:rPr>
              <a:t>INTRODUCTION TO FILM</a:t>
            </a:r>
          </a:p>
        </p:txBody>
      </p:sp>
      <p:sp>
        <p:nvSpPr>
          <p:cNvPr id="3" name="Subtitle 2"/>
          <p:cNvSpPr>
            <a:spLocks noGrp="1"/>
          </p:cNvSpPr>
          <p:nvPr>
            <p:ph type="subTitle" idx="1"/>
          </p:nvPr>
        </p:nvSpPr>
        <p:spPr>
          <a:xfrm>
            <a:off x="915631" y="3590604"/>
            <a:ext cx="7285663" cy="2884623"/>
          </a:xfrm>
        </p:spPr>
        <p:txBody>
          <a:bodyPr>
            <a:normAutofit/>
          </a:bodyPr>
          <a:lstStyle/>
          <a:p>
            <a:r>
              <a:rPr lang="en-US" sz="4000" b="1" dirty="0">
                <a:latin typeface="Arial"/>
                <a:cs typeface="Arial"/>
              </a:rPr>
              <a:t>Introduction: What is Film? and What is Film Studies?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74" y="462269"/>
            <a:ext cx="8848852" cy="582759"/>
          </a:xfrm>
        </p:spPr>
        <p:txBody>
          <a:bodyPr>
            <a:normAutofit fontScale="92500"/>
          </a:bodyPr>
          <a:lstStyle/>
          <a:p>
            <a:r>
              <a:rPr lang="en-US" sz="3500" b="1" dirty="0">
                <a:latin typeface="Arial"/>
                <a:cs typeface="Arial"/>
              </a:rPr>
              <a:t>This is the film that we study in this class</a:t>
            </a:r>
          </a:p>
          <a:p>
            <a:pPr marL="571500" lvl="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algn="l"/>
            <a:endParaRPr lang="en-US" sz="4000" dirty="0">
              <a:latin typeface="Arial"/>
              <a:cs typeface="Arial"/>
            </a:endParaRPr>
          </a:p>
        </p:txBody>
      </p:sp>
      <p:pic>
        <p:nvPicPr>
          <p:cNvPr id="7" name="Picture 6" descr="A picture containing table, indoor, cup, sitting&#10;&#10;Description automatically generated">
            <a:extLst>
              <a:ext uri="{FF2B5EF4-FFF2-40B4-BE49-F238E27FC236}">
                <a16:creationId xmlns:a16="http://schemas.microsoft.com/office/drawing/2014/main" id="{DDA297E9-D148-8949-96EB-D6341ED91354}"/>
              </a:ext>
            </a:extLst>
          </p:cNvPr>
          <p:cNvPicPr>
            <a:picLocks noChangeAspect="1"/>
          </p:cNvPicPr>
          <p:nvPr/>
        </p:nvPicPr>
        <p:blipFill>
          <a:blip r:embed="rId2"/>
          <a:stretch>
            <a:fillRect/>
          </a:stretch>
        </p:blipFill>
        <p:spPr>
          <a:xfrm>
            <a:off x="4102999" y="1956459"/>
            <a:ext cx="4893427" cy="2936056"/>
          </a:xfrm>
          <a:prstGeom prst="rect">
            <a:avLst/>
          </a:prstGeom>
        </p:spPr>
      </p:pic>
      <p:pic>
        <p:nvPicPr>
          <p:cNvPr id="6" name="Picture 5" descr="A picture containing table, mirror, sitting, view&#10;&#10;Description automatically generated">
            <a:extLst>
              <a:ext uri="{FF2B5EF4-FFF2-40B4-BE49-F238E27FC236}">
                <a16:creationId xmlns:a16="http://schemas.microsoft.com/office/drawing/2014/main" id="{705611C0-93D5-9D43-925B-6C2A2506FC4A}"/>
              </a:ext>
            </a:extLst>
          </p:cNvPr>
          <p:cNvPicPr>
            <a:picLocks noChangeAspect="1"/>
          </p:cNvPicPr>
          <p:nvPr/>
        </p:nvPicPr>
        <p:blipFill>
          <a:blip r:embed="rId3"/>
          <a:stretch>
            <a:fillRect/>
          </a:stretch>
        </p:blipFill>
        <p:spPr>
          <a:xfrm>
            <a:off x="147574" y="1956459"/>
            <a:ext cx="3914741" cy="2936056"/>
          </a:xfrm>
          <a:prstGeom prst="rect">
            <a:avLst/>
          </a:prstGeom>
        </p:spPr>
      </p:pic>
    </p:spTree>
    <p:extLst>
      <p:ext uri="{BB962C8B-B14F-4D97-AF65-F5344CB8AC3E}">
        <p14:creationId xmlns:p14="http://schemas.microsoft.com/office/powerpoint/2010/main" val="227057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74" y="462269"/>
            <a:ext cx="8848852" cy="582759"/>
          </a:xfrm>
        </p:spPr>
        <p:txBody>
          <a:bodyPr>
            <a:normAutofit lnSpcReduction="10000"/>
          </a:bodyPr>
          <a:lstStyle/>
          <a:p>
            <a:r>
              <a:rPr lang="en-US" sz="3500" b="1" dirty="0">
                <a:latin typeface="Arial"/>
                <a:cs typeface="Arial"/>
              </a:rPr>
              <a:t>Film compared to video (analog)</a:t>
            </a:r>
          </a:p>
          <a:p>
            <a:pPr marL="571500" lvl="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algn="l"/>
            <a:endParaRPr lang="en-US" sz="4000" dirty="0">
              <a:latin typeface="Arial"/>
              <a:cs typeface="Arial"/>
            </a:endParaRPr>
          </a:p>
        </p:txBody>
      </p:sp>
      <p:pic>
        <p:nvPicPr>
          <p:cNvPr id="6" name="Picture 5" descr="A picture containing table, mirror, sitting, view&#10;&#10;Description automatically generated">
            <a:extLst>
              <a:ext uri="{FF2B5EF4-FFF2-40B4-BE49-F238E27FC236}">
                <a16:creationId xmlns:a16="http://schemas.microsoft.com/office/drawing/2014/main" id="{705611C0-93D5-9D43-925B-6C2A2506FC4A}"/>
              </a:ext>
            </a:extLst>
          </p:cNvPr>
          <p:cNvPicPr>
            <a:picLocks noChangeAspect="1"/>
          </p:cNvPicPr>
          <p:nvPr/>
        </p:nvPicPr>
        <p:blipFill>
          <a:blip r:embed="rId2"/>
          <a:stretch>
            <a:fillRect/>
          </a:stretch>
        </p:blipFill>
        <p:spPr>
          <a:xfrm>
            <a:off x="147574" y="1956459"/>
            <a:ext cx="3914741" cy="2936056"/>
          </a:xfrm>
          <a:prstGeom prst="rect">
            <a:avLst/>
          </a:prstGeom>
        </p:spPr>
      </p:pic>
      <p:pic>
        <p:nvPicPr>
          <p:cNvPr id="5" name="Picture 4" descr="A picture containing indoor, table, sitting, desk&#10;&#10;Description automatically generated">
            <a:extLst>
              <a:ext uri="{FF2B5EF4-FFF2-40B4-BE49-F238E27FC236}">
                <a16:creationId xmlns:a16="http://schemas.microsoft.com/office/drawing/2014/main" id="{83DEA238-1578-2349-9B6E-8351EEC40632}"/>
              </a:ext>
            </a:extLst>
          </p:cNvPr>
          <p:cNvPicPr>
            <a:picLocks noChangeAspect="1"/>
          </p:cNvPicPr>
          <p:nvPr/>
        </p:nvPicPr>
        <p:blipFill>
          <a:blip r:embed="rId3"/>
          <a:stretch>
            <a:fillRect/>
          </a:stretch>
        </p:blipFill>
        <p:spPr>
          <a:xfrm>
            <a:off x="4149263" y="1956460"/>
            <a:ext cx="3914741" cy="2936055"/>
          </a:xfrm>
          <a:prstGeom prst="rect">
            <a:avLst/>
          </a:prstGeom>
        </p:spPr>
      </p:pic>
    </p:spTree>
    <p:extLst>
      <p:ext uri="{BB962C8B-B14F-4D97-AF65-F5344CB8AC3E}">
        <p14:creationId xmlns:p14="http://schemas.microsoft.com/office/powerpoint/2010/main" val="2047727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74" y="462269"/>
            <a:ext cx="8848852" cy="582759"/>
          </a:xfrm>
        </p:spPr>
        <p:txBody>
          <a:bodyPr>
            <a:normAutofit lnSpcReduction="10000"/>
          </a:bodyPr>
          <a:lstStyle/>
          <a:p>
            <a:r>
              <a:rPr lang="en-US" sz="3500" b="1" dirty="0">
                <a:latin typeface="Arial"/>
                <a:cs typeface="Arial"/>
              </a:rPr>
              <a:t>Film strip compared to videotape</a:t>
            </a:r>
          </a:p>
          <a:p>
            <a:pPr marL="571500" lvl="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algn="l"/>
            <a:endParaRPr lang="en-US" sz="4000" dirty="0">
              <a:latin typeface="Arial"/>
              <a:cs typeface="Arial"/>
            </a:endParaRPr>
          </a:p>
        </p:txBody>
      </p:sp>
      <p:pic>
        <p:nvPicPr>
          <p:cNvPr id="6" name="Picture 5" descr="A picture containing table, mirror, sitting, view&#10;&#10;Description automatically generated">
            <a:extLst>
              <a:ext uri="{FF2B5EF4-FFF2-40B4-BE49-F238E27FC236}">
                <a16:creationId xmlns:a16="http://schemas.microsoft.com/office/drawing/2014/main" id="{705611C0-93D5-9D43-925B-6C2A2506FC4A}"/>
              </a:ext>
            </a:extLst>
          </p:cNvPr>
          <p:cNvPicPr>
            <a:picLocks noChangeAspect="1"/>
          </p:cNvPicPr>
          <p:nvPr/>
        </p:nvPicPr>
        <p:blipFill>
          <a:blip r:embed="rId2"/>
          <a:stretch>
            <a:fillRect/>
          </a:stretch>
        </p:blipFill>
        <p:spPr>
          <a:xfrm>
            <a:off x="147574" y="1956459"/>
            <a:ext cx="3914741" cy="2936056"/>
          </a:xfrm>
          <a:prstGeom prst="rect">
            <a:avLst/>
          </a:prstGeom>
        </p:spPr>
      </p:pic>
      <p:pic>
        <p:nvPicPr>
          <p:cNvPr id="5" name="Picture 4" descr="A picture containing clock&#10;&#10;Description automatically generated">
            <a:extLst>
              <a:ext uri="{FF2B5EF4-FFF2-40B4-BE49-F238E27FC236}">
                <a16:creationId xmlns:a16="http://schemas.microsoft.com/office/drawing/2014/main" id="{A877BF79-071F-7148-8E9C-5FAA81AB4E6F}"/>
              </a:ext>
            </a:extLst>
          </p:cNvPr>
          <p:cNvPicPr>
            <a:picLocks noChangeAspect="1"/>
          </p:cNvPicPr>
          <p:nvPr/>
        </p:nvPicPr>
        <p:blipFill>
          <a:blip r:embed="rId3"/>
          <a:stretch>
            <a:fillRect/>
          </a:stretch>
        </p:blipFill>
        <p:spPr>
          <a:xfrm>
            <a:off x="4160414" y="1956459"/>
            <a:ext cx="4713349" cy="2936056"/>
          </a:xfrm>
          <a:prstGeom prst="rect">
            <a:avLst/>
          </a:prstGeom>
        </p:spPr>
      </p:pic>
    </p:spTree>
    <p:extLst>
      <p:ext uri="{BB962C8B-B14F-4D97-AF65-F5344CB8AC3E}">
        <p14:creationId xmlns:p14="http://schemas.microsoft.com/office/powerpoint/2010/main" val="2686706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15769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52900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r>
              <a:rPr lang="en-US" sz="3200" dirty="0">
                <a:latin typeface="Arial"/>
                <a:cs typeface="Arial"/>
              </a:rPr>
              <a:t>Celluloid</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3604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r>
              <a:rPr lang="en-US" sz="3200" dirty="0">
                <a:latin typeface="Arial"/>
                <a:cs typeface="Arial"/>
              </a:rPr>
              <a:t>Celluloid</a:t>
            </a:r>
          </a:p>
          <a:p>
            <a:pPr marL="1485900" lvl="2" indent="-571500" algn="l">
              <a:buFont typeface="Arial" charset="0"/>
              <a:buChar char="•"/>
            </a:pPr>
            <a:r>
              <a:rPr lang="en-US" sz="3200" u="sng" dirty="0">
                <a:latin typeface="Arial"/>
                <a:cs typeface="Arial"/>
              </a:rPr>
              <a:t>Emulsion</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36592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r>
              <a:rPr lang="en-US" sz="3200" dirty="0">
                <a:latin typeface="Arial"/>
                <a:cs typeface="Arial"/>
              </a:rPr>
              <a:t>Celluloid</a:t>
            </a:r>
          </a:p>
          <a:p>
            <a:pPr marL="1485900" lvl="2" indent="-571500" algn="l">
              <a:buFont typeface="Arial" charset="0"/>
              <a:buChar char="•"/>
            </a:pPr>
            <a:r>
              <a:rPr lang="en-US" sz="3200" u="sng" dirty="0">
                <a:latin typeface="Arial"/>
                <a:cs typeface="Arial"/>
              </a:rPr>
              <a:t>Emulsion</a:t>
            </a:r>
          </a:p>
          <a:p>
            <a:pPr marL="1485900" lvl="2" indent="-571500" algn="l">
              <a:buFont typeface="Arial" charset="0"/>
              <a:buChar char="•"/>
            </a:pPr>
            <a:r>
              <a:rPr lang="en-US" sz="3200" dirty="0">
                <a:latin typeface="Arial"/>
                <a:cs typeface="Arial"/>
              </a:rPr>
              <a:t>Device or machine (camera, printer, projector, screen)</a:t>
            </a:r>
          </a:p>
        </p:txBody>
      </p:sp>
    </p:spTree>
    <p:extLst>
      <p:ext uri="{BB962C8B-B14F-4D97-AF65-F5344CB8AC3E}">
        <p14:creationId xmlns:p14="http://schemas.microsoft.com/office/powerpoint/2010/main" val="44082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r>
              <a:rPr lang="en-US" sz="3200" dirty="0">
                <a:latin typeface="Arial"/>
                <a:cs typeface="Arial"/>
              </a:rPr>
              <a:t>Celluloid</a:t>
            </a:r>
          </a:p>
          <a:p>
            <a:pPr marL="1485900" lvl="2" indent="-571500" algn="l">
              <a:buFont typeface="Arial" charset="0"/>
              <a:buChar char="•"/>
            </a:pPr>
            <a:r>
              <a:rPr lang="en-US" sz="3200" u="sng" dirty="0">
                <a:latin typeface="Arial"/>
                <a:cs typeface="Arial"/>
              </a:rPr>
              <a:t>Emulsion</a:t>
            </a:r>
          </a:p>
          <a:p>
            <a:pPr marL="1485900" lvl="2" indent="-571500" algn="l">
              <a:buFont typeface="Arial" charset="0"/>
              <a:buChar char="•"/>
            </a:pPr>
            <a:r>
              <a:rPr lang="en-US" sz="3200" dirty="0">
                <a:latin typeface="Arial"/>
                <a:cs typeface="Arial"/>
              </a:rPr>
              <a:t>Device or machine (camera, printer, projector, screen)</a:t>
            </a:r>
          </a:p>
          <a:p>
            <a:pPr marL="1485900" lvl="2" indent="-571500" algn="l">
              <a:buFont typeface="Arial" charset="0"/>
              <a:buChar char="•"/>
            </a:pPr>
            <a:r>
              <a:rPr lang="en-US" sz="3200" dirty="0">
                <a:latin typeface="Arial"/>
                <a:cs typeface="Arial"/>
              </a:rPr>
              <a:t>Light source</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56381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571500" indent="-571500" algn="l">
              <a:buFont typeface="Arial" charset="0"/>
              <a:buChar char="•"/>
            </a:pPr>
            <a:r>
              <a:rPr lang="en-US" dirty="0">
                <a:latin typeface="Arial"/>
                <a:cs typeface="Arial"/>
              </a:rPr>
              <a:t>Chemical + mechanical medium</a:t>
            </a:r>
          </a:p>
          <a:p>
            <a:pPr marL="1485900" lvl="2" indent="-571500" algn="l">
              <a:buFont typeface="Arial" charset="0"/>
              <a:buChar char="•"/>
            </a:pPr>
            <a:r>
              <a:rPr lang="en-US" sz="3200" dirty="0">
                <a:latin typeface="Arial"/>
                <a:cs typeface="Arial"/>
              </a:rPr>
              <a:t>Celluloid</a:t>
            </a:r>
          </a:p>
          <a:p>
            <a:pPr marL="1485900" lvl="2" indent="-571500" algn="l">
              <a:buFont typeface="Arial" charset="0"/>
              <a:buChar char="•"/>
            </a:pPr>
            <a:r>
              <a:rPr lang="en-US" sz="3200" u="sng" dirty="0">
                <a:latin typeface="Arial"/>
                <a:cs typeface="Arial"/>
              </a:rPr>
              <a:t>Emulsion</a:t>
            </a:r>
          </a:p>
          <a:p>
            <a:pPr marL="1485900" lvl="2" indent="-571500" algn="l">
              <a:buFont typeface="Arial" charset="0"/>
              <a:buChar char="•"/>
            </a:pPr>
            <a:r>
              <a:rPr lang="en-US" sz="3200" dirty="0">
                <a:latin typeface="Arial"/>
                <a:cs typeface="Arial"/>
              </a:rPr>
              <a:t>Device or machine (camera, printer, projector, screen)</a:t>
            </a:r>
          </a:p>
          <a:p>
            <a:pPr marL="1485900" lvl="2" indent="-571500" algn="l">
              <a:buFont typeface="Arial" charset="0"/>
              <a:buChar char="•"/>
            </a:pPr>
            <a:r>
              <a:rPr lang="en-US" sz="3200" dirty="0">
                <a:latin typeface="Arial"/>
                <a:cs typeface="Arial"/>
              </a:rPr>
              <a:t>Light source</a:t>
            </a:r>
          </a:p>
          <a:p>
            <a:pPr marL="1485900" lvl="2" indent="-571500" algn="l">
              <a:buFont typeface="Arial" charset="0"/>
              <a:buChar char="•"/>
            </a:pPr>
            <a:r>
              <a:rPr lang="en-US" sz="3200" dirty="0">
                <a:latin typeface="Arial"/>
                <a:cs typeface="Arial"/>
              </a:rPr>
              <a:t>Space or distance, surface</a:t>
            </a: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8857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528" y="1513115"/>
            <a:ext cx="8196943" cy="5029200"/>
          </a:xfrm>
        </p:spPr>
        <p:txBody>
          <a:bodyPr>
            <a:normAutofit/>
          </a:bodyPr>
          <a:lstStyle/>
          <a:p>
            <a:r>
              <a:rPr lang="fr-FR" sz="4000" i="1" dirty="0">
                <a:latin typeface="Arial" panose="020B0604020202020204" pitchFamily="34" charset="0"/>
                <a:cs typeface="Arial" panose="020B0604020202020204" pitchFamily="34" charset="0"/>
              </a:rPr>
              <a:t>La Sortie de l'Usine Lumière à Lyon</a:t>
            </a:r>
            <a:r>
              <a:rPr lang="en-US" sz="4000" dirty="0">
                <a:latin typeface="Arial" charset="0"/>
                <a:ea typeface="Arial" charset="0"/>
                <a:cs typeface="Arial" charset="0"/>
              </a:rPr>
              <a:t> (</a:t>
            </a:r>
            <a:r>
              <a:rPr lang="en-US" sz="4000" i="1" dirty="0">
                <a:latin typeface="Arial" panose="020B0604020202020204" pitchFamily="34" charset="0"/>
                <a:cs typeface="Arial" panose="020B0604020202020204" pitchFamily="34" charset="0"/>
              </a:rPr>
              <a:t>Workers Leaving the Lumiere Factory), </a:t>
            </a:r>
            <a:r>
              <a:rPr lang="en-US" sz="4000" dirty="0">
                <a:latin typeface="Arial" charset="0"/>
                <a:ea typeface="Arial" charset="0"/>
                <a:cs typeface="Arial" charset="0"/>
              </a:rPr>
              <a:t>1895</a:t>
            </a:r>
          </a:p>
          <a:p>
            <a:endParaRPr lang="en-US" sz="4000" dirty="0">
              <a:latin typeface="Arial" charset="0"/>
              <a:ea typeface="Arial" charset="0"/>
              <a:cs typeface="Arial" charset="0"/>
            </a:endParaRPr>
          </a:p>
          <a:p>
            <a:r>
              <a:rPr lang="en-US" sz="4000" dirty="0">
                <a:latin typeface="Arial" charset="0"/>
                <a:ea typeface="Arial" charset="0"/>
                <a:cs typeface="Arial" charset="0"/>
              </a:rPr>
              <a:t>Dir. Lumière brothers (Auguste and Louis)</a:t>
            </a:r>
            <a:r>
              <a:rPr lang="en-US" sz="4000" dirty="0"/>
              <a:t> </a:t>
            </a:r>
            <a:r>
              <a:rPr lang="en-US" sz="4000" dirty="0">
                <a:latin typeface="Arial" charset="0"/>
                <a:ea typeface="Arial" charset="0"/>
                <a:cs typeface="Arial" charset="0"/>
              </a:rPr>
              <a:t> </a:t>
            </a:r>
          </a:p>
          <a:p>
            <a:pPr algn="l"/>
            <a:endParaRPr lang="en-US" sz="4000" dirty="0">
              <a:latin typeface="Arial" charset="0"/>
              <a:ea typeface="Arial" charset="0"/>
              <a:cs typeface="Arial" charset="0"/>
            </a:endParaRPr>
          </a:p>
        </p:txBody>
      </p:sp>
    </p:spTree>
    <p:extLst>
      <p:ext uri="{BB962C8B-B14F-4D97-AF65-F5344CB8AC3E}">
        <p14:creationId xmlns:p14="http://schemas.microsoft.com/office/powerpoint/2010/main" val="224841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p:txBody>
      </p:sp>
    </p:spTree>
    <p:extLst>
      <p:ext uri="{BB962C8B-B14F-4D97-AF65-F5344CB8AC3E}">
        <p14:creationId xmlns:p14="http://schemas.microsoft.com/office/powerpoint/2010/main" val="151274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a:p>
            <a:pPr marL="1485900" lvl="2" indent="-571500" algn="l">
              <a:buFont typeface="Arial" charset="0"/>
              <a:buChar char="•"/>
            </a:pPr>
            <a:r>
              <a:rPr lang="en-US" sz="3200" u="sng" dirty="0">
                <a:latin typeface="Arial"/>
                <a:cs typeface="Arial"/>
              </a:rPr>
              <a:t>Persistence of vision</a:t>
            </a:r>
          </a:p>
        </p:txBody>
      </p:sp>
    </p:spTree>
    <p:extLst>
      <p:ext uri="{BB962C8B-B14F-4D97-AF65-F5344CB8AC3E}">
        <p14:creationId xmlns:p14="http://schemas.microsoft.com/office/powerpoint/2010/main" val="80158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a:p>
            <a:pPr marL="1485900" lvl="2" indent="-571500" algn="l">
              <a:buFont typeface="Arial" charset="0"/>
              <a:buChar char="•"/>
            </a:pPr>
            <a:r>
              <a:rPr lang="en-US" sz="3200" u="sng" dirty="0">
                <a:latin typeface="Arial"/>
                <a:cs typeface="Arial"/>
              </a:rPr>
              <a:t>Persistence of vision</a:t>
            </a:r>
          </a:p>
          <a:p>
            <a:pPr marL="1485900" lvl="2" indent="-571500" algn="l">
              <a:buFont typeface="Arial" charset="0"/>
              <a:buChar char="•"/>
            </a:pPr>
            <a:r>
              <a:rPr lang="en-US" sz="3200" dirty="0">
                <a:latin typeface="Arial"/>
                <a:cs typeface="Arial"/>
              </a:rPr>
              <a:t>Phi phenomenon / stroboscopic effect</a:t>
            </a:r>
          </a:p>
        </p:txBody>
      </p:sp>
    </p:spTree>
    <p:extLst>
      <p:ext uri="{BB962C8B-B14F-4D97-AF65-F5344CB8AC3E}">
        <p14:creationId xmlns:p14="http://schemas.microsoft.com/office/powerpoint/2010/main" val="204324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a:p>
            <a:pPr marL="1485900" lvl="2" indent="-571500" algn="l">
              <a:buFont typeface="Arial" charset="0"/>
              <a:buChar char="•"/>
            </a:pPr>
            <a:r>
              <a:rPr lang="en-US" sz="3200" u="sng" dirty="0">
                <a:latin typeface="Arial"/>
                <a:cs typeface="Arial"/>
              </a:rPr>
              <a:t>Persistence of vision</a:t>
            </a:r>
          </a:p>
          <a:p>
            <a:pPr marL="1485900" lvl="2" indent="-571500" algn="l">
              <a:buFont typeface="Arial" charset="0"/>
              <a:buChar char="•"/>
            </a:pPr>
            <a:r>
              <a:rPr lang="en-US" sz="3200" dirty="0">
                <a:latin typeface="Arial"/>
                <a:cs typeface="Arial"/>
              </a:rPr>
              <a:t>Phi phenomenon / stroboscopic effect</a:t>
            </a:r>
          </a:p>
          <a:p>
            <a:pPr marL="1485900" lvl="2" indent="-571500" algn="l">
              <a:buFont typeface="Arial" charset="0"/>
              <a:buChar char="•"/>
            </a:pPr>
            <a:r>
              <a:rPr lang="en-US" sz="3200" dirty="0">
                <a:latin typeface="Arial"/>
                <a:cs typeface="Arial"/>
              </a:rPr>
              <a:t>Critical flicker fusion (frame rate)</a:t>
            </a:r>
          </a:p>
        </p:txBody>
      </p:sp>
    </p:spTree>
    <p:extLst>
      <p:ext uri="{BB962C8B-B14F-4D97-AF65-F5344CB8AC3E}">
        <p14:creationId xmlns:p14="http://schemas.microsoft.com/office/powerpoint/2010/main" val="164126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a:p>
            <a:pPr marL="1485900" lvl="2" indent="-571500" algn="l">
              <a:buFont typeface="Arial" charset="0"/>
              <a:buChar char="•"/>
            </a:pPr>
            <a:r>
              <a:rPr lang="en-US" sz="3200" u="sng" dirty="0">
                <a:latin typeface="Arial"/>
                <a:cs typeface="Arial"/>
              </a:rPr>
              <a:t>Persistence of vision</a:t>
            </a:r>
          </a:p>
          <a:p>
            <a:pPr marL="1485900" lvl="2" indent="-571500" algn="l">
              <a:buFont typeface="Arial" charset="0"/>
              <a:buChar char="•"/>
            </a:pPr>
            <a:r>
              <a:rPr lang="en-US" sz="3200" dirty="0">
                <a:latin typeface="Arial"/>
                <a:cs typeface="Arial"/>
              </a:rPr>
              <a:t>Phi phenomenon / stroboscopic effect</a:t>
            </a:r>
          </a:p>
          <a:p>
            <a:pPr marL="1485900" lvl="2" indent="-571500" algn="l">
              <a:buFont typeface="Arial" charset="0"/>
              <a:buChar char="•"/>
            </a:pPr>
            <a:r>
              <a:rPr lang="en-US" sz="3200" dirty="0">
                <a:latin typeface="Arial"/>
                <a:cs typeface="Arial"/>
              </a:rPr>
              <a:t>Critical flicker fusion (frame rate)</a:t>
            </a:r>
          </a:p>
          <a:p>
            <a:pPr marL="1485900" lvl="2" indent="-571500" algn="l">
              <a:buFont typeface="Arial" charset="0"/>
              <a:buChar char="•"/>
            </a:pPr>
            <a:r>
              <a:rPr lang="en-US" sz="3200" dirty="0">
                <a:latin typeface="Arial"/>
                <a:cs typeface="Arial"/>
              </a:rPr>
              <a:t>Apparent motion</a:t>
            </a:r>
          </a:p>
        </p:txBody>
      </p:sp>
    </p:spTree>
    <p:extLst>
      <p:ext uri="{BB962C8B-B14F-4D97-AF65-F5344CB8AC3E}">
        <p14:creationId xmlns:p14="http://schemas.microsoft.com/office/powerpoint/2010/main" val="188830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Optical illusion (artifice)</a:t>
            </a:r>
          </a:p>
          <a:p>
            <a:pPr marL="1485900" lvl="2" indent="-571500" algn="l">
              <a:buFont typeface="Arial" charset="0"/>
              <a:buChar char="•"/>
            </a:pPr>
            <a:r>
              <a:rPr lang="en-US" sz="3200" u="sng" dirty="0">
                <a:latin typeface="Arial"/>
                <a:cs typeface="Arial"/>
              </a:rPr>
              <a:t>Persistence of vision</a:t>
            </a:r>
          </a:p>
          <a:p>
            <a:pPr marL="1485900" lvl="2" indent="-571500" algn="l">
              <a:buFont typeface="Arial" charset="0"/>
              <a:buChar char="•"/>
            </a:pPr>
            <a:r>
              <a:rPr lang="en-US" sz="3200" dirty="0">
                <a:latin typeface="Arial"/>
                <a:cs typeface="Arial"/>
              </a:rPr>
              <a:t>Phi phenomenon / stroboscopic effect</a:t>
            </a:r>
          </a:p>
          <a:p>
            <a:pPr marL="1485900" lvl="2" indent="-571500" algn="l">
              <a:buFont typeface="Arial" charset="0"/>
              <a:buChar char="•"/>
            </a:pPr>
            <a:r>
              <a:rPr lang="en-US" sz="3200" dirty="0">
                <a:latin typeface="Arial"/>
                <a:cs typeface="Arial"/>
              </a:rPr>
              <a:t>Critical flicker fusion (frame rate)</a:t>
            </a:r>
          </a:p>
          <a:p>
            <a:pPr marL="1485900" lvl="2" indent="-571500" algn="l">
              <a:buFont typeface="Arial" charset="0"/>
              <a:buChar char="•"/>
            </a:pPr>
            <a:r>
              <a:rPr lang="en-US" sz="3200" dirty="0">
                <a:latin typeface="Arial"/>
                <a:cs typeface="Arial"/>
              </a:rPr>
              <a:t>Apparent motion</a:t>
            </a:r>
          </a:p>
          <a:p>
            <a:pPr marL="1485900" lvl="2" indent="-571500" algn="l">
              <a:buFont typeface="Arial" charset="0"/>
              <a:buChar char="•"/>
            </a:pPr>
            <a:r>
              <a:rPr lang="en-US" sz="3200" u="sng" dirty="0">
                <a:latin typeface="Arial"/>
                <a:cs typeface="Arial"/>
              </a:rPr>
              <a:t>Diegesis*</a:t>
            </a:r>
          </a:p>
        </p:txBody>
      </p:sp>
    </p:spTree>
    <p:extLst>
      <p:ext uri="{BB962C8B-B14F-4D97-AF65-F5344CB8AC3E}">
        <p14:creationId xmlns:p14="http://schemas.microsoft.com/office/powerpoint/2010/main" val="35451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568" y="366825"/>
            <a:ext cx="5907655" cy="4768702"/>
          </a:xfrm>
        </p:spPr>
      </p:pic>
      <p:sp>
        <p:nvSpPr>
          <p:cNvPr id="5" name="TextBox 4"/>
          <p:cNvSpPr txBox="1"/>
          <p:nvPr/>
        </p:nvSpPr>
        <p:spPr>
          <a:xfrm>
            <a:off x="537553" y="5422604"/>
            <a:ext cx="7995684" cy="954107"/>
          </a:xfrm>
          <a:prstGeom prst="rect">
            <a:avLst/>
          </a:prstGeom>
          <a:noFill/>
        </p:spPr>
        <p:txBody>
          <a:bodyPr wrap="square" rtlCol="0">
            <a:spAutoFit/>
          </a:bodyPr>
          <a:lstStyle/>
          <a:p>
            <a:pPr algn="ctr"/>
            <a:r>
              <a:rPr lang="en-US" sz="2800" dirty="0">
                <a:latin typeface="Arial" charset="0"/>
                <a:ea typeface="Arial" charset="0"/>
                <a:cs typeface="Arial" charset="0"/>
              </a:rPr>
              <a:t>Eadweard Muybridge Motion Photographs </a:t>
            </a:r>
          </a:p>
          <a:p>
            <a:pPr algn="ctr"/>
            <a:r>
              <a:rPr lang="en-US" sz="2800" dirty="0">
                <a:latin typeface="Arial" charset="0"/>
                <a:ea typeface="Arial" charset="0"/>
                <a:cs typeface="Arial" charset="0"/>
              </a:rPr>
              <a:t>(1878) for Leland Stanford</a:t>
            </a:r>
          </a:p>
        </p:txBody>
      </p:sp>
    </p:spTree>
    <p:extLst>
      <p:ext uri="{BB962C8B-B14F-4D97-AF65-F5344CB8AC3E}">
        <p14:creationId xmlns:p14="http://schemas.microsoft.com/office/powerpoint/2010/main" val="112070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41" y="2052589"/>
            <a:ext cx="4789671" cy="35878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985" y="2052589"/>
            <a:ext cx="3520773" cy="3587835"/>
          </a:xfrm>
          <a:prstGeom prst="rect">
            <a:avLst/>
          </a:prstGeom>
        </p:spPr>
      </p:pic>
      <p:sp>
        <p:nvSpPr>
          <p:cNvPr id="2" name="Rectangle 1">
            <a:extLst>
              <a:ext uri="{FF2B5EF4-FFF2-40B4-BE49-F238E27FC236}">
                <a16:creationId xmlns:a16="http://schemas.microsoft.com/office/drawing/2014/main" id="{807610BE-F388-8644-AF4D-F1D628C05E7B}"/>
              </a:ext>
            </a:extLst>
          </p:cNvPr>
          <p:cNvSpPr/>
          <p:nvPr/>
        </p:nvSpPr>
        <p:spPr>
          <a:xfrm>
            <a:off x="340241" y="1217576"/>
            <a:ext cx="8463517" cy="584775"/>
          </a:xfrm>
          <a:prstGeom prst="rect">
            <a:avLst/>
          </a:prstGeom>
        </p:spPr>
        <p:txBody>
          <a:bodyPr wrap="square">
            <a:spAutoFit/>
          </a:bodyPr>
          <a:lstStyle/>
          <a:p>
            <a:r>
              <a:rPr lang="en-US" sz="3200" dirty="0">
                <a:latin typeface="Arial" charset="0"/>
                <a:ea typeface="Arial" charset="0"/>
                <a:cs typeface="Arial" charset="0"/>
              </a:rPr>
              <a:t>Examples of zoetropes:</a:t>
            </a:r>
            <a:endParaRPr lang="en-US" sz="3200" dirty="0"/>
          </a:p>
        </p:txBody>
      </p:sp>
    </p:spTree>
    <p:extLst>
      <p:ext uri="{BB962C8B-B14F-4D97-AF65-F5344CB8AC3E}">
        <p14:creationId xmlns:p14="http://schemas.microsoft.com/office/powerpoint/2010/main" val="72619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638" y="4678325"/>
            <a:ext cx="8739079" cy="954107"/>
          </a:xfrm>
          <a:prstGeom prst="rect">
            <a:avLst/>
          </a:prstGeom>
          <a:noFill/>
        </p:spPr>
        <p:txBody>
          <a:bodyPr wrap="square" rtlCol="0">
            <a:spAutoFit/>
          </a:bodyPr>
          <a:lstStyle/>
          <a:p>
            <a:pPr algn="ctr"/>
            <a:r>
              <a:rPr lang="en-US" sz="2800" dirty="0">
                <a:latin typeface="Arial" charset="0"/>
                <a:ea typeface="Arial" charset="0"/>
                <a:cs typeface="Arial" charset="0"/>
              </a:rPr>
              <a:t>The zoopraxiscope was used by Muybridge</a:t>
            </a:r>
          </a:p>
          <a:p>
            <a:pPr algn="ctr"/>
            <a:r>
              <a:rPr lang="en-US" sz="2800" dirty="0">
                <a:latin typeface="Arial" charset="0"/>
                <a:ea typeface="Arial" charset="0"/>
                <a:cs typeface="Arial" charset="0"/>
              </a:rPr>
              <a:t>to animate his motion photography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8" y="670759"/>
            <a:ext cx="4629646" cy="38704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916" y="670759"/>
            <a:ext cx="3893801" cy="3882531"/>
          </a:xfrm>
          <a:prstGeom prst="rect">
            <a:avLst/>
          </a:prstGeom>
        </p:spPr>
      </p:pic>
    </p:spTree>
    <p:extLst>
      <p:ext uri="{BB962C8B-B14F-4D97-AF65-F5344CB8AC3E}">
        <p14:creationId xmlns:p14="http://schemas.microsoft.com/office/powerpoint/2010/main" val="113379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749" y="1845340"/>
            <a:ext cx="2832985" cy="28329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361" y="1850065"/>
            <a:ext cx="4242390" cy="2828260"/>
          </a:xfrm>
          <a:prstGeom prst="rect">
            <a:avLst/>
          </a:prstGeom>
        </p:spPr>
      </p:pic>
    </p:spTree>
    <p:extLst>
      <p:ext uri="{BB962C8B-B14F-4D97-AF65-F5344CB8AC3E}">
        <p14:creationId xmlns:p14="http://schemas.microsoft.com/office/powerpoint/2010/main" val="93085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512" y="794411"/>
            <a:ext cx="7416116" cy="5935999"/>
          </a:xfrm>
        </p:spPr>
        <p:txBody>
          <a:bodyPr>
            <a:normAutofit/>
          </a:bodyPr>
          <a:lstStyle/>
          <a:p>
            <a:pPr marL="457200" indent="-457200" algn="l">
              <a:buFont typeface="Arial" charset="0"/>
              <a:buChar char="•"/>
            </a:pPr>
            <a:r>
              <a:rPr lang="en-US" dirty="0">
                <a:latin typeface="Arial" charset="0"/>
                <a:ea typeface="Arial" charset="0"/>
                <a:cs typeface="Arial" charset="0"/>
              </a:rPr>
              <a:t>This film was screened on December 28, 1895 at the Grand Café in Paris.</a:t>
            </a:r>
          </a:p>
          <a:p>
            <a:pPr marL="457200" indent="-457200" algn="l">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813518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p:txBody>
      </p:sp>
    </p:spTree>
    <p:extLst>
      <p:ext uri="{BB962C8B-B14F-4D97-AF65-F5344CB8AC3E}">
        <p14:creationId xmlns:p14="http://schemas.microsoft.com/office/powerpoint/2010/main" val="125698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p:txBody>
      </p:sp>
    </p:spTree>
    <p:extLst>
      <p:ext uri="{BB962C8B-B14F-4D97-AF65-F5344CB8AC3E}">
        <p14:creationId xmlns:p14="http://schemas.microsoft.com/office/powerpoint/2010/main" val="107171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Pre-cinematic forms, industries and systems</a:t>
            </a:r>
          </a:p>
        </p:txBody>
      </p:sp>
    </p:spTree>
    <p:extLst>
      <p:ext uri="{BB962C8B-B14F-4D97-AF65-F5344CB8AC3E}">
        <p14:creationId xmlns:p14="http://schemas.microsoft.com/office/powerpoint/2010/main" val="131783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Pre-cinematic forms, industries and systems</a:t>
            </a:r>
          </a:p>
          <a:p>
            <a:pPr marL="1943100" lvl="3" indent="-571500" algn="l">
              <a:buFont typeface="Arial" charset="0"/>
              <a:buChar char="•"/>
            </a:pPr>
            <a:r>
              <a:rPr lang="en-US" sz="3200" dirty="0">
                <a:latin typeface="Arial"/>
                <a:cs typeface="Arial"/>
              </a:rPr>
              <a:t>Photography (motion photography)</a:t>
            </a:r>
          </a:p>
        </p:txBody>
      </p:sp>
    </p:spTree>
    <p:extLst>
      <p:ext uri="{BB962C8B-B14F-4D97-AF65-F5344CB8AC3E}">
        <p14:creationId xmlns:p14="http://schemas.microsoft.com/office/powerpoint/2010/main" val="616433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Pre-cinematic forms, industries and systems</a:t>
            </a:r>
          </a:p>
          <a:p>
            <a:pPr marL="1943100" lvl="3" indent="-571500" algn="l">
              <a:buFont typeface="Arial" charset="0"/>
              <a:buChar char="•"/>
            </a:pPr>
            <a:r>
              <a:rPr lang="en-US" sz="3200" dirty="0">
                <a:latin typeface="Arial"/>
                <a:cs typeface="Arial"/>
              </a:rPr>
              <a:t>Photography (motion photography)</a:t>
            </a:r>
          </a:p>
          <a:p>
            <a:pPr marL="1943100" lvl="3" indent="-571500" algn="l">
              <a:buFont typeface="Arial" charset="0"/>
              <a:buChar char="•"/>
            </a:pPr>
            <a:r>
              <a:rPr lang="en-US" sz="3200" dirty="0">
                <a:latin typeface="Arial"/>
                <a:cs typeface="Arial"/>
              </a:rPr>
              <a:t>Theatre (plays, vaudeville, side-shows/circus)</a:t>
            </a:r>
          </a:p>
        </p:txBody>
      </p:sp>
    </p:spTree>
    <p:extLst>
      <p:ext uri="{BB962C8B-B14F-4D97-AF65-F5344CB8AC3E}">
        <p14:creationId xmlns:p14="http://schemas.microsoft.com/office/powerpoint/2010/main" val="2031497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lnSpcReduction="10000"/>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Pre-cinematic forms, industries and systems</a:t>
            </a:r>
          </a:p>
          <a:p>
            <a:pPr marL="1943100" lvl="3" indent="-571500" algn="l">
              <a:buFont typeface="Arial" charset="0"/>
              <a:buChar char="•"/>
            </a:pPr>
            <a:r>
              <a:rPr lang="en-US" sz="3200" dirty="0">
                <a:latin typeface="Arial"/>
                <a:cs typeface="Arial"/>
              </a:rPr>
              <a:t>Photography (motion photography)</a:t>
            </a:r>
          </a:p>
          <a:p>
            <a:pPr marL="1943100" lvl="3" indent="-571500" algn="l">
              <a:buFont typeface="Arial" charset="0"/>
              <a:buChar char="•"/>
            </a:pPr>
            <a:r>
              <a:rPr lang="en-US" sz="3200" dirty="0">
                <a:latin typeface="Arial"/>
                <a:cs typeface="Arial"/>
              </a:rPr>
              <a:t>Theatre (plays, vaudeville, side-shows/circus)</a:t>
            </a:r>
          </a:p>
          <a:p>
            <a:pPr marL="1943100" lvl="3" indent="-571500" algn="l">
              <a:buFont typeface="Arial" charset="0"/>
              <a:buChar char="•"/>
            </a:pPr>
            <a:r>
              <a:rPr lang="en-US" sz="3200" dirty="0">
                <a:latin typeface="Arial"/>
                <a:cs typeface="Arial"/>
              </a:rPr>
              <a:t>Music (opera, musical theatre, orchestral music, 19</a:t>
            </a:r>
            <a:r>
              <a:rPr lang="en-US" sz="3200" baseline="30000" dirty="0">
                <a:latin typeface="Arial"/>
                <a:cs typeface="Arial"/>
              </a:rPr>
              <a:t>th</a:t>
            </a:r>
            <a:r>
              <a:rPr lang="en-US" sz="3200" dirty="0">
                <a:latin typeface="Arial"/>
                <a:cs typeface="Arial"/>
              </a:rPr>
              <a:t> Century Romantic music)</a:t>
            </a:r>
          </a:p>
        </p:txBody>
      </p:sp>
    </p:spTree>
    <p:extLst>
      <p:ext uri="{BB962C8B-B14F-4D97-AF65-F5344CB8AC3E}">
        <p14:creationId xmlns:p14="http://schemas.microsoft.com/office/powerpoint/2010/main" val="484164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1943100" lvl="3" indent="-571500" algn="l">
              <a:buFont typeface="Arial" charset="0"/>
              <a:buChar char="•"/>
            </a:pPr>
            <a:r>
              <a:rPr lang="en-US" sz="3200" dirty="0">
                <a:latin typeface="Arial"/>
                <a:cs typeface="Arial"/>
              </a:rPr>
              <a:t>Illustrated songs</a:t>
            </a:r>
          </a:p>
        </p:txBody>
      </p:sp>
    </p:spTree>
    <p:extLst>
      <p:ext uri="{BB962C8B-B14F-4D97-AF65-F5344CB8AC3E}">
        <p14:creationId xmlns:p14="http://schemas.microsoft.com/office/powerpoint/2010/main" val="1599573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1943100" lvl="3" indent="-571500" algn="l">
              <a:buFont typeface="Arial" charset="0"/>
              <a:buChar char="•"/>
            </a:pPr>
            <a:r>
              <a:rPr lang="en-US" sz="3200" dirty="0">
                <a:latin typeface="Arial"/>
                <a:cs typeface="Arial"/>
              </a:rPr>
              <a:t>Illustrated songs</a:t>
            </a:r>
          </a:p>
          <a:p>
            <a:pPr marL="1943100" lvl="3" indent="-571500" algn="l">
              <a:buFont typeface="Arial" charset="0"/>
              <a:buChar char="•"/>
            </a:pPr>
            <a:r>
              <a:rPr lang="en-US" sz="3200" dirty="0">
                <a:latin typeface="Arial"/>
                <a:cs typeface="Arial"/>
              </a:rPr>
              <a:t>Picture lectures</a:t>
            </a:r>
          </a:p>
        </p:txBody>
      </p:sp>
    </p:spTree>
    <p:extLst>
      <p:ext uri="{BB962C8B-B14F-4D97-AF65-F5344CB8AC3E}">
        <p14:creationId xmlns:p14="http://schemas.microsoft.com/office/powerpoint/2010/main" val="2028051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1943100" lvl="3" indent="-571500" algn="l">
              <a:buFont typeface="Arial" charset="0"/>
              <a:buChar char="•"/>
            </a:pPr>
            <a:r>
              <a:rPr lang="en-US" sz="3200" dirty="0">
                <a:latin typeface="Arial"/>
                <a:cs typeface="Arial"/>
              </a:rPr>
              <a:t>Illustrated songs</a:t>
            </a:r>
          </a:p>
          <a:p>
            <a:pPr marL="1943100" lvl="3" indent="-571500" algn="l">
              <a:buFont typeface="Arial" charset="0"/>
              <a:buChar char="•"/>
            </a:pPr>
            <a:r>
              <a:rPr lang="en-US" sz="3200" dirty="0">
                <a:latin typeface="Arial"/>
                <a:cs typeface="Arial"/>
              </a:rPr>
              <a:t>Picture lectures</a:t>
            </a:r>
          </a:p>
          <a:p>
            <a:pPr marL="1943100" lvl="3" indent="-571500" algn="l">
              <a:buFont typeface="Arial" charset="0"/>
              <a:buChar char="•"/>
            </a:pPr>
            <a:r>
              <a:rPr lang="en-US" sz="3200" dirty="0">
                <a:latin typeface="Arial"/>
                <a:cs typeface="Arial"/>
              </a:rPr>
              <a:t>Magic lantern shows</a:t>
            </a:r>
          </a:p>
        </p:txBody>
      </p:sp>
    </p:spTree>
    <p:extLst>
      <p:ext uri="{BB962C8B-B14F-4D97-AF65-F5344CB8AC3E}">
        <p14:creationId xmlns:p14="http://schemas.microsoft.com/office/powerpoint/2010/main" val="180671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534041"/>
            <a:ext cx="5861868" cy="6164844"/>
          </a:xfrm>
        </p:spPr>
        <p:txBody>
          <a:bodyPr>
            <a:normAutofit fontScale="77500" lnSpcReduction="20000"/>
          </a:bodyPr>
          <a:lstStyle/>
          <a:p>
            <a:endParaRPr lang="en-US" sz="4000" b="1" dirty="0">
              <a:latin typeface="Arial"/>
              <a:cs typeface="Arial"/>
            </a:endParaRPr>
          </a:p>
          <a:p>
            <a:pPr marL="685800" indent="-685800" algn="l">
              <a:buFont typeface="Arial" charset="0"/>
              <a:buChar char="•"/>
            </a:pPr>
            <a:r>
              <a:rPr lang="en-US" sz="3300" dirty="0">
                <a:latin typeface="Arial" charset="0"/>
                <a:ea typeface="Arial" charset="0"/>
                <a:cs typeface="Arial" charset="0"/>
              </a:rPr>
              <a:t>Robert Kolker</a:t>
            </a:r>
            <a:r>
              <a:rPr lang="en-US" sz="3300" b="1" dirty="0">
                <a:latin typeface="Arial" charset="0"/>
                <a:ea typeface="Arial" charset="0"/>
                <a:cs typeface="Arial" charset="0"/>
              </a:rPr>
              <a:t> </a:t>
            </a:r>
            <a:r>
              <a:rPr lang="en-US" sz="3300" dirty="0">
                <a:latin typeface="Arial" charset="0"/>
                <a:ea typeface="Arial" charset="0"/>
                <a:cs typeface="Arial" charset="0"/>
              </a:rPr>
              <a:t>is Emeritus Professor of English at the University of Maryland and Adjunct Professor of Media Studies at the University of Virginia. </a:t>
            </a:r>
          </a:p>
          <a:p>
            <a:pPr marL="685800" indent="-685800" algn="l">
              <a:buFont typeface="Arial" charset="0"/>
              <a:buChar char="•"/>
            </a:pPr>
            <a:endParaRPr lang="en-US" sz="3300" dirty="0">
              <a:latin typeface="Arial" charset="0"/>
              <a:ea typeface="Arial" charset="0"/>
              <a:cs typeface="Arial" charset="0"/>
            </a:endParaRPr>
          </a:p>
          <a:p>
            <a:pPr marL="685800" indent="-685800" algn="l">
              <a:buFont typeface="Arial" charset="0"/>
              <a:buChar char="•"/>
            </a:pPr>
            <a:r>
              <a:rPr lang="en-US" sz="3300" dirty="0">
                <a:latin typeface="Arial" charset="0"/>
                <a:ea typeface="Arial" charset="0"/>
                <a:cs typeface="Arial" charset="0"/>
              </a:rPr>
              <a:t>He is the author of numerous works on film and media, including </a:t>
            </a:r>
            <a:r>
              <a:rPr lang="en-US" sz="3300" i="1" dirty="0">
                <a:latin typeface="Arial" charset="0"/>
                <a:ea typeface="Arial" charset="0"/>
                <a:cs typeface="Arial" charset="0"/>
              </a:rPr>
              <a:t>The Altering Eye; Film, Form, and Culture; and Media Studies: An Introductory Textbook.</a:t>
            </a:r>
            <a:endParaRPr lang="en-US" sz="3300" dirty="0">
              <a:latin typeface="Arial" charset="0"/>
              <a:ea typeface="Arial" charset="0"/>
              <a:cs typeface="Arial" charset="0"/>
            </a:endParaRPr>
          </a:p>
          <a:p>
            <a:pPr algn="l"/>
            <a:r>
              <a:rPr lang="en-US" sz="11200" dirty="0">
                <a:latin typeface="Arial" charset="0"/>
                <a:ea typeface="Arial" charset="0"/>
                <a:cs typeface="Arial" charset="0"/>
              </a:rPr>
              <a:t> </a:t>
            </a:r>
          </a:p>
          <a:p>
            <a:pPr algn="l"/>
            <a:endParaRPr lang="en-US" sz="7000" dirty="0">
              <a:latin typeface="Arial" charset="0"/>
              <a:ea typeface="Arial" charset="0"/>
              <a:cs typeface="Arial" charset="0"/>
            </a:endParaRPr>
          </a:p>
        </p:txBody>
      </p:sp>
      <p:sp>
        <p:nvSpPr>
          <p:cNvPr id="4" name="TextBox 3"/>
          <p:cNvSpPr txBox="1"/>
          <p:nvPr/>
        </p:nvSpPr>
        <p:spPr>
          <a:xfrm>
            <a:off x="311728" y="542635"/>
            <a:ext cx="5642505" cy="769441"/>
          </a:xfrm>
          <a:prstGeom prst="rect">
            <a:avLst/>
          </a:prstGeom>
          <a:noFill/>
        </p:spPr>
        <p:txBody>
          <a:bodyPr wrap="square" rtlCol="0">
            <a:spAutoFit/>
          </a:bodyPr>
          <a:lstStyle/>
          <a:p>
            <a:r>
              <a:rPr lang="en-US" sz="4400" b="1" dirty="0">
                <a:latin typeface="Arial"/>
                <a:cs typeface="Arial"/>
              </a:rPr>
              <a:t>Robert Kolker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847" y="542634"/>
            <a:ext cx="2875516" cy="3939457"/>
          </a:xfrm>
          <a:prstGeom prst="rect">
            <a:avLst/>
          </a:prstGeom>
        </p:spPr>
      </p:pic>
    </p:spTree>
    <p:extLst>
      <p:ext uri="{BB962C8B-B14F-4D97-AF65-F5344CB8AC3E}">
        <p14:creationId xmlns:p14="http://schemas.microsoft.com/office/powerpoint/2010/main" val="166595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512" y="794411"/>
            <a:ext cx="7416116" cy="5935999"/>
          </a:xfrm>
        </p:spPr>
        <p:txBody>
          <a:bodyPr>
            <a:normAutofit/>
          </a:bodyPr>
          <a:lstStyle/>
          <a:p>
            <a:pPr marL="457200" indent="-457200" algn="l">
              <a:buFont typeface="Arial" charset="0"/>
              <a:buChar char="•"/>
            </a:pPr>
            <a:r>
              <a:rPr lang="en-US" dirty="0">
                <a:latin typeface="Arial" charset="0"/>
                <a:ea typeface="Arial" charset="0"/>
                <a:cs typeface="Arial" charset="0"/>
              </a:rPr>
              <a:t>This film was screened on December 28, 1895 at the Grand Café in Paris.</a:t>
            </a:r>
          </a:p>
          <a:p>
            <a:pPr marL="457200" indent="-457200" algn="l">
              <a:buFont typeface="Arial" charset="0"/>
              <a:buChar char="•"/>
            </a:pPr>
            <a:endParaRPr lang="en-US" dirty="0">
              <a:latin typeface="Arial" charset="0"/>
              <a:ea typeface="Arial" charset="0"/>
              <a:cs typeface="Arial" charset="0"/>
            </a:endParaRPr>
          </a:p>
          <a:p>
            <a:pPr marL="457200" indent="-457200" algn="l">
              <a:buFont typeface="Arial" charset="0"/>
              <a:buChar char="•"/>
            </a:pPr>
            <a:r>
              <a:rPr lang="en-US" dirty="0">
                <a:latin typeface="Arial" charset="0"/>
                <a:ea typeface="Arial" charset="0"/>
                <a:cs typeface="Arial" charset="0"/>
              </a:rPr>
              <a:t>This event is one of the first public film screenings in the history of cinema.  </a:t>
            </a:r>
          </a:p>
          <a:p>
            <a:pPr marL="457200" indent="-457200" algn="l">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921950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511" y="1038960"/>
            <a:ext cx="7416116" cy="4798314"/>
          </a:xfrm>
        </p:spPr>
        <p:txBody>
          <a:bodyPr>
            <a:noAutofit/>
          </a:bodyPr>
          <a:lstStyle/>
          <a:p>
            <a:pPr algn="l"/>
            <a:r>
              <a:rPr lang="en-US" sz="2800" dirty="0">
                <a:latin typeface="Arial" charset="0"/>
                <a:ea typeface="Arial" charset="0"/>
                <a:cs typeface="Arial" charset="0"/>
              </a:rPr>
              <a:t>“For [Walter] Benjamin, film’s lack of aura, lack of forbidding uniqueness, and its ease of access makes it the most social and communal of the arts. Film addresses the world, pierces through the realities of daily life like a surgeon’s knife and, by opening perceptions of the ordinary to the many, holds the possibility of engaging an audience in a social and cultural discourse, a mass engagement of the imagination unlike any other art form.” (Kolker, OGFS, pp. 12-13)</a:t>
            </a:r>
          </a:p>
          <a:p>
            <a:pPr lvl="3" algn="l"/>
            <a:endParaRPr lang="en-US" sz="2800" dirty="0">
              <a:latin typeface="Arial"/>
              <a:cs typeface="Arial"/>
            </a:endParaRPr>
          </a:p>
        </p:txBody>
      </p:sp>
    </p:spTree>
    <p:extLst>
      <p:ext uri="{BB962C8B-B14F-4D97-AF65-F5344CB8AC3E}">
        <p14:creationId xmlns:p14="http://schemas.microsoft.com/office/powerpoint/2010/main" val="95409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511" y="1038960"/>
            <a:ext cx="7416116" cy="4798314"/>
          </a:xfrm>
        </p:spPr>
        <p:txBody>
          <a:bodyPr>
            <a:noAutofit/>
          </a:bodyPr>
          <a:lstStyle/>
          <a:p>
            <a:pPr algn="l"/>
            <a:r>
              <a:rPr lang="en-US" sz="2800" dirty="0">
                <a:latin typeface="Arial" charset="0"/>
                <a:ea typeface="Arial" charset="0"/>
                <a:cs typeface="Arial" charset="0"/>
              </a:rPr>
              <a:t>“For [Walter] Benjamin, film’s </a:t>
            </a:r>
            <a:r>
              <a:rPr lang="en-US" sz="2800" dirty="0">
                <a:solidFill>
                  <a:srgbClr val="FF0000"/>
                </a:solidFill>
                <a:latin typeface="Arial" charset="0"/>
                <a:ea typeface="Arial" charset="0"/>
                <a:cs typeface="Arial" charset="0"/>
              </a:rPr>
              <a:t>lack of aura</a:t>
            </a:r>
            <a:r>
              <a:rPr lang="en-US" sz="2800" dirty="0">
                <a:latin typeface="Arial" charset="0"/>
                <a:ea typeface="Arial" charset="0"/>
                <a:cs typeface="Arial" charset="0"/>
              </a:rPr>
              <a:t>, lack of forbidding uniqueness, and its ease of access makes it the most social and communal of the arts. Film </a:t>
            </a:r>
            <a:r>
              <a:rPr lang="en-US" sz="2800" dirty="0">
                <a:solidFill>
                  <a:schemeClr val="tx1"/>
                </a:solidFill>
                <a:latin typeface="Arial" charset="0"/>
                <a:ea typeface="Arial" charset="0"/>
                <a:cs typeface="Arial" charset="0"/>
              </a:rPr>
              <a:t>addresses the world</a:t>
            </a:r>
            <a:r>
              <a:rPr lang="en-US" sz="2800" dirty="0">
                <a:latin typeface="Arial" charset="0"/>
                <a:ea typeface="Arial" charset="0"/>
                <a:cs typeface="Arial" charset="0"/>
              </a:rPr>
              <a:t>, pierces through the </a:t>
            </a:r>
            <a:r>
              <a:rPr lang="en-US" sz="2800" dirty="0">
                <a:solidFill>
                  <a:srgbClr val="FF0000"/>
                </a:solidFill>
                <a:latin typeface="Arial" charset="0"/>
                <a:ea typeface="Arial" charset="0"/>
                <a:cs typeface="Arial" charset="0"/>
              </a:rPr>
              <a:t>realities of daily life</a:t>
            </a:r>
            <a:r>
              <a:rPr lang="en-US" sz="2800" dirty="0">
                <a:latin typeface="Arial" charset="0"/>
                <a:ea typeface="Arial" charset="0"/>
                <a:cs typeface="Arial" charset="0"/>
              </a:rPr>
              <a:t> like a surgeon’s knife and, by </a:t>
            </a:r>
            <a:r>
              <a:rPr lang="en-US" sz="2800" dirty="0">
                <a:solidFill>
                  <a:srgbClr val="FF0000"/>
                </a:solidFill>
                <a:latin typeface="Arial" charset="0"/>
                <a:ea typeface="Arial" charset="0"/>
                <a:cs typeface="Arial" charset="0"/>
              </a:rPr>
              <a:t>opening perceptions of the ordinary </a:t>
            </a:r>
            <a:r>
              <a:rPr lang="en-US" sz="2800" dirty="0">
                <a:solidFill>
                  <a:schemeClr val="tx1"/>
                </a:solidFill>
                <a:latin typeface="Arial" charset="0"/>
                <a:ea typeface="Arial" charset="0"/>
                <a:cs typeface="Arial" charset="0"/>
              </a:rPr>
              <a:t>to the many</a:t>
            </a:r>
            <a:r>
              <a:rPr lang="en-US" sz="2800" dirty="0">
                <a:latin typeface="Arial" charset="0"/>
                <a:ea typeface="Arial" charset="0"/>
                <a:cs typeface="Arial" charset="0"/>
              </a:rPr>
              <a:t>, holds the possibility of </a:t>
            </a:r>
            <a:r>
              <a:rPr lang="en-US" sz="2800" dirty="0">
                <a:solidFill>
                  <a:srgbClr val="FF0000"/>
                </a:solidFill>
                <a:latin typeface="Arial" charset="0"/>
                <a:ea typeface="Arial" charset="0"/>
                <a:cs typeface="Arial" charset="0"/>
              </a:rPr>
              <a:t>engaging an audience in a social and cultural discourse</a:t>
            </a:r>
            <a:r>
              <a:rPr lang="en-US" sz="2800" dirty="0">
                <a:latin typeface="Arial" charset="0"/>
                <a:ea typeface="Arial" charset="0"/>
                <a:cs typeface="Arial" charset="0"/>
              </a:rPr>
              <a:t>, a </a:t>
            </a:r>
            <a:r>
              <a:rPr lang="en-US" sz="2800" dirty="0">
                <a:solidFill>
                  <a:srgbClr val="FF0000"/>
                </a:solidFill>
                <a:latin typeface="Arial" charset="0"/>
                <a:ea typeface="Arial" charset="0"/>
                <a:cs typeface="Arial" charset="0"/>
              </a:rPr>
              <a:t>mass engagement</a:t>
            </a:r>
            <a:r>
              <a:rPr lang="en-US" sz="2800" dirty="0">
                <a:latin typeface="Arial" charset="0"/>
                <a:ea typeface="Arial" charset="0"/>
                <a:cs typeface="Arial" charset="0"/>
              </a:rPr>
              <a:t> </a:t>
            </a:r>
            <a:r>
              <a:rPr lang="en-US" sz="2800" dirty="0">
                <a:solidFill>
                  <a:srgbClr val="FF0000"/>
                </a:solidFill>
                <a:latin typeface="Arial" charset="0"/>
                <a:ea typeface="Arial" charset="0"/>
                <a:cs typeface="Arial" charset="0"/>
              </a:rPr>
              <a:t>of the imagination </a:t>
            </a:r>
            <a:r>
              <a:rPr lang="en-US" sz="2800" dirty="0">
                <a:latin typeface="Arial" charset="0"/>
                <a:ea typeface="Arial" charset="0"/>
                <a:cs typeface="Arial" charset="0"/>
              </a:rPr>
              <a:t>unlike any other art form.” (Kolker, OGFS, pp. 12-13)</a:t>
            </a:r>
          </a:p>
          <a:p>
            <a:pPr marL="1943100" lvl="3" indent="-571500" algn="l">
              <a:buFont typeface="Arial" charset="0"/>
              <a:buChar char="•"/>
            </a:pPr>
            <a:endParaRPr lang="en-US" sz="2800" dirty="0">
              <a:latin typeface="Arial"/>
              <a:cs typeface="Arial"/>
            </a:endParaRPr>
          </a:p>
        </p:txBody>
      </p:sp>
    </p:spTree>
    <p:extLst>
      <p:ext uri="{BB962C8B-B14F-4D97-AF65-F5344CB8AC3E}">
        <p14:creationId xmlns:p14="http://schemas.microsoft.com/office/powerpoint/2010/main" val="285516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a:p>
            <a:pPr marL="571500" indent="-571500" algn="l">
              <a:buFont typeface="Arial" charset="0"/>
              <a:buChar char="•"/>
            </a:pPr>
            <a:r>
              <a:rPr lang="en-US" dirty="0">
                <a:latin typeface="Arial"/>
                <a:cs typeface="Arial"/>
              </a:rPr>
              <a:t>Film as industry</a:t>
            </a:r>
          </a:p>
        </p:txBody>
      </p:sp>
    </p:spTree>
    <p:extLst>
      <p:ext uri="{BB962C8B-B14F-4D97-AF65-F5344CB8AC3E}">
        <p14:creationId xmlns:p14="http://schemas.microsoft.com/office/powerpoint/2010/main" val="1066623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Industry</a:t>
            </a:r>
          </a:p>
        </p:txBody>
      </p:sp>
    </p:spTree>
    <p:extLst>
      <p:ext uri="{BB962C8B-B14F-4D97-AF65-F5344CB8AC3E}">
        <p14:creationId xmlns:p14="http://schemas.microsoft.com/office/powerpoint/2010/main" val="162908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Industry</a:t>
            </a:r>
          </a:p>
          <a:p>
            <a:pPr marL="1943100" lvl="3" indent="-571500" algn="l">
              <a:buFont typeface="Arial" charset="0"/>
              <a:buChar char="•"/>
            </a:pPr>
            <a:r>
              <a:rPr lang="en-US" sz="3200" dirty="0">
                <a:latin typeface="Arial"/>
                <a:cs typeface="Arial"/>
              </a:rPr>
              <a:t>Pre-production (producer, screenwriter, casting, art director)</a:t>
            </a:r>
          </a:p>
        </p:txBody>
      </p:sp>
    </p:spTree>
    <p:extLst>
      <p:ext uri="{BB962C8B-B14F-4D97-AF65-F5344CB8AC3E}">
        <p14:creationId xmlns:p14="http://schemas.microsoft.com/office/powerpoint/2010/main" val="541118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571500" indent="-571500" algn="l">
              <a:buFont typeface="Arial" charset="0"/>
              <a:buChar char="•"/>
            </a:pPr>
            <a:r>
              <a:rPr lang="en-US" dirty="0">
                <a:latin typeface="Arial"/>
                <a:cs typeface="Arial"/>
              </a:rPr>
              <a:t>Film culture</a:t>
            </a:r>
          </a:p>
          <a:p>
            <a:pPr marL="1485900" lvl="2" indent="-571500" algn="l">
              <a:buFont typeface="Arial" charset="0"/>
              <a:buChar char="•"/>
            </a:pPr>
            <a:r>
              <a:rPr lang="en-US" sz="3200" dirty="0">
                <a:latin typeface="Arial"/>
                <a:cs typeface="Arial"/>
              </a:rPr>
              <a:t>Industry</a:t>
            </a:r>
          </a:p>
          <a:p>
            <a:pPr marL="1943100" lvl="3" indent="-571500" algn="l">
              <a:buFont typeface="Arial" charset="0"/>
              <a:buChar char="•"/>
            </a:pPr>
            <a:r>
              <a:rPr lang="en-US" sz="3200" dirty="0">
                <a:latin typeface="Arial"/>
                <a:cs typeface="Arial"/>
              </a:rPr>
              <a:t>Pre-production (producer, screenwriter, casting, art director)</a:t>
            </a:r>
          </a:p>
          <a:p>
            <a:pPr marL="1943100" lvl="3" indent="-571500" algn="l">
              <a:buFont typeface="Arial" charset="0"/>
              <a:buChar char="•"/>
            </a:pPr>
            <a:r>
              <a:rPr lang="en-US" sz="3200" dirty="0">
                <a:latin typeface="Arial"/>
                <a:cs typeface="Arial"/>
              </a:rPr>
              <a:t>Production (director, script supervisor, cast, photography unit, sound unit, special effects, make-up, costume, hair, set, catering, + more)</a:t>
            </a:r>
          </a:p>
        </p:txBody>
      </p:sp>
    </p:spTree>
    <p:extLst>
      <p:ext uri="{BB962C8B-B14F-4D97-AF65-F5344CB8AC3E}">
        <p14:creationId xmlns:p14="http://schemas.microsoft.com/office/powerpoint/2010/main" val="11421145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1943100" lvl="3" indent="-571500" algn="l">
              <a:buFont typeface="Arial" charset="0"/>
              <a:buChar char="•"/>
            </a:pPr>
            <a:r>
              <a:rPr lang="en-US" sz="3200" dirty="0">
                <a:latin typeface="Arial"/>
                <a:cs typeface="Arial"/>
              </a:rPr>
              <a:t>Post-production (editor, sound editor/designer, composer, labs)</a:t>
            </a:r>
          </a:p>
        </p:txBody>
      </p:sp>
    </p:spTree>
    <p:extLst>
      <p:ext uri="{BB962C8B-B14F-4D97-AF65-F5344CB8AC3E}">
        <p14:creationId xmlns:p14="http://schemas.microsoft.com/office/powerpoint/2010/main" val="787924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marL="1943100" lvl="3" indent="-571500" algn="l">
              <a:buFont typeface="Arial" charset="0"/>
              <a:buChar char="•"/>
            </a:pPr>
            <a:r>
              <a:rPr lang="en-US" sz="3200" dirty="0">
                <a:latin typeface="Arial"/>
                <a:cs typeface="Arial"/>
              </a:rPr>
              <a:t>Post-production (editor, sound editor/designer, composer, labs)</a:t>
            </a:r>
          </a:p>
          <a:p>
            <a:pPr marL="1943100" lvl="3" indent="-571500" algn="l">
              <a:buFont typeface="Arial" charset="0"/>
              <a:buChar char="•"/>
            </a:pPr>
            <a:r>
              <a:rPr lang="en-US" sz="3200" dirty="0">
                <a:latin typeface="Arial"/>
                <a:cs typeface="Arial"/>
              </a:rPr>
              <a:t>Distribution and exhibition (studio / distributor </a:t>
            </a:r>
            <a:r>
              <a:rPr lang="mr-IN" sz="3200" dirty="0">
                <a:latin typeface="Arial"/>
                <a:cs typeface="Arial"/>
              </a:rPr>
              <a:t>–</a:t>
            </a:r>
            <a:r>
              <a:rPr lang="en-US" sz="3200" dirty="0">
                <a:latin typeface="Arial"/>
                <a:cs typeface="Arial"/>
              </a:rPr>
              <a:t> vertical integration, film festival / market, sales, promotion, press / critics, theatre, home market, streaming)</a:t>
            </a:r>
          </a:p>
        </p:txBody>
      </p:sp>
    </p:spTree>
    <p:extLst>
      <p:ext uri="{BB962C8B-B14F-4D97-AF65-F5344CB8AC3E}">
        <p14:creationId xmlns:p14="http://schemas.microsoft.com/office/powerpoint/2010/main" val="1627565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a:p>
            <a:pPr marL="571500" indent="-571500" algn="l">
              <a:buFont typeface="Arial" charset="0"/>
              <a:buChar char="•"/>
            </a:pPr>
            <a:r>
              <a:rPr lang="en-US" dirty="0">
                <a:latin typeface="Arial"/>
                <a:cs typeface="Arial"/>
              </a:rPr>
              <a:t>Film as industry</a:t>
            </a:r>
          </a:p>
          <a:p>
            <a:pPr marL="571500" indent="-571500" algn="l">
              <a:buFont typeface="Arial" charset="0"/>
              <a:buChar char="•"/>
            </a:pPr>
            <a:r>
              <a:rPr lang="en-US" dirty="0">
                <a:latin typeface="Arial"/>
                <a:cs typeface="Arial"/>
              </a:rPr>
              <a:t>Film as art</a:t>
            </a:r>
          </a:p>
        </p:txBody>
      </p:sp>
    </p:spTree>
    <p:extLst>
      <p:ext uri="{BB962C8B-B14F-4D97-AF65-F5344CB8AC3E}">
        <p14:creationId xmlns:p14="http://schemas.microsoft.com/office/powerpoint/2010/main" val="623174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a:p>
            <a:pPr marL="571500" indent="-571500" algn="l">
              <a:buFont typeface="Arial" charset="0"/>
              <a:buChar char="•"/>
            </a:pPr>
            <a:r>
              <a:rPr lang="en-US" dirty="0">
                <a:latin typeface="Arial"/>
                <a:cs typeface="Arial"/>
              </a:rPr>
              <a:t>Film as industry</a:t>
            </a:r>
          </a:p>
          <a:p>
            <a:pPr marL="571500" indent="-571500" algn="l">
              <a:buFont typeface="Arial" charset="0"/>
              <a:buChar char="•"/>
            </a:pPr>
            <a:r>
              <a:rPr lang="en-US" dirty="0">
                <a:latin typeface="Arial"/>
                <a:cs typeface="Arial"/>
              </a:rPr>
              <a:t>Film as art</a:t>
            </a:r>
          </a:p>
          <a:p>
            <a:pPr marL="571500" indent="-571500" algn="l">
              <a:buFont typeface="Arial" charset="0"/>
              <a:buChar char="•"/>
            </a:pPr>
            <a:r>
              <a:rPr lang="en-US" dirty="0">
                <a:latin typeface="Arial"/>
                <a:cs typeface="Arial"/>
              </a:rPr>
              <a:t>Film form</a:t>
            </a:r>
          </a:p>
        </p:txBody>
      </p:sp>
    </p:spTree>
    <p:extLst>
      <p:ext uri="{BB962C8B-B14F-4D97-AF65-F5344CB8AC3E}">
        <p14:creationId xmlns:p14="http://schemas.microsoft.com/office/powerpoint/2010/main" val="179784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78512" y="794411"/>
            <a:ext cx="7416116" cy="5935999"/>
          </a:xfrm>
        </p:spPr>
        <p:txBody>
          <a:bodyPr>
            <a:normAutofit/>
          </a:bodyPr>
          <a:lstStyle/>
          <a:p>
            <a:pPr marL="457200" indent="-457200" algn="l">
              <a:buFont typeface="Arial" charset="0"/>
              <a:buChar char="•"/>
            </a:pPr>
            <a:r>
              <a:rPr lang="en-US" dirty="0">
                <a:latin typeface="Arial" charset="0"/>
                <a:ea typeface="Arial" charset="0"/>
                <a:cs typeface="Arial" charset="0"/>
              </a:rPr>
              <a:t>This film was screened on December 28, 1895 at the Grand Café in Paris.</a:t>
            </a:r>
          </a:p>
          <a:p>
            <a:pPr marL="457200" indent="-457200" algn="l">
              <a:buFont typeface="Arial" charset="0"/>
              <a:buChar char="•"/>
            </a:pPr>
            <a:endParaRPr lang="en-US" dirty="0">
              <a:latin typeface="Arial" charset="0"/>
              <a:ea typeface="Arial" charset="0"/>
              <a:cs typeface="Arial" charset="0"/>
            </a:endParaRPr>
          </a:p>
          <a:p>
            <a:pPr marL="457200" indent="-457200" algn="l">
              <a:buFont typeface="Arial" charset="0"/>
              <a:buChar char="•"/>
            </a:pPr>
            <a:r>
              <a:rPr lang="en-US" dirty="0">
                <a:latin typeface="Arial" charset="0"/>
                <a:ea typeface="Arial" charset="0"/>
                <a:cs typeface="Arial" charset="0"/>
              </a:rPr>
              <a:t>This event is one of the first public film screenings in the history of cinema.  </a:t>
            </a:r>
          </a:p>
          <a:p>
            <a:pPr marL="457200" indent="-457200" algn="l">
              <a:buFont typeface="Arial" charset="0"/>
              <a:buChar char="•"/>
            </a:pPr>
            <a:endParaRPr lang="en-US" dirty="0">
              <a:latin typeface="Arial" charset="0"/>
              <a:ea typeface="Arial" charset="0"/>
              <a:cs typeface="Arial" charset="0"/>
            </a:endParaRPr>
          </a:p>
          <a:p>
            <a:pPr marL="457200" indent="-457200" algn="l">
              <a:buFont typeface="Arial" charset="0"/>
              <a:buChar char="•"/>
            </a:pPr>
            <a:r>
              <a:rPr lang="en-US" dirty="0">
                <a:latin typeface="Arial" charset="0"/>
                <a:ea typeface="Arial" charset="0"/>
                <a:cs typeface="Arial" charset="0"/>
              </a:rPr>
              <a:t>Many consider this event as marking the birth of cinema </a:t>
            </a:r>
          </a:p>
        </p:txBody>
      </p:sp>
    </p:spTree>
    <p:extLst>
      <p:ext uri="{BB962C8B-B14F-4D97-AF65-F5344CB8AC3E}">
        <p14:creationId xmlns:p14="http://schemas.microsoft.com/office/powerpoint/2010/main" val="828497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a:p>
            <a:pPr marL="571500" indent="-571500" algn="l">
              <a:buFont typeface="Arial" charset="0"/>
              <a:buChar char="•"/>
            </a:pPr>
            <a:r>
              <a:rPr lang="en-US" dirty="0">
                <a:latin typeface="Arial"/>
                <a:cs typeface="Arial"/>
              </a:rPr>
              <a:t>Film as industry</a:t>
            </a:r>
          </a:p>
          <a:p>
            <a:pPr marL="571500" indent="-571500" algn="l">
              <a:buFont typeface="Arial" charset="0"/>
              <a:buChar char="•"/>
            </a:pPr>
            <a:r>
              <a:rPr lang="en-US" dirty="0">
                <a:latin typeface="Arial"/>
                <a:cs typeface="Arial"/>
              </a:rPr>
              <a:t>Film as art</a:t>
            </a:r>
          </a:p>
          <a:p>
            <a:pPr marL="571500" indent="-571500" algn="l">
              <a:buFont typeface="Arial" charset="0"/>
              <a:buChar char="•"/>
            </a:pPr>
            <a:r>
              <a:rPr lang="en-US" dirty="0">
                <a:latin typeface="Arial"/>
                <a:cs typeface="Arial"/>
              </a:rPr>
              <a:t>Film form</a:t>
            </a:r>
          </a:p>
          <a:p>
            <a:pPr marL="571500" indent="-571500" algn="l">
              <a:buFont typeface="Arial" charset="0"/>
              <a:buChar char="•"/>
            </a:pPr>
            <a:r>
              <a:rPr lang="en-US" dirty="0">
                <a:latin typeface="Arial"/>
                <a:cs typeface="Arial"/>
              </a:rPr>
              <a:t>Film as text</a:t>
            </a:r>
          </a:p>
          <a:p>
            <a:pPr marL="571500" indent="-571500" algn="l">
              <a:buFont typeface="Arial" charset="0"/>
              <a:buChar char="•"/>
            </a:pPr>
            <a:endParaRPr lang="en-US" dirty="0">
              <a:latin typeface="Arial"/>
              <a:cs typeface="Arial"/>
            </a:endParaRPr>
          </a:p>
        </p:txBody>
      </p:sp>
    </p:spTree>
    <p:extLst>
      <p:ext uri="{BB962C8B-B14F-4D97-AF65-F5344CB8AC3E}">
        <p14:creationId xmlns:p14="http://schemas.microsoft.com/office/powerpoint/2010/main" val="816705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1028327"/>
            <a:ext cx="7416116" cy="5291911"/>
          </a:xfrm>
        </p:spPr>
        <p:txBody>
          <a:bodyPr>
            <a:normAutofit lnSpcReduction="10000"/>
          </a:bodyPr>
          <a:lstStyle/>
          <a:p>
            <a:pPr algn="l"/>
            <a:r>
              <a:rPr lang="en-US" sz="4000" dirty="0">
                <a:latin typeface="Arial"/>
                <a:cs typeface="Arial"/>
              </a:rPr>
              <a:t>What is film studies?</a:t>
            </a:r>
          </a:p>
          <a:p>
            <a:pPr algn="l"/>
            <a:endParaRPr lang="en-US" sz="4000" dirty="0">
              <a:latin typeface="Arial"/>
              <a:cs typeface="Arial"/>
            </a:endParaRPr>
          </a:p>
          <a:p>
            <a:pPr marL="571500" indent="-571500" algn="l">
              <a:buFont typeface="Arial" charset="0"/>
              <a:buChar char="•"/>
            </a:pPr>
            <a:r>
              <a:rPr lang="en-US" dirty="0">
                <a:latin typeface="Arial"/>
                <a:cs typeface="Arial"/>
              </a:rPr>
              <a:t>Film as culture</a:t>
            </a:r>
          </a:p>
          <a:p>
            <a:pPr marL="571500" indent="-571500" algn="l">
              <a:buFont typeface="Arial" charset="0"/>
              <a:buChar char="•"/>
            </a:pPr>
            <a:r>
              <a:rPr lang="en-US" dirty="0">
                <a:latin typeface="Arial"/>
                <a:cs typeface="Arial"/>
              </a:rPr>
              <a:t>Film as industry</a:t>
            </a:r>
          </a:p>
          <a:p>
            <a:pPr marL="571500" indent="-571500" algn="l">
              <a:buFont typeface="Arial" charset="0"/>
              <a:buChar char="•"/>
            </a:pPr>
            <a:r>
              <a:rPr lang="en-US" dirty="0">
                <a:latin typeface="Arial"/>
                <a:cs typeface="Arial"/>
              </a:rPr>
              <a:t>Film as art</a:t>
            </a:r>
          </a:p>
          <a:p>
            <a:pPr marL="571500" indent="-571500" algn="l">
              <a:buFont typeface="Arial" charset="0"/>
              <a:buChar char="•"/>
            </a:pPr>
            <a:r>
              <a:rPr lang="en-US" dirty="0">
                <a:latin typeface="Arial"/>
                <a:cs typeface="Arial"/>
              </a:rPr>
              <a:t>Film form</a:t>
            </a:r>
          </a:p>
          <a:p>
            <a:pPr marL="571500" indent="-571500" algn="l">
              <a:buFont typeface="Arial" charset="0"/>
              <a:buChar char="•"/>
            </a:pPr>
            <a:r>
              <a:rPr lang="en-US" dirty="0">
                <a:latin typeface="Arial"/>
                <a:cs typeface="Arial"/>
              </a:rPr>
              <a:t>Film as text</a:t>
            </a:r>
          </a:p>
          <a:p>
            <a:pPr marL="571500" indent="-571500" algn="l">
              <a:buFont typeface="Arial" charset="0"/>
              <a:buChar char="•"/>
            </a:pPr>
            <a:r>
              <a:rPr lang="en-US" dirty="0">
                <a:latin typeface="Arial"/>
                <a:cs typeface="Arial"/>
              </a:rPr>
              <a:t>Film in relation to society and ideology</a:t>
            </a:r>
          </a:p>
        </p:txBody>
      </p:sp>
    </p:spTree>
    <p:extLst>
      <p:ext uri="{BB962C8B-B14F-4D97-AF65-F5344CB8AC3E}">
        <p14:creationId xmlns:p14="http://schemas.microsoft.com/office/powerpoint/2010/main" val="124491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1551631"/>
            <a:ext cx="5861868" cy="3771606"/>
          </a:xfrm>
        </p:spPr>
        <p:txBody>
          <a:bodyPr>
            <a:normAutofit fontScale="47500" lnSpcReduction="20000"/>
          </a:bodyPr>
          <a:lstStyle/>
          <a:p>
            <a:endParaRPr lang="en-US" sz="4000" b="1" dirty="0">
              <a:latin typeface="Arial"/>
              <a:cs typeface="Arial"/>
            </a:endParaRPr>
          </a:p>
          <a:p>
            <a:pPr marL="685800" indent="-685800" algn="l">
              <a:buFont typeface="Arial" charset="0"/>
              <a:buChar char="•"/>
            </a:pPr>
            <a:r>
              <a:rPr lang="en-US" sz="5900" dirty="0">
                <a:latin typeface="Arial" charset="0"/>
                <a:ea typeface="Arial" charset="0"/>
                <a:cs typeface="Arial" charset="0"/>
              </a:rPr>
              <a:t>Richard Dyer is an English academic currently holding a professorship in the Department of Film Studies at King's College London.</a:t>
            </a:r>
          </a:p>
          <a:p>
            <a:pPr algn="l"/>
            <a:endParaRPr lang="en-US" sz="5900" dirty="0">
              <a:latin typeface="Arial" charset="0"/>
              <a:ea typeface="Arial" charset="0"/>
              <a:cs typeface="Arial" charset="0"/>
            </a:endParaRPr>
          </a:p>
          <a:p>
            <a:pPr marL="685800" indent="-685800" algn="l">
              <a:buFont typeface="Arial" charset="0"/>
              <a:buChar char="•"/>
            </a:pPr>
            <a:r>
              <a:rPr lang="en-US" sz="5900" dirty="0">
                <a:latin typeface="Arial" charset="0"/>
                <a:ea typeface="Arial" charset="0"/>
                <a:cs typeface="Arial" charset="0"/>
              </a:rPr>
              <a:t>Specializing in cinema (particularly Italian cinema), </a:t>
            </a:r>
          </a:p>
        </p:txBody>
      </p:sp>
      <p:sp>
        <p:nvSpPr>
          <p:cNvPr id="4" name="TextBox 3"/>
          <p:cNvSpPr txBox="1"/>
          <p:nvPr/>
        </p:nvSpPr>
        <p:spPr>
          <a:xfrm>
            <a:off x="311728" y="542635"/>
            <a:ext cx="5642505" cy="769441"/>
          </a:xfrm>
          <a:prstGeom prst="rect">
            <a:avLst/>
          </a:prstGeom>
          <a:noFill/>
        </p:spPr>
        <p:txBody>
          <a:bodyPr wrap="square" rtlCol="0">
            <a:spAutoFit/>
          </a:bodyPr>
          <a:lstStyle/>
          <a:p>
            <a:r>
              <a:rPr lang="en-US" sz="4400" b="1" dirty="0">
                <a:latin typeface="Arial"/>
                <a:cs typeface="Arial"/>
              </a:rPr>
              <a:t>Richard Dyer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233" y="542635"/>
            <a:ext cx="2721934" cy="4073828"/>
          </a:xfrm>
          <a:prstGeom prst="rect">
            <a:avLst/>
          </a:prstGeom>
        </p:spPr>
      </p:pic>
      <p:sp>
        <p:nvSpPr>
          <p:cNvPr id="2" name="TextBox 1"/>
          <p:cNvSpPr txBox="1"/>
          <p:nvPr/>
        </p:nvSpPr>
        <p:spPr>
          <a:xfrm>
            <a:off x="779561" y="4835114"/>
            <a:ext cx="8364439" cy="1384995"/>
          </a:xfrm>
          <a:prstGeom prst="rect">
            <a:avLst/>
          </a:prstGeom>
          <a:noFill/>
        </p:spPr>
        <p:txBody>
          <a:bodyPr wrap="square" rtlCol="0">
            <a:spAutoFit/>
          </a:bodyPr>
          <a:lstStyle/>
          <a:p>
            <a:r>
              <a:rPr lang="en-US" sz="2800" dirty="0">
                <a:latin typeface="Arial" charset="0"/>
                <a:ea typeface="Arial" charset="0"/>
                <a:cs typeface="Arial" charset="0"/>
              </a:rPr>
              <a:t>queer theory, and the relationship between entertainment and representations of race, sexuality, and gender.</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1896557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365" y="542635"/>
            <a:ext cx="8583802" cy="3771606"/>
          </a:xfrm>
        </p:spPr>
        <p:txBody>
          <a:bodyPr>
            <a:normAutofit/>
          </a:bodyPr>
          <a:lstStyle/>
          <a:p>
            <a:endParaRPr lang="en-US" sz="4000" b="1" dirty="0">
              <a:latin typeface="Arial"/>
              <a:cs typeface="Arial"/>
            </a:endParaRPr>
          </a:p>
          <a:p>
            <a:pPr marL="685800" indent="-685800" algn="l">
              <a:buFont typeface="Arial" charset="0"/>
              <a:buChar char="•"/>
            </a:pPr>
            <a:r>
              <a:rPr lang="en-US" sz="2800" dirty="0">
                <a:latin typeface="Arial" charset="0"/>
                <a:ea typeface="Arial" charset="0"/>
                <a:cs typeface="Arial" charset="0"/>
              </a:rPr>
              <a:t>His books include </a:t>
            </a:r>
            <a:r>
              <a:rPr lang="en-US" sz="2800" i="1" dirty="0">
                <a:latin typeface="Arial" charset="0"/>
                <a:ea typeface="Arial" charset="0"/>
                <a:cs typeface="Arial" charset="0"/>
              </a:rPr>
              <a:t>Heavenly Bodies: Film Stars and Society</a:t>
            </a:r>
            <a:r>
              <a:rPr lang="en-US" sz="2800" dirty="0">
                <a:latin typeface="Arial" charset="0"/>
                <a:ea typeface="Arial" charset="0"/>
                <a:cs typeface="Arial" charset="0"/>
              </a:rPr>
              <a:t> (1986), </a:t>
            </a:r>
            <a:r>
              <a:rPr lang="en-US" sz="2800" i="1" dirty="0">
                <a:latin typeface="Arial" charset="0"/>
                <a:ea typeface="Arial" charset="0"/>
                <a:cs typeface="Arial" charset="0"/>
              </a:rPr>
              <a:t>White </a:t>
            </a:r>
            <a:r>
              <a:rPr lang="en-US" sz="2800" dirty="0">
                <a:latin typeface="Arial" charset="0"/>
                <a:ea typeface="Arial" charset="0"/>
                <a:cs typeface="Arial" charset="0"/>
              </a:rPr>
              <a:t>(1997), </a:t>
            </a:r>
            <a:r>
              <a:rPr lang="en-US" sz="2800" i="1" dirty="0">
                <a:latin typeface="Arial" charset="0"/>
                <a:ea typeface="Arial" charset="0"/>
                <a:cs typeface="Arial" charset="0"/>
              </a:rPr>
              <a:t>The Culture of Queers</a:t>
            </a:r>
            <a:r>
              <a:rPr lang="en-US" sz="2800" dirty="0">
                <a:latin typeface="Arial" charset="0"/>
                <a:ea typeface="Arial" charset="0"/>
                <a:cs typeface="Arial" charset="0"/>
              </a:rPr>
              <a:t> (2002), and most recently, </a:t>
            </a:r>
            <a:r>
              <a:rPr lang="en-US" sz="2800" i="1" dirty="0">
                <a:latin typeface="Arial" charset="0"/>
                <a:ea typeface="Arial" charset="0"/>
                <a:cs typeface="Arial" charset="0"/>
              </a:rPr>
              <a:t>In the Space of a Song: The Use of Songs in Film</a:t>
            </a:r>
            <a:r>
              <a:rPr lang="en-US" sz="2800" dirty="0">
                <a:latin typeface="Arial" charset="0"/>
                <a:ea typeface="Arial" charset="0"/>
                <a:cs typeface="Arial" charset="0"/>
              </a:rPr>
              <a:t> (2012)</a:t>
            </a:r>
          </a:p>
        </p:txBody>
      </p:sp>
    </p:spTree>
    <p:extLst>
      <p:ext uri="{BB962C8B-B14F-4D97-AF65-F5344CB8AC3E}">
        <p14:creationId xmlns:p14="http://schemas.microsoft.com/office/powerpoint/2010/main" val="3404385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879" y="1336672"/>
            <a:ext cx="7416116" cy="4394277"/>
          </a:xfrm>
        </p:spPr>
        <p:txBody>
          <a:bodyPr>
            <a:normAutofit fontScale="77500" lnSpcReduction="20000"/>
          </a:bodyPr>
          <a:lstStyle/>
          <a:p>
            <a:pPr algn="l"/>
            <a:r>
              <a:rPr lang="en-US" sz="3600" dirty="0">
                <a:latin typeface="Arial" charset="0"/>
                <a:ea typeface="Arial" charset="0"/>
                <a:cs typeface="Arial" charset="0"/>
              </a:rPr>
              <a:t>“The aesthetic dimension of a film never existed apart from how it is socially practiced, how it is received; it never exists floating free of historical and cultural particularity.  Equally, the cultural study of film must always understand that it is studying film, which has its own specificity, its own pleasures, its own way of doing things that cannot be reduced to ideological formulations of what people (producers, audiences) think about it.” (Dyer, OGFS, pp. 9-10)</a:t>
            </a:r>
          </a:p>
          <a:p>
            <a:pPr marL="1943100" lvl="3"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686129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7879" y="1336672"/>
            <a:ext cx="7416116" cy="4394277"/>
          </a:xfrm>
        </p:spPr>
        <p:txBody>
          <a:bodyPr>
            <a:normAutofit fontScale="77500" lnSpcReduction="20000"/>
          </a:bodyPr>
          <a:lstStyle/>
          <a:p>
            <a:pPr algn="l"/>
            <a:r>
              <a:rPr lang="en-US" sz="3600" dirty="0">
                <a:latin typeface="Arial" charset="0"/>
                <a:ea typeface="Arial" charset="0"/>
                <a:cs typeface="Arial" charset="0"/>
              </a:rPr>
              <a:t>“The </a:t>
            </a:r>
            <a:r>
              <a:rPr lang="en-US" sz="3600" dirty="0">
                <a:solidFill>
                  <a:srgbClr val="FF0000"/>
                </a:solidFill>
                <a:latin typeface="Arial" charset="0"/>
                <a:ea typeface="Arial" charset="0"/>
                <a:cs typeface="Arial" charset="0"/>
              </a:rPr>
              <a:t>aesthetic dimension</a:t>
            </a:r>
            <a:r>
              <a:rPr lang="en-US" sz="3600" dirty="0">
                <a:latin typeface="Arial" charset="0"/>
                <a:ea typeface="Arial" charset="0"/>
                <a:cs typeface="Arial" charset="0"/>
              </a:rPr>
              <a:t> of a film never existed apart from how it is </a:t>
            </a:r>
            <a:r>
              <a:rPr lang="en-US" sz="3600" dirty="0">
                <a:solidFill>
                  <a:srgbClr val="FF0000"/>
                </a:solidFill>
                <a:latin typeface="Arial" charset="0"/>
                <a:ea typeface="Arial" charset="0"/>
                <a:cs typeface="Arial" charset="0"/>
              </a:rPr>
              <a:t>socially practiced</a:t>
            </a:r>
            <a:r>
              <a:rPr lang="en-US" sz="3600" dirty="0">
                <a:latin typeface="Arial" charset="0"/>
                <a:ea typeface="Arial" charset="0"/>
                <a:cs typeface="Arial" charset="0"/>
              </a:rPr>
              <a:t>, how it is </a:t>
            </a:r>
            <a:r>
              <a:rPr lang="en-US" sz="3600" dirty="0">
                <a:solidFill>
                  <a:srgbClr val="FF0000"/>
                </a:solidFill>
                <a:latin typeface="Arial" charset="0"/>
                <a:ea typeface="Arial" charset="0"/>
                <a:cs typeface="Arial" charset="0"/>
              </a:rPr>
              <a:t>received</a:t>
            </a:r>
            <a:r>
              <a:rPr lang="en-US" sz="3600" dirty="0">
                <a:latin typeface="Arial" charset="0"/>
                <a:ea typeface="Arial" charset="0"/>
                <a:cs typeface="Arial" charset="0"/>
              </a:rPr>
              <a:t>; it never exists floating free of </a:t>
            </a:r>
            <a:r>
              <a:rPr lang="en-US" sz="3600" dirty="0">
                <a:solidFill>
                  <a:srgbClr val="FF0000"/>
                </a:solidFill>
                <a:latin typeface="Arial" charset="0"/>
                <a:ea typeface="Arial" charset="0"/>
                <a:cs typeface="Arial" charset="0"/>
              </a:rPr>
              <a:t>historical and cultural </a:t>
            </a:r>
            <a:r>
              <a:rPr lang="en-US" sz="3600" dirty="0">
                <a:latin typeface="Arial" charset="0"/>
                <a:ea typeface="Arial" charset="0"/>
                <a:cs typeface="Arial" charset="0"/>
              </a:rPr>
              <a:t>particularity.  Equally, the cultural study of film must always understand that it is studying film, which has its own </a:t>
            </a:r>
            <a:r>
              <a:rPr lang="en-US" sz="3600" dirty="0">
                <a:solidFill>
                  <a:srgbClr val="FF0000"/>
                </a:solidFill>
                <a:latin typeface="Arial" charset="0"/>
                <a:ea typeface="Arial" charset="0"/>
                <a:cs typeface="Arial" charset="0"/>
              </a:rPr>
              <a:t>specificity</a:t>
            </a:r>
            <a:r>
              <a:rPr lang="en-US" sz="3600" dirty="0">
                <a:latin typeface="Arial" charset="0"/>
                <a:ea typeface="Arial" charset="0"/>
                <a:cs typeface="Arial" charset="0"/>
              </a:rPr>
              <a:t>, its own </a:t>
            </a:r>
            <a:r>
              <a:rPr lang="en-US" sz="3600" dirty="0">
                <a:solidFill>
                  <a:srgbClr val="FF0000"/>
                </a:solidFill>
                <a:latin typeface="Arial" charset="0"/>
                <a:ea typeface="Arial" charset="0"/>
                <a:cs typeface="Arial" charset="0"/>
              </a:rPr>
              <a:t>pleasures</a:t>
            </a:r>
            <a:r>
              <a:rPr lang="en-US" sz="3600" dirty="0">
                <a:latin typeface="Arial" charset="0"/>
                <a:ea typeface="Arial" charset="0"/>
                <a:cs typeface="Arial" charset="0"/>
              </a:rPr>
              <a:t>, its own way of doing things that cannot be reduced to </a:t>
            </a:r>
            <a:r>
              <a:rPr lang="en-US" sz="3600" dirty="0">
                <a:solidFill>
                  <a:srgbClr val="FF0000"/>
                </a:solidFill>
                <a:latin typeface="Arial" charset="0"/>
                <a:ea typeface="Arial" charset="0"/>
                <a:cs typeface="Arial" charset="0"/>
              </a:rPr>
              <a:t>ideological formulations </a:t>
            </a:r>
            <a:r>
              <a:rPr lang="en-US" sz="3600" dirty="0">
                <a:latin typeface="Arial" charset="0"/>
                <a:ea typeface="Arial" charset="0"/>
                <a:cs typeface="Arial" charset="0"/>
              </a:rPr>
              <a:t>of what people (producers, audiences) think about it.” (Dyer, OGFS, pp. 9-10)</a:t>
            </a:r>
          </a:p>
          <a:p>
            <a:pPr marL="1943100" lvl="3"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319932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3528" y="1513115"/>
            <a:ext cx="8196943" cy="5029200"/>
          </a:xfrm>
        </p:spPr>
        <p:txBody>
          <a:bodyPr>
            <a:normAutofit/>
          </a:bodyPr>
          <a:lstStyle/>
          <a:p>
            <a:r>
              <a:rPr lang="en-US" sz="4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L'arrivée d'un train en gare de La Ciotat</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Arrival of a Train at La Ciotat Station)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latin typeface="Arial" panose="020B0604020202020204" pitchFamily="34" charset="0"/>
                <a:cs typeface="Arial" panose="020B0604020202020204" pitchFamily="34" charset="0"/>
              </a:rPr>
              <a:t>, </a:t>
            </a:r>
            <a:r>
              <a:rPr lang="en-US" sz="4000" dirty="0">
                <a:latin typeface="Arial" charset="0"/>
                <a:ea typeface="Arial" charset="0"/>
                <a:cs typeface="Arial" charset="0"/>
              </a:rPr>
              <a:t>1895</a:t>
            </a:r>
          </a:p>
          <a:p>
            <a:endParaRPr lang="en-US" sz="4000" dirty="0">
              <a:latin typeface="Arial" charset="0"/>
              <a:ea typeface="Arial" charset="0"/>
              <a:cs typeface="Arial" charset="0"/>
            </a:endParaRPr>
          </a:p>
          <a:p>
            <a:r>
              <a:rPr lang="en-US" sz="4000" dirty="0">
                <a:latin typeface="Arial" charset="0"/>
                <a:ea typeface="Arial" charset="0"/>
                <a:cs typeface="Arial" charset="0"/>
              </a:rPr>
              <a:t>Dir. Lumière brothers (Auguste and Louis)</a:t>
            </a:r>
            <a:r>
              <a:rPr lang="en-US" sz="4000" dirty="0"/>
              <a:t> </a:t>
            </a:r>
            <a:r>
              <a:rPr lang="en-US" sz="4000" dirty="0">
                <a:latin typeface="Arial" charset="0"/>
                <a:ea typeface="Arial" charset="0"/>
                <a:cs typeface="Arial" charset="0"/>
              </a:rPr>
              <a:t> </a:t>
            </a:r>
          </a:p>
          <a:p>
            <a:pPr algn="l"/>
            <a:endParaRPr lang="en-US" sz="4000" dirty="0">
              <a:latin typeface="Arial" charset="0"/>
              <a:ea typeface="Arial" charset="0"/>
              <a:cs typeface="Arial" charset="0"/>
            </a:endParaRPr>
          </a:p>
        </p:txBody>
      </p:sp>
    </p:spTree>
    <p:extLst>
      <p:ext uri="{BB962C8B-B14F-4D97-AF65-F5344CB8AC3E}">
        <p14:creationId xmlns:p14="http://schemas.microsoft.com/office/powerpoint/2010/main" val="143924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998" y="2397580"/>
            <a:ext cx="3444431" cy="2246769"/>
          </a:xfrm>
          <a:prstGeom prst="rect">
            <a:avLst/>
          </a:prstGeom>
          <a:noFill/>
        </p:spPr>
        <p:txBody>
          <a:bodyPr wrap="square" rtlCol="0">
            <a:spAutoFit/>
          </a:bodyPr>
          <a:lstStyle/>
          <a:p>
            <a:pPr algn="ctr"/>
            <a:r>
              <a:rPr lang="en-US" sz="2800" dirty="0">
                <a:latin typeface="Arial" charset="0"/>
                <a:ea typeface="Arial" charset="0"/>
                <a:cs typeface="Arial" charset="0"/>
              </a:rPr>
              <a:t>The program from the Lumiere brother’s screening at Salon Indien du Grand Cafe </a:t>
            </a:r>
          </a:p>
        </p:txBody>
      </p:sp>
      <p:pic>
        <p:nvPicPr>
          <p:cNvPr id="3" name="Picture 2" descr="Text, letter&#10;&#10;Description automatically generated">
            <a:extLst>
              <a:ext uri="{FF2B5EF4-FFF2-40B4-BE49-F238E27FC236}">
                <a16:creationId xmlns:a16="http://schemas.microsoft.com/office/drawing/2014/main" id="{145A7569-77A2-DD4B-A185-7417BECC4399}"/>
              </a:ext>
            </a:extLst>
          </p:cNvPr>
          <p:cNvPicPr>
            <a:picLocks noChangeAspect="1"/>
          </p:cNvPicPr>
          <p:nvPr/>
        </p:nvPicPr>
        <p:blipFill>
          <a:blip r:embed="rId2"/>
          <a:stretch>
            <a:fillRect/>
          </a:stretch>
        </p:blipFill>
        <p:spPr>
          <a:xfrm>
            <a:off x="3956902" y="420414"/>
            <a:ext cx="4776100" cy="5938345"/>
          </a:xfrm>
          <a:prstGeom prst="rect">
            <a:avLst/>
          </a:prstGeom>
        </p:spPr>
      </p:pic>
    </p:spTree>
    <p:extLst>
      <p:ext uri="{BB962C8B-B14F-4D97-AF65-F5344CB8AC3E}">
        <p14:creationId xmlns:p14="http://schemas.microsoft.com/office/powerpoint/2010/main" val="358303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180498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409" y="773146"/>
            <a:ext cx="7416116" cy="5819040"/>
          </a:xfrm>
        </p:spPr>
        <p:txBody>
          <a:bodyPr>
            <a:normAutofit/>
          </a:bodyPr>
          <a:lstStyle/>
          <a:p>
            <a:pPr algn="l"/>
            <a:r>
              <a:rPr lang="en-US" sz="4000" dirty="0">
                <a:latin typeface="Arial"/>
                <a:cs typeface="Arial"/>
              </a:rPr>
              <a:t>What is Film?</a:t>
            </a:r>
          </a:p>
          <a:p>
            <a:pPr algn="l"/>
            <a:endParaRPr lang="en-US" sz="4000" dirty="0">
              <a:latin typeface="Arial"/>
              <a:cs typeface="Arial"/>
            </a:endParaRPr>
          </a:p>
          <a:p>
            <a:pPr algn="l"/>
            <a:r>
              <a:rPr lang="en-US" sz="4000" dirty="0">
                <a:latin typeface="Arial"/>
                <a:cs typeface="Arial"/>
              </a:rPr>
              <a:t>What makes </a:t>
            </a:r>
            <a:r>
              <a:rPr lang="en-US" sz="4000" i="1" dirty="0">
                <a:latin typeface="Arial" panose="020B0604020202020204" pitchFamily="34" charset="0"/>
                <a:cs typeface="Arial" panose="020B0604020202020204" pitchFamily="34" charset="0"/>
              </a:rPr>
              <a:t>Workers Leaving the Lumiere Factory </a:t>
            </a:r>
            <a:r>
              <a:rPr lang="en-US" sz="4000" dirty="0">
                <a:latin typeface="Arial" panose="020B0604020202020204" pitchFamily="34" charset="0"/>
                <a:cs typeface="Arial" panose="020B0604020202020204" pitchFamily="34" charset="0"/>
              </a:rPr>
              <a:t>or</a:t>
            </a:r>
            <a:r>
              <a:rPr lang="en-US" sz="4000" i="1" dirty="0">
                <a:latin typeface="Arial" panose="020B0604020202020204" pitchFamily="34" charset="0"/>
                <a:cs typeface="Arial" panose="020B0604020202020204" pitchFamily="34" charset="0"/>
              </a:rPr>
              <a:t> </a:t>
            </a:r>
            <a:r>
              <a:rPr lang="en-US" sz="4000" i="1" dirty="0">
                <a:latin typeface="Arial" charset="0"/>
                <a:ea typeface="Arial" charset="0"/>
                <a:cs typeface="Arial" charset="0"/>
              </a:rPr>
              <a:t>Arrival of a Train at a Station</a:t>
            </a:r>
            <a:r>
              <a:rPr lang="en-US" sz="4000" dirty="0">
                <a:latin typeface="Arial" charset="0"/>
                <a:ea typeface="Arial" charset="0"/>
                <a:cs typeface="Arial" charset="0"/>
              </a:rPr>
              <a:t> a film?</a:t>
            </a:r>
            <a:r>
              <a:rPr lang="en-US" sz="4000" dirty="0">
                <a:latin typeface="Arial"/>
                <a:cs typeface="Arial"/>
              </a:rPr>
              <a:t> </a:t>
            </a:r>
          </a:p>
          <a:p>
            <a:pPr algn="l"/>
            <a:endParaRPr lang="en-US" sz="4000" dirty="0">
              <a:latin typeface="Arial"/>
              <a:cs typeface="Arial"/>
            </a:endParaRPr>
          </a:p>
          <a:p>
            <a:pPr marL="1485900" lvl="2" indent="-571500" algn="l">
              <a:buFont typeface="Arial" charset="0"/>
              <a:buChar char="•"/>
            </a:pPr>
            <a:endParaRPr lang="en-US" sz="3200" dirty="0">
              <a:latin typeface="Arial"/>
              <a:cs typeface="Arial"/>
            </a:endParaRPr>
          </a:p>
        </p:txBody>
      </p:sp>
    </p:spTree>
    <p:extLst>
      <p:ext uri="{BB962C8B-B14F-4D97-AF65-F5344CB8AC3E}">
        <p14:creationId xmlns:p14="http://schemas.microsoft.com/office/powerpoint/2010/main" val="270170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4049</TotalTime>
  <Words>1286</Words>
  <Application>Microsoft Macintosh PowerPoint</Application>
  <PresentationFormat>On-screen Show (4:3)</PresentationFormat>
  <Paragraphs>169</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INTRODUCTION TO FILM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104</cp:revision>
  <dcterms:created xsi:type="dcterms:W3CDTF">2010-12-29T21:54:42Z</dcterms:created>
  <dcterms:modified xsi:type="dcterms:W3CDTF">2023-01-19T02:29:26Z</dcterms:modified>
</cp:coreProperties>
</file>