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670" r:id="rId3"/>
    <p:sldId id="679" r:id="rId4"/>
    <p:sldId id="681" r:id="rId5"/>
    <p:sldId id="616" r:id="rId6"/>
    <p:sldId id="678" r:id="rId7"/>
    <p:sldId id="638" r:id="rId8"/>
    <p:sldId id="639" r:id="rId9"/>
    <p:sldId id="640" r:id="rId10"/>
    <p:sldId id="677" r:id="rId11"/>
    <p:sldId id="644" r:id="rId12"/>
    <p:sldId id="669" r:id="rId13"/>
    <p:sldId id="672" r:id="rId14"/>
    <p:sldId id="674" r:id="rId15"/>
    <p:sldId id="675" r:id="rId16"/>
    <p:sldId id="67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8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FE82B-8CC8-A74E-B673-EB238EC2A91E}" type="datetimeFigureOut">
              <a:rPr lang="en-US" smtClean="0"/>
              <a:t>3/6/23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2BE4-0E62-0C4F-AC1F-4E74FAA2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3/6/23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0580"/>
            <a:ext cx="7772400" cy="1470025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INTRODUCTION TO FILM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31" y="3590605"/>
            <a:ext cx="7285663" cy="1699852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/>
                <a:cs typeface="Arial"/>
              </a:rPr>
              <a:t>Film Genres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AEC77-7C24-8B49-BDD0-EB99FE9DF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67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“Whether we study a genre’s history, its cultural functions, or its reflection of social trends, conventions remain our best point of departure.”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Film Art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p. 118)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56" y="382151"/>
            <a:ext cx="8231748" cy="6067417"/>
          </a:xfrm>
        </p:spPr>
        <p:txBody>
          <a:bodyPr>
            <a:normAutofit lnSpcReduction="10000"/>
          </a:bodyPr>
          <a:lstStyle/>
          <a:p>
            <a:pPr algn="l"/>
            <a:endParaRPr lang="en-US" sz="45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sz="86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l"/>
            <a:r>
              <a:rPr lang="en-US" sz="70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l"/>
            <a:endParaRPr lang="en-US" sz="70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sz="70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l"/>
            <a:endParaRPr lang="en-US" sz="70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58774" y="5287049"/>
            <a:ext cx="8304027" cy="11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i="1" dirty="0">
                <a:latin typeface="Arial" charset="0"/>
                <a:ea typeface="Arial" charset="0"/>
                <a:cs typeface="Arial" charset="0"/>
              </a:rPr>
              <a:t>Aliens </a:t>
            </a:r>
            <a:r>
              <a:rPr lang="en-US" sz="4000" dirty="0">
                <a:latin typeface="Arial" charset="0"/>
                <a:ea typeface="Arial" charset="0"/>
                <a:cs typeface="Arial" charset="0"/>
              </a:rPr>
              <a:t>(1986) Dir. James Cameron</a:t>
            </a:r>
            <a:endParaRPr lang="en-US" sz="4000" b="1" dirty="0">
              <a:latin typeface="Arial"/>
              <a:cs typeface="Arial"/>
            </a:endParaRPr>
          </a:p>
          <a:p>
            <a:endParaRPr lang="en-US" sz="1400" b="1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318" y="731890"/>
            <a:ext cx="6772940" cy="420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5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792" y="297754"/>
            <a:ext cx="8599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Arial" charset="0"/>
                <a:ea typeface="Arial" charset="0"/>
                <a:cs typeface="Arial" charset="0"/>
              </a:rPr>
              <a:t>Aliens 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genre analysis</a:t>
            </a:r>
          </a:p>
        </p:txBody>
      </p:sp>
    </p:spTree>
    <p:extLst>
      <p:ext uri="{BB962C8B-B14F-4D97-AF65-F5344CB8AC3E}">
        <p14:creationId xmlns:p14="http://schemas.microsoft.com/office/powerpoint/2010/main" val="419705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792" y="1441575"/>
            <a:ext cx="8599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/>
                <a:ea typeface="Arial" charset="0"/>
                <a:cs typeface="Arial"/>
              </a:rPr>
              <a:t>Group work: Working in groups, each focusing on one (or two) of these film genres: </a:t>
            </a:r>
            <a:r>
              <a:rPr lang="en-US" sz="2800" dirty="0">
                <a:solidFill>
                  <a:srgbClr val="FFC000"/>
                </a:solidFill>
                <a:latin typeface="Arial"/>
                <a:ea typeface="Arial" charset="0"/>
                <a:cs typeface="Arial"/>
              </a:rPr>
              <a:t>western, horror, science fiction, women’s film, war film</a:t>
            </a:r>
            <a:r>
              <a:rPr lang="en-US" sz="2800" dirty="0">
                <a:latin typeface="Arial"/>
                <a:ea typeface="Arial" charset="0"/>
                <a:cs typeface="Arial"/>
              </a:rPr>
              <a:t>; identify which parts of the film fit into the conventions of these genres, and which parts do not.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792" y="297754"/>
            <a:ext cx="8599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Arial" charset="0"/>
                <a:ea typeface="Arial" charset="0"/>
                <a:cs typeface="Arial" charset="0"/>
              </a:rPr>
              <a:t>Aliens 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genre analysis</a:t>
            </a:r>
          </a:p>
        </p:txBody>
      </p:sp>
    </p:spTree>
    <p:extLst>
      <p:ext uri="{BB962C8B-B14F-4D97-AF65-F5344CB8AC3E}">
        <p14:creationId xmlns:p14="http://schemas.microsoft.com/office/powerpoint/2010/main" val="691596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792" y="1441575"/>
            <a:ext cx="8599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/>
                <a:ea typeface="Arial" charset="0"/>
                <a:cs typeface="Arial"/>
              </a:rPr>
              <a:t>Group work: What genre or genres constitute an effective and pertinent context for the reading of this film? (OGFS, p. 336)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792" y="297754"/>
            <a:ext cx="8599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Arial" charset="0"/>
                <a:ea typeface="Arial" charset="0"/>
                <a:cs typeface="Arial" charset="0"/>
              </a:rPr>
              <a:t>Aliens 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genre analysis</a:t>
            </a:r>
          </a:p>
        </p:txBody>
      </p:sp>
    </p:spTree>
    <p:extLst>
      <p:ext uri="{BB962C8B-B14F-4D97-AF65-F5344CB8AC3E}">
        <p14:creationId xmlns:p14="http://schemas.microsoft.com/office/powerpoint/2010/main" val="2503692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792" y="1441575"/>
            <a:ext cx="8599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/>
                <a:ea typeface="Arial" charset="0"/>
                <a:cs typeface="Arial"/>
              </a:rPr>
              <a:t>Group work: What does our analyses of </a:t>
            </a:r>
            <a:r>
              <a:rPr lang="en-US" sz="2800" i="1" dirty="0">
                <a:latin typeface="Arial"/>
                <a:ea typeface="Arial" charset="0"/>
                <a:cs typeface="Arial"/>
              </a:rPr>
              <a:t>Aliens </a:t>
            </a:r>
            <a:r>
              <a:rPr lang="en-US" sz="2800" dirty="0">
                <a:latin typeface="Arial"/>
                <a:ea typeface="Arial" charset="0"/>
                <a:cs typeface="Arial"/>
              </a:rPr>
              <a:t>say about this film’s relationship to the individual genres we identified, and to the generic system as a whole?</a:t>
            </a:r>
          </a:p>
          <a:p>
            <a:endParaRPr lang="en-US" sz="2800" dirty="0">
              <a:latin typeface="Arial"/>
              <a:ea typeface="Arial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792" y="297754"/>
            <a:ext cx="8599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Arial" charset="0"/>
                <a:ea typeface="Arial" charset="0"/>
                <a:cs typeface="Arial" charset="0"/>
              </a:rPr>
              <a:t>Aliens 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genre analysis</a:t>
            </a:r>
          </a:p>
        </p:txBody>
      </p:sp>
    </p:spTree>
    <p:extLst>
      <p:ext uri="{BB962C8B-B14F-4D97-AF65-F5344CB8AC3E}">
        <p14:creationId xmlns:p14="http://schemas.microsoft.com/office/powerpoint/2010/main" val="1285528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792" y="1441575"/>
            <a:ext cx="85999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/>
                <a:ea typeface="Arial" charset="0"/>
                <a:cs typeface="Arial"/>
              </a:rPr>
              <a:t>Group </a:t>
            </a:r>
            <a:r>
              <a:rPr lang="en-US" sz="2800" dirty="0">
                <a:latin typeface="Arial"/>
                <a:ea typeface="Arial" charset="0"/>
                <a:cs typeface="Arial"/>
              </a:rPr>
              <a:t>work: What does our analyses of </a:t>
            </a:r>
            <a:r>
              <a:rPr lang="en-US" sz="2800" i="1" dirty="0">
                <a:latin typeface="Arial"/>
                <a:ea typeface="Arial" charset="0"/>
                <a:cs typeface="Arial"/>
              </a:rPr>
              <a:t>Aliens</a:t>
            </a:r>
            <a:r>
              <a:rPr lang="en-US" sz="2800" dirty="0">
                <a:latin typeface="Arial"/>
                <a:ea typeface="Arial" charset="0"/>
                <a:cs typeface="Arial"/>
              </a:rPr>
              <a:t> say about this film’s relationship to the individual genres we identified, and to the generic system as a whole?</a:t>
            </a:r>
          </a:p>
          <a:p>
            <a:endParaRPr lang="en-US" sz="2800" dirty="0">
              <a:latin typeface="Arial"/>
              <a:ea typeface="Arial" charset="0"/>
              <a:cs typeface="Arial"/>
            </a:endParaRPr>
          </a:p>
          <a:p>
            <a:r>
              <a:rPr lang="en-US" sz="2800" dirty="0">
                <a:latin typeface="Arial"/>
                <a:ea typeface="Arial" charset="0"/>
                <a:cs typeface="Arial"/>
              </a:rPr>
              <a:t>Furthermore, what does our class analysis tell us about the inclusive and exclusive definitions of genre, as well as diversity in film genres?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792" y="297754"/>
            <a:ext cx="8599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Arial" charset="0"/>
                <a:ea typeface="Arial" charset="0"/>
                <a:cs typeface="Arial" charset="0"/>
              </a:rPr>
              <a:t>Aliens 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genre analysis</a:t>
            </a:r>
          </a:p>
        </p:txBody>
      </p:sp>
    </p:spTree>
    <p:extLst>
      <p:ext uri="{BB962C8B-B14F-4D97-AF65-F5344CB8AC3E}">
        <p14:creationId xmlns:p14="http://schemas.microsoft.com/office/powerpoint/2010/main" val="386837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974" y="616688"/>
            <a:ext cx="3530951" cy="53779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14" y="616689"/>
            <a:ext cx="3522330" cy="538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1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792" y="1441575"/>
            <a:ext cx="85999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What do these movie posters for the film tell you about its genre: conventions, iconography, audience, etc.?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269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792" y="1441575"/>
            <a:ext cx="8599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What do these movie posters for the film tell you about its genre: conventions, iconography, audience, etc.?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In other words, what do you know about this film, even before you watched it?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824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297754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latin typeface="Arial"/>
                <a:cs typeface="Arial"/>
              </a:rPr>
              <a:t>Auteur &amp; Genre</a:t>
            </a:r>
            <a:endParaRPr lang="en-US" sz="4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70" y="1199664"/>
            <a:ext cx="3870089" cy="51560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670" y="1199664"/>
            <a:ext cx="3817087" cy="53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8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297754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latin typeface="Arial"/>
                <a:cs typeface="Arial"/>
              </a:rPr>
              <a:t>Auteur &amp; Genre</a:t>
            </a:r>
            <a:endParaRPr lang="en-US" sz="4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70" y="1199664"/>
            <a:ext cx="3870089" cy="51560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670" y="1199664"/>
            <a:ext cx="3817087" cy="53240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A50EA0-B4DA-FA47-897E-AE18C121A147}"/>
              </a:ext>
            </a:extLst>
          </p:cNvPr>
          <p:cNvSpPr txBox="1"/>
          <p:nvPr/>
        </p:nvSpPr>
        <p:spPr>
          <a:xfrm>
            <a:off x="368669" y="6421746"/>
            <a:ext cx="3870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Film director and critic François Truffaut in 1965</a:t>
            </a:r>
          </a:p>
        </p:txBody>
      </p:sp>
    </p:spTree>
    <p:extLst>
      <p:ext uri="{BB962C8B-B14F-4D97-AF65-F5344CB8AC3E}">
        <p14:creationId xmlns:p14="http://schemas.microsoft.com/office/powerpoint/2010/main" val="22288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8958" y="297754"/>
            <a:ext cx="445504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latin typeface="Arial"/>
                <a:cs typeface="Arial"/>
              </a:rPr>
              <a:t>Genre</a:t>
            </a:r>
          </a:p>
          <a:p>
            <a:pPr algn="ctr" fontAlgn="base"/>
            <a:endParaRPr lang="en-US" sz="2800" b="1" dirty="0">
              <a:latin typeface="Arial"/>
              <a:ea typeface="Arial" charset="0"/>
              <a:cs typeface="Arial"/>
            </a:endParaRPr>
          </a:p>
          <a:p>
            <a:pPr marL="457200" indent="-4572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“Genre” means a kind of story or narrative, with common character types, plot lines, and settings.</a:t>
            </a:r>
          </a:p>
          <a:p>
            <a:pPr marL="457200" indent="-4572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457200" indent="-4572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Examples of film genres: musicals, science fiction, westerns, horror (with sub-genres like </a:t>
            </a:r>
            <a:r>
              <a:rPr lang="en-US" sz="2800" dirty="0" err="1">
                <a:latin typeface="Arial"/>
                <a:ea typeface="Arial" charset="0"/>
                <a:cs typeface="Arial"/>
              </a:rPr>
              <a:t>slasher</a:t>
            </a:r>
            <a:r>
              <a:rPr lang="en-US" sz="2800" dirty="0">
                <a:latin typeface="Arial"/>
                <a:ea typeface="Arial" charset="0"/>
                <a:cs typeface="Arial"/>
              </a:rPr>
              <a:t> films)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297754"/>
            <a:ext cx="442314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latin typeface="Arial"/>
                <a:cs typeface="Arial"/>
              </a:rPr>
              <a:t>Auteur</a:t>
            </a:r>
          </a:p>
          <a:p>
            <a:pPr algn="ctr" fontAlgn="base"/>
            <a:endParaRPr lang="en-US" sz="2800" b="1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“Auteur theory” is a term coined by a group of French film critics-turned-filmmakers .</a:t>
            </a:r>
          </a:p>
          <a:p>
            <a:pPr marL="571500" indent="-5715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Collectively called the “French New Wave,” they include Francois </a:t>
            </a:r>
            <a:r>
              <a:rPr lang="en-US" sz="2800" dirty="0" err="1">
                <a:latin typeface="Arial"/>
                <a:ea typeface="Arial" charset="0"/>
                <a:cs typeface="Arial"/>
              </a:rPr>
              <a:t>Trauffaut</a:t>
            </a:r>
            <a:r>
              <a:rPr lang="en-US" sz="2800" dirty="0">
                <a:latin typeface="Arial"/>
                <a:ea typeface="Arial" charset="0"/>
                <a:cs typeface="Arial"/>
              </a:rPr>
              <a:t> (previous page), Jean Luc Goddard, and the U.S. critic Andrew Sarris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0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8958" y="297754"/>
            <a:ext cx="445504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latin typeface="Arial"/>
                <a:cs typeface="Arial"/>
              </a:rPr>
              <a:t>Genre</a:t>
            </a:r>
          </a:p>
          <a:p>
            <a:pPr algn="ctr" fontAlgn="base"/>
            <a:endParaRPr lang="en-US" sz="2800" b="1" dirty="0">
              <a:latin typeface="Arial"/>
              <a:ea typeface="Arial" charset="0"/>
              <a:cs typeface="Arial"/>
            </a:endParaRPr>
          </a:p>
          <a:p>
            <a:pPr marL="457200" indent="-4572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Genre conventions can include plot development, characteristic film techniques, and iconography. </a:t>
            </a:r>
          </a:p>
          <a:p>
            <a:pPr marL="457200" indent="-4572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457200" indent="-4572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The influence of marketing forces and the factory-like studio system.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297754"/>
            <a:ext cx="4423143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latin typeface="Arial"/>
                <a:cs typeface="Arial"/>
              </a:rPr>
              <a:t>Auteur</a:t>
            </a:r>
          </a:p>
          <a:p>
            <a:pPr algn="ctr" fontAlgn="base"/>
            <a:endParaRPr lang="en-US" sz="2800" b="1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Sarris thinks that there are three basic attributes to the director as the structuring force of a film: technical competence, coherent personal style, and vision (world view, idea, attitude).</a:t>
            </a:r>
          </a:p>
          <a:p>
            <a:pPr marL="571500" indent="-5715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“Master narrative”</a:t>
            </a:r>
          </a:p>
          <a:p>
            <a:pPr marL="571500" indent="-5715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8958" y="297754"/>
            <a:ext cx="445504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latin typeface="Arial"/>
                <a:cs typeface="Arial"/>
              </a:rPr>
              <a:t>Genre</a:t>
            </a:r>
          </a:p>
          <a:p>
            <a:pPr algn="ctr" fontAlgn="base"/>
            <a:endParaRPr lang="en-US" sz="2800" b="1" dirty="0">
              <a:latin typeface="Arial"/>
              <a:ea typeface="Arial" charset="0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It has been argued that there are no definitive categorization of genre, and that genre classifications are correct only to a specific moment in history.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Genres rise and falls in cycles, reflecting social attitudes and values.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754"/>
            <a:ext cx="4423143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dirty="0">
                <a:latin typeface="Arial"/>
                <a:cs typeface="Arial"/>
              </a:rPr>
              <a:t>Auteur</a:t>
            </a:r>
          </a:p>
          <a:p>
            <a:pPr algn="ctr" fontAlgn="base"/>
            <a:endParaRPr lang="en-US" sz="2800" b="1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r>
              <a:rPr lang="en-US" sz="2800" dirty="0">
                <a:latin typeface="Arial"/>
                <a:ea typeface="Arial" charset="0"/>
                <a:cs typeface="Arial"/>
              </a:rPr>
              <a:t>The development of auteur theory made film studies possible as an academic discipline. (</a:t>
            </a:r>
            <a:r>
              <a:rPr lang="en-US" sz="2800" dirty="0" err="1">
                <a:latin typeface="Arial"/>
                <a:ea typeface="Arial" charset="0"/>
                <a:cs typeface="Arial"/>
              </a:rPr>
              <a:t>Kolker</a:t>
            </a:r>
            <a:r>
              <a:rPr lang="en-US" sz="2800" dirty="0">
                <a:latin typeface="Arial"/>
                <a:ea typeface="Arial" charset="0"/>
                <a:cs typeface="Arial"/>
              </a:rPr>
              <a:t>, </a:t>
            </a:r>
            <a:r>
              <a:rPr lang="en-US" sz="2800" i="1" dirty="0">
                <a:latin typeface="Arial"/>
                <a:ea typeface="Arial" charset="0"/>
                <a:cs typeface="Arial"/>
              </a:rPr>
              <a:t>Film, Form, &amp; Culture</a:t>
            </a:r>
            <a:r>
              <a:rPr lang="en-US" sz="2800" dirty="0">
                <a:latin typeface="Arial"/>
                <a:ea typeface="Arial" charset="0"/>
                <a:cs typeface="Arial"/>
              </a:rPr>
              <a:t>, p. 138)</a:t>
            </a:r>
          </a:p>
          <a:p>
            <a:pPr marL="571500" indent="-5715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“A director really just makes one film over the course of his career” (Jean Renoir)</a:t>
            </a:r>
          </a:p>
          <a:p>
            <a:pPr marL="571500" indent="-5715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pPr marL="571500" indent="-571500" fontAlgn="base">
              <a:buFont typeface="Arial" charset="0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6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11992</TotalTime>
  <Words>553</Words>
  <Application>Microsoft Macintosh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INTRODUCTION TO FILM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Ming-Yuen Ma</cp:lastModifiedBy>
  <cp:revision>271</cp:revision>
  <dcterms:created xsi:type="dcterms:W3CDTF">2010-12-29T21:54:42Z</dcterms:created>
  <dcterms:modified xsi:type="dcterms:W3CDTF">2023-03-07T00:15:54Z</dcterms:modified>
</cp:coreProperties>
</file>